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2" r:id="rId5"/>
    <p:sldMasterId id="2147483711" r:id="rId6"/>
    <p:sldMasterId id="2147483780" r:id="rId7"/>
    <p:sldMasterId id="2147483842" r:id="rId8"/>
    <p:sldMasterId id="2147483859" r:id="rId9"/>
  </p:sldMasterIdLst>
  <p:notesMasterIdLst>
    <p:notesMasterId r:id="rId53"/>
  </p:notesMasterIdLst>
  <p:sldIdLst>
    <p:sldId id="481" r:id="rId10"/>
    <p:sldId id="569" r:id="rId11"/>
    <p:sldId id="621" r:id="rId12"/>
    <p:sldId id="634" r:id="rId13"/>
    <p:sldId id="635" r:id="rId14"/>
    <p:sldId id="637" r:id="rId15"/>
    <p:sldId id="636" r:id="rId16"/>
    <p:sldId id="565" r:id="rId17"/>
    <p:sldId id="622" r:id="rId18"/>
    <p:sldId id="623" r:id="rId19"/>
    <p:sldId id="638" r:id="rId20"/>
    <p:sldId id="639" r:id="rId21"/>
    <p:sldId id="643" r:id="rId22"/>
    <p:sldId id="644" r:id="rId23"/>
    <p:sldId id="645" r:id="rId24"/>
    <p:sldId id="646" r:id="rId25"/>
    <p:sldId id="596" r:id="rId26"/>
    <p:sldId id="599" r:id="rId27"/>
    <p:sldId id="602" r:id="rId28"/>
    <p:sldId id="631" r:id="rId29"/>
    <p:sldId id="632" r:id="rId30"/>
    <p:sldId id="601" r:id="rId31"/>
    <p:sldId id="619" r:id="rId32"/>
    <p:sldId id="603" r:id="rId33"/>
    <p:sldId id="604" r:id="rId34"/>
    <p:sldId id="605" r:id="rId35"/>
    <p:sldId id="592" r:id="rId36"/>
    <p:sldId id="615" r:id="rId37"/>
    <p:sldId id="594" r:id="rId38"/>
    <p:sldId id="593" r:id="rId39"/>
    <p:sldId id="607" r:id="rId40"/>
    <p:sldId id="611" r:id="rId41"/>
    <p:sldId id="616" r:id="rId42"/>
    <p:sldId id="608" r:id="rId43"/>
    <p:sldId id="620" r:id="rId44"/>
    <p:sldId id="610" r:id="rId45"/>
    <p:sldId id="640" r:id="rId46"/>
    <p:sldId id="641" r:id="rId47"/>
    <p:sldId id="612" r:id="rId48"/>
    <p:sldId id="613" r:id="rId49"/>
    <p:sldId id="628" r:id="rId50"/>
    <p:sldId id="630" r:id="rId51"/>
    <p:sldId id="629" r:id="rId52"/>
  </p:sldIdLst>
  <p:sldSz cx="12192000" cy="6858000"/>
  <p:notesSz cx="7104063" cy="102346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ytkönen Säde" initials="RS" lastIdx="1" clrIdx="0">
    <p:extLst>
      <p:ext uri="{19B8F6BF-5375-455C-9EA6-DF929625EA0E}">
        <p15:presenceInfo xmlns:p15="http://schemas.microsoft.com/office/powerpoint/2012/main" userId="S-1-5-21-2079806146-1253669363-928725530-19757" providerId="AD"/>
      </p:ext>
    </p:extLst>
  </p:cmAuthor>
  <p:cmAuthor id="2" name="Säde Rytkönen" initials="SR" lastIdx="2" clrIdx="1">
    <p:extLst>
      <p:ext uri="{19B8F6BF-5375-455C-9EA6-DF929625EA0E}">
        <p15:presenceInfo xmlns:p15="http://schemas.microsoft.com/office/powerpoint/2012/main" userId="Säde Rytkön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E4446E"/>
    <a:srgbClr val="A80000"/>
    <a:srgbClr val="EA6C8D"/>
    <a:srgbClr val="B30000"/>
    <a:srgbClr val="E6E6E6"/>
    <a:srgbClr val="FCECF9"/>
    <a:srgbClr val="AC75D5"/>
    <a:srgbClr val="954ECA"/>
    <a:srgbClr val="8D9E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33FCD3-90EA-42E7-914E-647271C1C91E}" v="10" dt="2021-10-08T09:53:35.801"/>
    <p1510:client id="{02E00430-BC21-45C7-B89E-BDC78EB044BA}" v="146" dt="2021-08-24T10:28:24"/>
    <p1510:client id="{0B2367D5-1B5F-45F4-9764-8FB4EFBBC036}" v="3721" dt="2021-08-19T12:58:01.577"/>
    <p1510:client id="{0DB32BCC-F940-4775-A61C-F5D5E410D6EE}" v="3" dt="2021-08-19T13:37:21.666"/>
    <p1510:client id="{166C1D23-EFC9-4FB8-906E-650A38806D4A}" v="238" dt="2021-08-24T13:41:17.674"/>
    <p1510:client id="{1B53420F-3F22-4083-A08B-66CD9872F407}" v="405" dt="2021-08-19T13:30:16.193"/>
    <p1510:client id="{1F675E53-51B3-4861-B276-933C9E4D19E9}" v="16" dt="2021-09-24T15:09:57.787"/>
    <p1510:client id="{2157E76E-4715-48ED-AE45-5066ED870761}" v="24" dt="2021-10-01T11:02:12.374"/>
    <p1510:client id="{2983A6F9-E52D-4497-B584-504706CD58B5}" v="17" dt="2021-09-08T13:36:34.612"/>
    <p1510:client id="{29F2ADCF-B8D1-4A50-9188-A2D020B9F2E2}" v="4" dt="2021-08-20T08:46:30.137"/>
    <p1510:client id="{2E7F3691-7DF9-4F2E-9A0B-0BECF89CDB16}" v="128" dt="2021-08-17T09:22:19.806"/>
    <p1510:client id="{35920166-6172-40D5-B352-441F089DD5D8}" v="2753" dt="2021-08-19T12:04:47.043"/>
    <p1510:client id="{3AF26199-4924-4F6B-BEAD-11CA0409AACD}" v="17" dt="2021-08-24T21:21:22.085"/>
    <p1510:client id="{3D312884-9182-4078-8183-9141F0E8A5F5}" v="113" dt="2021-09-09T05:28:51.966"/>
    <p1510:client id="{4C7D9F5F-FDA9-47F6-AF53-BB8AC96EEB63}" v="839" dt="2021-08-24T06:31:02.818"/>
    <p1510:client id="{4CDC19BB-491A-4BA3-AC9A-E4ACF57DBAFC}" v="228" dt="2021-10-06T09:34:55.121"/>
    <p1510:client id="{4E03ED48-3961-421F-B5C5-A75B45E808E1}" v="39" dt="2021-09-30T07:26:42.810"/>
    <p1510:client id="{597AD449-10E3-450E-9C02-43373B374CA7}" v="3" dt="2021-08-25T04:24:22.742"/>
    <p1510:client id="{5A07C849-BD87-46B2-A3CE-B9557D9D6E04}" v="8" dt="2021-08-16T12:27:07.062"/>
    <p1510:client id="{639E1FF0-83F8-4FAC-BE0A-11008E0A1E13}" v="380" dt="2021-09-24T08:13:10.154"/>
    <p1510:client id="{66A6D3D5-7E7D-4550-AD67-BA6E0A676E16}" v="993" dt="2021-08-17T10:00:18.394"/>
    <p1510:client id="{67F8D168-9955-4C3D-825D-7AA8CFD87219}" v="26" dt="2021-09-29T15:03:47.811"/>
    <p1510:client id="{69B8BC81-DE7A-4310-92D8-C8B2A5E0E065}" v="2" dt="2021-08-18T12:25:51.856"/>
    <p1510:client id="{73902BC8-E3C3-402E-B74A-EB805A7648D5}" v="90" dt="2021-08-18T05:11:32.523"/>
    <p1510:client id="{751F1969-CCCF-4F18-BB56-3F37CDC616D0}" v="416" dt="2021-08-18T09:49:52.881"/>
    <p1510:client id="{7A53D72B-F6DD-447B-9D3D-1B1D3CF3CA03}" v="443" dt="2021-09-08T08:58:01.113"/>
    <p1510:client id="{7B95F2FF-B1C1-4A9F-AC83-0516A2A40363}" v="479" dt="2021-08-19T09:56:27.822"/>
    <p1510:client id="{7FB61DB0-8D21-48B0-8B11-4851E57C1A35}" v="301" dt="2021-08-23T10:00:25.443"/>
    <p1510:client id="{8A62ADD7-B026-4BC7-AE66-92D08CAB37BA}" v="60" dt="2021-08-26T13:03:17.135"/>
    <p1510:client id="{8A7D1754-B9B9-4A9B-BCAF-A540B0689ADC}" v="63" dt="2021-08-31T13:12:38.732"/>
    <p1510:client id="{8C23F75C-3DB1-46DA-91C5-BB6E6DEFF779}" v="153" dt="2021-08-23T12:15:58.071"/>
    <p1510:client id="{8EA17904-2549-4B5B-BA62-47661F924AF1}" v="942" dt="2021-08-30T05:27:33.941"/>
    <p1510:client id="{8EACE6C3-CE08-4BF4-BD16-B4C05CCA883A}" v="897" dt="2021-09-24T07:32:40.446"/>
    <p1510:client id="{8ED99A07-6ACC-E119-EBF6-580DFBBD256E}" v="29" dt="2021-09-17T08:55:29.221"/>
    <p1510:client id="{96D62FA4-3738-4B5D-BF3E-0972899BEAD8}" v="15" dt="2021-09-30T11:45:14.268"/>
    <p1510:client id="{97A5AE73-7B41-4362-A6FD-8B21E4830951}" v="940" dt="2021-08-24T13:00:35.352"/>
    <p1510:client id="{97AEC030-FD37-4DE2-A1E2-2CBCEB784E78}" v="43" dt="2021-08-23T12:19:00.337"/>
    <p1510:client id="{97E510C7-84ED-412E-8CAE-912E69FDE944}" v="339" dt="2021-08-20T09:42:39.219"/>
    <p1510:client id="{9B029F56-68B3-4EFB-B921-AB6FE6FBE997}" v="69" dt="2021-09-08T04:13:26.629"/>
    <p1510:client id="{9B908FE8-8A55-4DF2-92FE-AFC6161F2B1D}" v="270" dt="2021-10-07T12:13:28.411"/>
    <p1510:client id="{9DCECD5C-17D3-4811-B97B-8412DADB0A0A}" v="9" dt="2021-08-25T13:50:14.818"/>
    <p1510:client id="{A28128E0-E32B-4F4B-AD5C-33E501BA5712}" v="19" dt="2021-09-29T11:59:21.818"/>
    <p1510:client id="{A2EC4730-DC67-4AE7-856D-BAC80B34A9C5}" v="6" dt="2021-09-07T19:13:26.045"/>
    <p1510:client id="{A73DB2C3-4FFE-4CE7-9BF9-29B3712A6FC5}" v="12" dt="2021-08-25T09:33:35.541"/>
    <p1510:client id="{AC079917-E11A-4DFC-BBEA-EB4EBDC60A0E}" v="1864" dt="2021-08-30T13:24:38.233"/>
    <p1510:client id="{AF894F37-6FFD-4908-9897-F39CEB11EC4E}" v="1880" dt="2021-08-31T12:37:38.504"/>
    <p1510:client id="{B36E69DC-B52B-4C6A-9772-3C15BBC93BDF}" v="11" dt="2021-10-01T07:34:04.721"/>
    <p1510:client id="{BD732CAA-C3BF-42F6-923B-2ED2EFC6B78C}" v="6" dt="2021-08-16T10:28:12.093"/>
    <p1510:client id="{C7BFB9B4-7085-47F4-A59F-C0EB1E08E7FB}" v="1256" dt="2021-08-25T08:51:12.837"/>
    <p1510:client id="{CBD15FD8-2F68-47B6-BD05-E5EC6714F142}" v="184" dt="2021-08-23T11:46:31.035"/>
    <p1510:client id="{CED8700A-DCE1-4BBA-A1FB-3D2FCDFFE9B6}" v="32" dt="2021-10-07T10:16:49.603"/>
    <p1510:client id="{D2DCD80D-EB23-47EF-949D-4700332F5CF7}" v="64" dt="2021-08-31T14:54:33.046"/>
    <p1510:client id="{DEE0954A-82E2-46AD-87A0-8A001F85C348}" v="2912" dt="2021-08-18T06:56:55.914"/>
    <p1510:client id="{E1A225D5-5284-4EBC-B389-C919BAB34CC9}" v="936" dt="2021-08-30T07:57:39.396"/>
    <p1510:client id="{ED0CD210-4C9B-4E41-97E9-08043E658F65}" v="327" dt="2021-10-07T11:55:02.574"/>
    <p1510:client id="{EE551FEE-3A41-482F-A405-A23D2A16B5E0}" v="32" dt="2021-08-25T13:11:06.143"/>
    <p1510:client id="{EFE1A607-EC74-4CD6-8DE6-47832F68C655}" v="34" dt="2021-08-25T13:02:49.112"/>
    <p1510:client id="{F04FABC1-11EC-45D1-B080-EF35926536CC}" v="112" dt="2021-08-23T10:44:41.614"/>
    <p1510:client id="{F29739D6-9535-4E46-8EDB-87B0B616A672}" v="1113" dt="2021-08-31T06:54:07.575"/>
    <p1510:client id="{F5617F54-6092-42CF-AFF8-ACDC79E80515}" v="10" dt="2021-09-24T09:26:51.853"/>
    <p1510:client id="{FD202EC8-E9C0-4197-AEA8-6B690EE44384}" v="73" dt="2021-08-17T10:33:18.536"/>
    <p1510:client id="{FF1F867F-F6E7-4EF9-A936-0A6312CD8BC2}" v="82" dt="2021-09-24T10:04:42.773"/>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1147"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71"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2.xml"/><Relationship Id="rId72" Type="http://schemas.microsoft.com/office/2015/10/relationships/revisionInfo" Target="revisionInfo.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ytkönen Säde" userId="S::sade.rytkonen@kuh.fi::f202550f-b24b-4024-b006-1ad803985f3c" providerId="AD" clId="Web-{CED8700A-DCE1-4BBA-A1FB-3D2FCDFFE9B6}"/>
    <pc:docChg chg="modSld">
      <pc:chgData name="Rytkönen Säde" userId="S::sade.rytkonen@kuh.fi::f202550f-b24b-4024-b006-1ad803985f3c" providerId="AD" clId="Web-{CED8700A-DCE1-4BBA-A1FB-3D2FCDFFE9B6}" dt="2021-10-07T10:15:55.945" v="27"/>
      <pc:docMkLst>
        <pc:docMk/>
      </pc:docMkLst>
      <pc:sldChg chg="modSp">
        <pc:chgData name="Rytkönen Säde" userId="S::sade.rytkonen@kuh.fi::f202550f-b24b-4024-b006-1ad803985f3c" providerId="AD" clId="Web-{CED8700A-DCE1-4BBA-A1FB-3D2FCDFFE9B6}" dt="2021-10-07T10:14:33.381" v="1" actId="20577"/>
        <pc:sldMkLst>
          <pc:docMk/>
          <pc:sldMk cId="326972383" sldId="481"/>
        </pc:sldMkLst>
        <pc:spChg chg="mod">
          <ac:chgData name="Rytkönen Säde" userId="S::sade.rytkonen@kuh.fi::f202550f-b24b-4024-b006-1ad803985f3c" providerId="AD" clId="Web-{CED8700A-DCE1-4BBA-A1FB-3D2FCDFFE9B6}" dt="2021-10-07T10:14:33.381" v="1" actId="20577"/>
          <ac:spMkLst>
            <pc:docMk/>
            <pc:sldMk cId="326972383" sldId="481"/>
            <ac:spMk id="3" creationId="{00000000-0000-0000-0000-000000000000}"/>
          </ac:spMkLst>
        </pc:spChg>
      </pc:sldChg>
      <pc:sldChg chg="modSp">
        <pc:chgData name="Rytkönen Säde" userId="S::sade.rytkonen@kuh.fi::f202550f-b24b-4024-b006-1ad803985f3c" providerId="AD" clId="Web-{CED8700A-DCE1-4BBA-A1FB-3D2FCDFFE9B6}" dt="2021-10-07T10:15:55.945" v="27"/>
        <pc:sldMkLst>
          <pc:docMk/>
          <pc:sldMk cId="3404929303" sldId="592"/>
        </pc:sldMkLst>
        <pc:graphicFrameChg chg="mod modGraphic">
          <ac:chgData name="Rytkönen Säde" userId="S::sade.rytkonen@kuh.fi::f202550f-b24b-4024-b006-1ad803985f3c" providerId="AD" clId="Web-{CED8700A-DCE1-4BBA-A1FB-3D2FCDFFE9B6}" dt="2021-10-07T10:15:55.945" v="27"/>
          <ac:graphicFrameMkLst>
            <pc:docMk/>
            <pc:sldMk cId="3404929303" sldId="592"/>
            <ac:graphicFrameMk id="4" creationId="{00000000-0000-0000-0000-000000000000}"/>
          </ac:graphicFrameMkLst>
        </pc:graphicFrameChg>
      </pc:sldChg>
      <pc:sldChg chg="modSp">
        <pc:chgData name="Rytkönen Säde" userId="S::sade.rytkonen@kuh.fi::f202550f-b24b-4024-b006-1ad803985f3c" providerId="AD" clId="Web-{CED8700A-DCE1-4BBA-A1FB-3D2FCDFFE9B6}" dt="2021-10-07T10:15:27.913" v="23"/>
        <pc:sldMkLst>
          <pc:docMk/>
          <pc:sldMk cId="847378853" sldId="594"/>
        </pc:sldMkLst>
        <pc:graphicFrameChg chg="mod modGraphic">
          <ac:chgData name="Rytkönen Säde" userId="S::sade.rytkonen@kuh.fi::f202550f-b24b-4024-b006-1ad803985f3c" providerId="AD" clId="Web-{CED8700A-DCE1-4BBA-A1FB-3D2FCDFFE9B6}" dt="2021-10-07T10:15:27.913" v="23"/>
          <ac:graphicFrameMkLst>
            <pc:docMk/>
            <pc:sldMk cId="847378853" sldId="594"/>
            <ac:graphicFrameMk id="4" creationId="{00000000-0000-0000-0000-000000000000}"/>
          </ac:graphicFrameMkLst>
        </pc:graphicFrameChg>
      </pc:sldChg>
    </pc:docChg>
  </pc:docChgLst>
  <pc:docChgLst>
    <pc:chgData name="Rytkönen Säde" userId="S::sade.rytkonen@kuh.fi::f202550f-b24b-4024-b006-1ad803985f3c" providerId="AD" clId="Web-{67F8D168-9955-4C3D-825D-7AA8CFD87219}"/>
    <pc:docChg chg="modSld">
      <pc:chgData name="Rytkönen Säde" userId="S::sade.rytkonen@kuh.fi::f202550f-b24b-4024-b006-1ad803985f3c" providerId="AD" clId="Web-{67F8D168-9955-4C3D-825D-7AA8CFD87219}" dt="2021-09-29T15:03:39.342" v="12"/>
      <pc:docMkLst>
        <pc:docMk/>
      </pc:docMkLst>
      <pc:sldChg chg="modSp">
        <pc:chgData name="Rytkönen Säde" userId="S::sade.rytkonen@kuh.fi::f202550f-b24b-4024-b006-1ad803985f3c" providerId="AD" clId="Web-{67F8D168-9955-4C3D-825D-7AA8CFD87219}" dt="2021-09-29T15:03:39.342" v="12"/>
        <pc:sldMkLst>
          <pc:docMk/>
          <pc:sldMk cId="3545088186" sldId="616"/>
        </pc:sldMkLst>
        <pc:graphicFrameChg chg="mod modGraphic">
          <ac:chgData name="Rytkönen Säde" userId="S::sade.rytkonen@kuh.fi::f202550f-b24b-4024-b006-1ad803985f3c" providerId="AD" clId="Web-{67F8D168-9955-4C3D-825D-7AA8CFD87219}" dt="2021-09-29T15:03:39.342" v="12"/>
          <ac:graphicFrameMkLst>
            <pc:docMk/>
            <pc:sldMk cId="3545088186" sldId="616"/>
            <ac:graphicFrameMk id="4" creationId="{00000000-0000-0000-0000-000000000000}"/>
          </ac:graphicFrameMkLst>
        </pc:graphicFrameChg>
      </pc:sldChg>
    </pc:docChg>
  </pc:docChgLst>
  <pc:docChgLst>
    <pc:chgData name="Rytkönen Säde" userId="S::sade.rytkonen@kuh.fi::f202550f-b24b-4024-b006-1ad803985f3c" providerId="AD" clId="Web-{A28128E0-E32B-4F4B-AD5C-33E501BA5712}"/>
    <pc:docChg chg="modSld">
      <pc:chgData name="Rytkönen Säde" userId="S::sade.rytkonen@kuh.fi::f202550f-b24b-4024-b006-1ad803985f3c" providerId="AD" clId="Web-{A28128E0-E32B-4F4B-AD5C-33E501BA5712}" dt="2021-09-29T11:52:26.794" v="1"/>
      <pc:docMkLst>
        <pc:docMk/>
      </pc:docMkLst>
      <pc:sldChg chg="modSp">
        <pc:chgData name="Rytkönen Säde" userId="S::sade.rytkonen@kuh.fi::f202550f-b24b-4024-b006-1ad803985f3c" providerId="AD" clId="Web-{A28128E0-E32B-4F4B-AD5C-33E501BA5712}" dt="2021-09-29T11:52:26.794" v="1"/>
        <pc:sldMkLst>
          <pc:docMk/>
          <pc:sldMk cId="1549442584" sldId="603"/>
        </pc:sldMkLst>
        <pc:graphicFrameChg chg="mod modGraphic">
          <ac:chgData name="Rytkönen Säde" userId="S::sade.rytkonen@kuh.fi::f202550f-b24b-4024-b006-1ad803985f3c" providerId="AD" clId="Web-{A28128E0-E32B-4F4B-AD5C-33E501BA5712}" dt="2021-09-29T11:52:26.794" v="1"/>
          <ac:graphicFrameMkLst>
            <pc:docMk/>
            <pc:sldMk cId="1549442584" sldId="603"/>
            <ac:graphicFrameMk id="4" creationId="{00000000-0000-0000-0000-000000000000}"/>
          </ac:graphicFrameMkLst>
        </pc:graphicFrameChg>
      </pc:sldChg>
    </pc:docChg>
  </pc:docChgLst>
  <pc:docChgLst>
    <pc:chgData name="Rytkönen Säde" userId="S::sade.rytkonen@kuh.fi::f202550f-b24b-4024-b006-1ad803985f3c" providerId="AD" clId="Web-{9B908FE8-8A55-4DF2-92FE-AFC6161F2B1D}"/>
    <pc:docChg chg="modSld">
      <pc:chgData name="Rytkönen Säde" userId="S::sade.rytkonen@kuh.fi::f202550f-b24b-4024-b006-1ad803985f3c" providerId="AD" clId="Web-{9B908FE8-8A55-4DF2-92FE-AFC6161F2B1D}" dt="2021-10-07T12:13:28.005" v="229" actId="20577"/>
      <pc:docMkLst>
        <pc:docMk/>
      </pc:docMkLst>
      <pc:sldChg chg="modSp">
        <pc:chgData name="Rytkönen Säde" userId="S::sade.rytkonen@kuh.fi::f202550f-b24b-4024-b006-1ad803985f3c" providerId="AD" clId="Web-{9B908FE8-8A55-4DF2-92FE-AFC6161F2B1D}" dt="2021-10-07T12:09:07.543" v="187"/>
        <pc:sldMkLst>
          <pc:docMk/>
          <pc:sldMk cId="2637413599" sldId="604"/>
        </pc:sldMkLst>
        <pc:graphicFrameChg chg="mod modGraphic">
          <ac:chgData name="Rytkönen Säde" userId="S::sade.rytkonen@kuh.fi::f202550f-b24b-4024-b006-1ad803985f3c" providerId="AD" clId="Web-{9B908FE8-8A55-4DF2-92FE-AFC6161F2B1D}" dt="2021-10-07T12:09:07.543" v="187"/>
          <ac:graphicFrameMkLst>
            <pc:docMk/>
            <pc:sldMk cId="2637413599" sldId="604"/>
            <ac:graphicFrameMk id="4" creationId="{00000000-0000-0000-0000-000000000000}"/>
          </ac:graphicFrameMkLst>
        </pc:graphicFrameChg>
      </pc:sldChg>
      <pc:sldChg chg="modSp">
        <pc:chgData name="Rytkönen Säde" userId="S::sade.rytkonen@kuh.fi::f202550f-b24b-4024-b006-1ad803985f3c" providerId="AD" clId="Web-{9B908FE8-8A55-4DF2-92FE-AFC6161F2B1D}" dt="2021-10-07T12:11:11.875" v="209"/>
        <pc:sldMkLst>
          <pc:docMk/>
          <pc:sldMk cId="3545088186" sldId="616"/>
        </pc:sldMkLst>
        <pc:graphicFrameChg chg="mod modGraphic">
          <ac:chgData name="Rytkönen Säde" userId="S::sade.rytkonen@kuh.fi::f202550f-b24b-4024-b006-1ad803985f3c" providerId="AD" clId="Web-{9B908FE8-8A55-4DF2-92FE-AFC6161F2B1D}" dt="2021-10-07T12:11:11.875" v="209"/>
          <ac:graphicFrameMkLst>
            <pc:docMk/>
            <pc:sldMk cId="3545088186" sldId="616"/>
            <ac:graphicFrameMk id="4" creationId="{00000000-0000-0000-0000-000000000000}"/>
          </ac:graphicFrameMkLst>
        </pc:graphicFrameChg>
      </pc:sldChg>
      <pc:sldChg chg="modSp">
        <pc:chgData name="Rytkönen Säde" userId="S::sade.rytkonen@kuh.fi::f202550f-b24b-4024-b006-1ad803985f3c" providerId="AD" clId="Web-{9B908FE8-8A55-4DF2-92FE-AFC6161F2B1D}" dt="2021-10-07T12:08:08.416" v="135"/>
        <pc:sldMkLst>
          <pc:docMk/>
          <pc:sldMk cId="1902342000" sldId="619"/>
        </pc:sldMkLst>
        <pc:graphicFrameChg chg="mod modGraphic">
          <ac:chgData name="Rytkönen Säde" userId="S::sade.rytkonen@kuh.fi::f202550f-b24b-4024-b006-1ad803985f3c" providerId="AD" clId="Web-{9B908FE8-8A55-4DF2-92FE-AFC6161F2B1D}" dt="2021-10-07T12:08:08.416" v="135"/>
          <ac:graphicFrameMkLst>
            <pc:docMk/>
            <pc:sldMk cId="1902342000" sldId="619"/>
            <ac:graphicFrameMk id="4" creationId="{00000000-0000-0000-0000-000000000000}"/>
          </ac:graphicFrameMkLst>
        </pc:graphicFrameChg>
      </pc:sldChg>
      <pc:sldChg chg="modSp">
        <pc:chgData name="Rytkönen Säde" userId="S::sade.rytkonen@kuh.fi::f202550f-b24b-4024-b006-1ad803985f3c" providerId="AD" clId="Web-{9B908FE8-8A55-4DF2-92FE-AFC6161F2B1D}" dt="2021-10-07T12:12:52.379" v="217"/>
        <pc:sldMkLst>
          <pc:docMk/>
          <pc:sldMk cId="4271530236" sldId="620"/>
        </pc:sldMkLst>
        <pc:graphicFrameChg chg="mod modGraphic">
          <ac:chgData name="Rytkönen Säde" userId="S::sade.rytkonen@kuh.fi::f202550f-b24b-4024-b006-1ad803985f3c" providerId="AD" clId="Web-{9B908FE8-8A55-4DF2-92FE-AFC6161F2B1D}" dt="2021-10-07T12:12:52.379" v="217"/>
          <ac:graphicFrameMkLst>
            <pc:docMk/>
            <pc:sldMk cId="4271530236" sldId="620"/>
            <ac:graphicFrameMk id="4" creationId="{00000000-0000-0000-0000-000000000000}"/>
          </ac:graphicFrameMkLst>
        </pc:graphicFrameChg>
      </pc:sldChg>
      <pc:sldChg chg="modSp">
        <pc:chgData name="Rytkönen Säde" userId="S::sade.rytkonen@kuh.fi::f202550f-b24b-4024-b006-1ad803985f3c" providerId="AD" clId="Web-{9B908FE8-8A55-4DF2-92FE-AFC6161F2B1D}" dt="2021-10-07T12:13:28.005" v="229" actId="20577"/>
        <pc:sldMkLst>
          <pc:docMk/>
          <pc:sldMk cId="3612696934" sldId="630"/>
        </pc:sldMkLst>
        <pc:spChg chg="mod">
          <ac:chgData name="Rytkönen Säde" userId="S::sade.rytkonen@kuh.fi::f202550f-b24b-4024-b006-1ad803985f3c" providerId="AD" clId="Web-{9B908FE8-8A55-4DF2-92FE-AFC6161F2B1D}" dt="2021-10-07T12:13:28.005" v="229" actId="20577"/>
          <ac:spMkLst>
            <pc:docMk/>
            <pc:sldMk cId="3612696934" sldId="630"/>
            <ac:spMk id="5" creationId="{00000000-0000-0000-0000-000000000000}"/>
          </ac:spMkLst>
        </pc:spChg>
      </pc:sldChg>
      <pc:sldChg chg="modSp">
        <pc:chgData name="Rytkönen Säde" userId="S::sade.rytkonen@kuh.fi::f202550f-b24b-4024-b006-1ad803985f3c" providerId="AD" clId="Web-{9B908FE8-8A55-4DF2-92FE-AFC6161F2B1D}" dt="2021-10-07T12:01:03.418" v="21"/>
        <pc:sldMkLst>
          <pc:docMk/>
          <pc:sldMk cId="2413065521" sldId="632"/>
        </pc:sldMkLst>
        <pc:graphicFrameChg chg="mod modGraphic">
          <ac:chgData name="Rytkönen Säde" userId="S::sade.rytkonen@kuh.fi::f202550f-b24b-4024-b006-1ad803985f3c" providerId="AD" clId="Web-{9B908FE8-8A55-4DF2-92FE-AFC6161F2B1D}" dt="2021-10-07T12:01:03.418" v="21"/>
          <ac:graphicFrameMkLst>
            <pc:docMk/>
            <pc:sldMk cId="2413065521" sldId="632"/>
            <ac:graphicFrameMk id="4" creationId="{00000000-0000-0000-0000-000000000000}"/>
          </ac:graphicFrameMkLst>
        </pc:graphicFrameChg>
      </pc:sldChg>
    </pc:docChg>
  </pc:docChgLst>
  <pc:docChgLst>
    <pc:chgData name="Rytkönen Säde" userId="S::sade.rytkonen@kuh.fi::f202550f-b24b-4024-b006-1ad803985f3c" providerId="AD" clId="Web-{B36E69DC-B52B-4C6A-9772-3C15BBC93BDF}"/>
    <pc:docChg chg="modSld">
      <pc:chgData name="Rytkönen Säde" userId="S::sade.rytkonen@kuh.fi::f202550f-b24b-4024-b006-1ad803985f3c" providerId="AD" clId="Web-{B36E69DC-B52B-4C6A-9772-3C15BBC93BDF}" dt="2021-10-01T07:29:08.190" v="1"/>
      <pc:docMkLst>
        <pc:docMk/>
      </pc:docMkLst>
      <pc:sldChg chg="modSp">
        <pc:chgData name="Rytkönen Säde" userId="S::sade.rytkonen@kuh.fi::f202550f-b24b-4024-b006-1ad803985f3c" providerId="AD" clId="Web-{B36E69DC-B52B-4C6A-9772-3C15BBC93BDF}" dt="2021-10-01T07:29:08.190" v="1"/>
        <pc:sldMkLst>
          <pc:docMk/>
          <pc:sldMk cId="3404929303" sldId="592"/>
        </pc:sldMkLst>
        <pc:graphicFrameChg chg="mod modGraphic">
          <ac:chgData name="Rytkönen Säde" userId="S::sade.rytkonen@kuh.fi::f202550f-b24b-4024-b006-1ad803985f3c" providerId="AD" clId="Web-{B36E69DC-B52B-4C6A-9772-3C15BBC93BDF}" dt="2021-10-01T07:29:08.190" v="1"/>
          <ac:graphicFrameMkLst>
            <pc:docMk/>
            <pc:sldMk cId="3404929303" sldId="592"/>
            <ac:graphicFrameMk id="4" creationId="{00000000-0000-0000-0000-000000000000}"/>
          </ac:graphicFrameMkLst>
        </pc:graphicFrameChg>
      </pc:sldChg>
    </pc:docChg>
  </pc:docChgLst>
  <pc:docChgLst>
    <pc:chgData name="Rytkönen Säde" userId="S::sade.rytkonen@kuh.fi::f202550f-b24b-4024-b006-1ad803985f3c" providerId="AD" clId="Web-{4E03ED48-3961-421F-B5C5-A75B45E808E1}"/>
    <pc:docChg chg="modSld">
      <pc:chgData name="Rytkönen Säde" userId="S::sade.rytkonen@kuh.fi::f202550f-b24b-4024-b006-1ad803985f3c" providerId="AD" clId="Web-{4E03ED48-3961-421F-B5C5-A75B45E808E1}" dt="2021-09-30T07:26:41.748" v="28"/>
      <pc:docMkLst>
        <pc:docMk/>
      </pc:docMkLst>
      <pc:sldChg chg="modSp">
        <pc:chgData name="Rytkönen Säde" userId="S::sade.rytkonen@kuh.fi::f202550f-b24b-4024-b006-1ad803985f3c" providerId="AD" clId="Web-{4E03ED48-3961-421F-B5C5-A75B45E808E1}" dt="2021-09-30T07:01:20.025" v="0" actId="20577"/>
        <pc:sldMkLst>
          <pc:docMk/>
          <pc:sldMk cId="326972383" sldId="481"/>
        </pc:sldMkLst>
        <pc:spChg chg="mod">
          <ac:chgData name="Rytkönen Säde" userId="S::sade.rytkonen@kuh.fi::f202550f-b24b-4024-b006-1ad803985f3c" providerId="AD" clId="Web-{4E03ED48-3961-421F-B5C5-A75B45E808E1}" dt="2021-09-30T07:01:20.025" v="0" actId="20577"/>
          <ac:spMkLst>
            <pc:docMk/>
            <pc:sldMk cId="326972383" sldId="481"/>
            <ac:spMk id="3" creationId="{00000000-0000-0000-0000-000000000000}"/>
          </ac:spMkLst>
        </pc:spChg>
      </pc:sldChg>
      <pc:sldChg chg="modSp">
        <pc:chgData name="Rytkönen Säde" userId="S::sade.rytkonen@kuh.fi::f202550f-b24b-4024-b006-1ad803985f3c" providerId="AD" clId="Web-{4E03ED48-3961-421F-B5C5-A75B45E808E1}" dt="2021-09-30T07:26:35.154" v="16"/>
        <pc:sldMkLst>
          <pc:docMk/>
          <pc:sldMk cId="3404929303" sldId="592"/>
        </pc:sldMkLst>
        <pc:graphicFrameChg chg="mod modGraphic">
          <ac:chgData name="Rytkönen Säde" userId="S::sade.rytkonen@kuh.fi::f202550f-b24b-4024-b006-1ad803985f3c" providerId="AD" clId="Web-{4E03ED48-3961-421F-B5C5-A75B45E808E1}" dt="2021-09-30T07:26:35.154" v="16"/>
          <ac:graphicFrameMkLst>
            <pc:docMk/>
            <pc:sldMk cId="3404929303" sldId="592"/>
            <ac:graphicFrameMk id="4" creationId="{00000000-0000-0000-0000-000000000000}"/>
          </ac:graphicFrameMkLst>
        </pc:graphicFrameChg>
      </pc:sldChg>
      <pc:sldChg chg="modSp">
        <pc:chgData name="Rytkönen Säde" userId="S::sade.rytkonen@kuh.fi::f202550f-b24b-4024-b006-1ad803985f3c" providerId="AD" clId="Web-{4E03ED48-3961-421F-B5C5-A75B45E808E1}" dt="2021-09-30T07:15:05.895" v="2"/>
        <pc:sldMkLst>
          <pc:docMk/>
          <pc:sldMk cId="3451355025" sldId="607"/>
        </pc:sldMkLst>
        <pc:graphicFrameChg chg="mod modGraphic">
          <ac:chgData name="Rytkönen Säde" userId="S::sade.rytkonen@kuh.fi::f202550f-b24b-4024-b006-1ad803985f3c" providerId="AD" clId="Web-{4E03ED48-3961-421F-B5C5-A75B45E808E1}" dt="2021-09-30T07:15:05.895" v="2"/>
          <ac:graphicFrameMkLst>
            <pc:docMk/>
            <pc:sldMk cId="3451355025" sldId="607"/>
            <ac:graphicFrameMk id="4" creationId="{00000000-0000-0000-0000-000000000000}"/>
          </ac:graphicFrameMkLst>
        </pc:graphicFrameChg>
      </pc:sldChg>
      <pc:sldChg chg="modSp">
        <pc:chgData name="Rytkönen Säde" userId="S::sade.rytkonen@kuh.fi::f202550f-b24b-4024-b006-1ad803985f3c" providerId="AD" clId="Web-{4E03ED48-3961-421F-B5C5-A75B45E808E1}" dt="2021-09-30T07:26:41.748" v="28"/>
        <pc:sldMkLst>
          <pc:docMk/>
          <pc:sldMk cId="1793601613" sldId="615"/>
        </pc:sldMkLst>
        <pc:graphicFrameChg chg="mod modGraphic">
          <ac:chgData name="Rytkönen Säde" userId="S::sade.rytkonen@kuh.fi::f202550f-b24b-4024-b006-1ad803985f3c" providerId="AD" clId="Web-{4E03ED48-3961-421F-B5C5-A75B45E808E1}" dt="2021-09-30T07:26:41.748" v="28"/>
          <ac:graphicFrameMkLst>
            <pc:docMk/>
            <pc:sldMk cId="1793601613" sldId="615"/>
            <ac:graphicFrameMk id="4" creationId="{00000000-0000-0000-0000-000000000000}"/>
          </ac:graphicFrameMkLst>
        </pc:graphicFrameChg>
      </pc:sldChg>
    </pc:docChg>
  </pc:docChgLst>
  <pc:docChgLst>
    <pc:chgData name="Rytkönen Säde" userId="S::sade.rytkonen@kuh.fi::f202550f-b24b-4024-b006-1ad803985f3c" providerId="AD" clId="Web-{0133FCD3-90EA-42E7-914E-647271C1C91E}"/>
    <pc:docChg chg="modSld">
      <pc:chgData name="Rytkönen Säde" userId="S::sade.rytkonen@kuh.fi::f202550f-b24b-4024-b006-1ad803985f3c" providerId="AD" clId="Web-{0133FCD3-90EA-42E7-914E-647271C1C91E}" dt="2021-10-08T09:53:35.801" v="5"/>
      <pc:docMkLst>
        <pc:docMk/>
      </pc:docMkLst>
      <pc:sldChg chg="addSp delSp modSp">
        <pc:chgData name="Rytkönen Säde" userId="S::sade.rytkonen@kuh.fi::f202550f-b24b-4024-b006-1ad803985f3c" providerId="AD" clId="Web-{0133FCD3-90EA-42E7-914E-647271C1C91E}" dt="2021-10-08T09:48:49.216" v="4"/>
        <pc:sldMkLst>
          <pc:docMk/>
          <pc:sldMk cId="1034620101" sldId="555"/>
        </pc:sldMkLst>
        <pc:spChg chg="add del mod">
          <ac:chgData name="Rytkönen Säde" userId="S::sade.rytkonen@kuh.fi::f202550f-b24b-4024-b006-1ad803985f3c" providerId="AD" clId="Web-{0133FCD3-90EA-42E7-914E-647271C1C91E}" dt="2021-10-08T09:48:49.216" v="4"/>
          <ac:spMkLst>
            <pc:docMk/>
            <pc:sldMk cId="1034620101" sldId="555"/>
            <ac:spMk id="6" creationId="{C9F01F43-1213-47F0-9AA3-4F4EEC915678}"/>
          </ac:spMkLst>
        </pc:spChg>
      </pc:sldChg>
      <pc:sldChg chg="modSp">
        <pc:chgData name="Rytkönen Säde" userId="S::sade.rytkonen@kuh.fi::f202550f-b24b-4024-b006-1ad803985f3c" providerId="AD" clId="Web-{0133FCD3-90EA-42E7-914E-647271C1C91E}" dt="2021-10-08T09:53:35.801" v="5"/>
        <pc:sldMkLst>
          <pc:docMk/>
          <pc:sldMk cId="1109401014" sldId="599"/>
        </pc:sldMkLst>
        <pc:graphicFrameChg chg="modGraphic">
          <ac:chgData name="Rytkönen Säde" userId="S::sade.rytkonen@kuh.fi::f202550f-b24b-4024-b006-1ad803985f3c" providerId="AD" clId="Web-{0133FCD3-90EA-42E7-914E-647271C1C91E}" dt="2021-10-08T09:53:35.801" v="5"/>
          <ac:graphicFrameMkLst>
            <pc:docMk/>
            <pc:sldMk cId="1109401014" sldId="599"/>
            <ac:graphicFrameMk id="4" creationId="{00000000-0000-0000-0000-000000000000}"/>
          </ac:graphicFrameMkLst>
        </pc:graphicFrameChg>
      </pc:sldChg>
    </pc:docChg>
  </pc:docChgLst>
  <pc:docChgLst>
    <pc:chgData name="Rytkönen Säde" userId="S::sade.rytkonen@kuh.fi::f202550f-b24b-4024-b006-1ad803985f3c" providerId="AD" clId="Web-{2157E76E-4715-48ED-AE45-5066ED870761}"/>
    <pc:docChg chg="modSld">
      <pc:chgData name="Rytkönen Säde" userId="S::sade.rytkonen@kuh.fi::f202550f-b24b-4024-b006-1ad803985f3c" providerId="AD" clId="Web-{2157E76E-4715-48ED-AE45-5066ED870761}" dt="2021-10-01T11:01:11.795" v="8"/>
      <pc:docMkLst>
        <pc:docMk/>
      </pc:docMkLst>
      <pc:sldChg chg="modSp">
        <pc:chgData name="Rytkönen Säde" userId="S::sade.rytkonen@kuh.fi::f202550f-b24b-4024-b006-1ad803985f3c" providerId="AD" clId="Web-{2157E76E-4715-48ED-AE45-5066ED870761}" dt="2021-10-01T10:25:47.063" v="0" actId="20577"/>
        <pc:sldMkLst>
          <pc:docMk/>
          <pc:sldMk cId="326972383" sldId="481"/>
        </pc:sldMkLst>
        <pc:spChg chg="mod">
          <ac:chgData name="Rytkönen Säde" userId="S::sade.rytkonen@kuh.fi::f202550f-b24b-4024-b006-1ad803985f3c" providerId="AD" clId="Web-{2157E76E-4715-48ED-AE45-5066ED870761}" dt="2021-10-01T10:25:47.063" v="0" actId="20577"/>
          <ac:spMkLst>
            <pc:docMk/>
            <pc:sldMk cId="326972383" sldId="481"/>
            <ac:spMk id="3" creationId="{00000000-0000-0000-0000-000000000000}"/>
          </ac:spMkLst>
        </pc:spChg>
      </pc:sldChg>
      <pc:sldChg chg="modSp">
        <pc:chgData name="Rytkönen Säde" userId="S::sade.rytkonen@kuh.fi::f202550f-b24b-4024-b006-1ad803985f3c" providerId="AD" clId="Web-{2157E76E-4715-48ED-AE45-5066ED870761}" dt="2021-10-01T10:35:31.290" v="2"/>
        <pc:sldMkLst>
          <pc:docMk/>
          <pc:sldMk cId="1109401014" sldId="599"/>
        </pc:sldMkLst>
        <pc:graphicFrameChg chg="mod modGraphic">
          <ac:chgData name="Rytkönen Säde" userId="S::sade.rytkonen@kuh.fi::f202550f-b24b-4024-b006-1ad803985f3c" providerId="AD" clId="Web-{2157E76E-4715-48ED-AE45-5066ED870761}" dt="2021-10-01T10:35:31.290" v="2"/>
          <ac:graphicFrameMkLst>
            <pc:docMk/>
            <pc:sldMk cId="1109401014" sldId="599"/>
            <ac:graphicFrameMk id="4" creationId="{00000000-0000-0000-0000-000000000000}"/>
          </ac:graphicFrameMkLst>
        </pc:graphicFrameChg>
      </pc:sldChg>
      <pc:sldChg chg="modSp">
        <pc:chgData name="Rytkönen Säde" userId="S::sade.rytkonen@kuh.fi::f202550f-b24b-4024-b006-1ad803985f3c" providerId="AD" clId="Web-{2157E76E-4715-48ED-AE45-5066ED870761}" dt="2021-10-01T10:36:08.181" v="4"/>
        <pc:sldMkLst>
          <pc:docMk/>
          <pc:sldMk cId="229788950" sldId="602"/>
        </pc:sldMkLst>
        <pc:graphicFrameChg chg="mod modGraphic">
          <ac:chgData name="Rytkönen Säde" userId="S::sade.rytkonen@kuh.fi::f202550f-b24b-4024-b006-1ad803985f3c" providerId="AD" clId="Web-{2157E76E-4715-48ED-AE45-5066ED870761}" dt="2021-10-01T10:36:08.181" v="4"/>
          <ac:graphicFrameMkLst>
            <pc:docMk/>
            <pc:sldMk cId="229788950" sldId="602"/>
            <ac:graphicFrameMk id="4" creationId="{00000000-0000-0000-0000-000000000000}"/>
          </ac:graphicFrameMkLst>
        </pc:graphicFrameChg>
      </pc:sldChg>
      <pc:sldChg chg="modSp">
        <pc:chgData name="Rytkönen Säde" userId="S::sade.rytkonen@kuh.fi::f202550f-b24b-4024-b006-1ad803985f3c" providerId="AD" clId="Web-{2157E76E-4715-48ED-AE45-5066ED870761}" dt="2021-10-01T11:01:11.795" v="8"/>
        <pc:sldMkLst>
          <pc:docMk/>
          <pc:sldMk cId="1793601613" sldId="615"/>
        </pc:sldMkLst>
        <pc:graphicFrameChg chg="mod modGraphic">
          <ac:chgData name="Rytkönen Säde" userId="S::sade.rytkonen@kuh.fi::f202550f-b24b-4024-b006-1ad803985f3c" providerId="AD" clId="Web-{2157E76E-4715-48ED-AE45-5066ED870761}" dt="2021-10-01T11:01:11.795" v="8"/>
          <ac:graphicFrameMkLst>
            <pc:docMk/>
            <pc:sldMk cId="1793601613" sldId="615"/>
            <ac:graphicFrameMk id="4" creationId="{00000000-0000-0000-0000-000000000000}"/>
          </ac:graphicFrameMkLst>
        </pc:graphicFrameChg>
      </pc:sldChg>
    </pc:docChg>
  </pc:docChgLst>
  <pc:docChgLst>
    <pc:chgData name="Rytkönen Säde" userId="S::sade.rytkonen@kuh.fi::f202550f-b24b-4024-b006-1ad803985f3c" providerId="AD" clId="Web-{ED0CD210-4C9B-4E41-97E9-08043E658F65}"/>
    <pc:docChg chg="modSld">
      <pc:chgData name="Rytkönen Säde" userId="S::sade.rytkonen@kuh.fi::f202550f-b24b-4024-b006-1ad803985f3c" providerId="AD" clId="Web-{ED0CD210-4C9B-4E41-97E9-08043E658F65}" dt="2021-10-07T11:54:17.761" v="322"/>
      <pc:docMkLst>
        <pc:docMk/>
      </pc:docMkLst>
      <pc:sldChg chg="modSp">
        <pc:chgData name="Rytkönen Säde" userId="S::sade.rytkonen@kuh.fi::f202550f-b24b-4024-b006-1ad803985f3c" providerId="AD" clId="Web-{ED0CD210-4C9B-4E41-97E9-08043E658F65}" dt="2021-10-07T11:54:17.761" v="322"/>
        <pc:sldMkLst>
          <pc:docMk/>
          <pc:sldMk cId="1549442584" sldId="603"/>
        </pc:sldMkLst>
        <pc:graphicFrameChg chg="mod modGraphic">
          <ac:chgData name="Rytkönen Säde" userId="S::sade.rytkonen@kuh.fi::f202550f-b24b-4024-b006-1ad803985f3c" providerId="AD" clId="Web-{ED0CD210-4C9B-4E41-97E9-08043E658F65}" dt="2021-10-07T11:54:17.761" v="322"/>
          <ac:graphicFrameMkLst>
            <pc:docMk/>
            <pc:sldMk cId="1549442584" sldId="603"/>
            <ac:graphicFrameMk id="4" creationId="{00000000-0000-0000-0000-000000000000}"/>
          </ac:graphicFrameMkLst>
        </pc:graphicFrameChg>
      </pc:sldChg>
    </pc:docChg>
  </pc:docChgLst>
  <pc:docChgLst>
    <pc:chgData name="Rytkönen Säde" userId="S::sade.rytkonen@kuh.fi::f202550f-b24b-4024-b006-1ad803985f3c" providerId="AD" clId="Web-{96D62FA4-3738-4B5D-BF3E-0972899BEAD8}"/>
    <pc:docChg chg="modSld">
      <pc:chgData name="Rytkönen Säde" userId="S::sade.rytkonen@kuh.fi::f202550f-b24b-4024-b006-1ad803985f3c" providerId="AD" clId="Web-{96D62FA4-3738-4B5D-BF3E-0972899BEAD8}" dt="2021-09-30T11:44:19.189" v="7"/>
      <pc:docMkLst>
        <pc:docMk/>
      </pc:docMkLst>
      <pc:sldChg chg="modSp">
        <pc:chgData name="Rytkönen Säde" userId="S::sade.rytkonen@kuh.fi::f202550f-b24b-4024-b006-1ad803985f3c" providerId="AD" clId="Web-{96D62FA4-3738-4B5D-BF3E-0972899BEAD8}" dt="2021-09-30T11:44:19.189" v="7"/>
        <pc:sldMkLst>
          <pc:docMk/>
          <pc:sldMk cId="2502621719" sldId="611"/>
        </pc:sldMkLst>
        <pc:graphicFrameChg chg="mod modGraphic">
          <ac:chgData name="Rytkönen Säde" userId="S::sade.rytkonen@kuh.fi::f202550f-b24b-4024-b006-1ad803985f3c" providerId="AD" clId="Web-{96D62FA4-3738-4B5D-BF3E-0972899BEAD8}" dt="2021-09-30T11:44:19.189" v="7"/>
          <ac:graphicFrameMkLst>
            <pc:docMk/>
            <pc:sldMk cId="2502621719" sldId="611"/>
            <ac:graphicFrameMk id="4" creationId="{00000000-0000-0000-0000-000000000000}"/>
          </ac:graphicFrameMkLst>
        </pc:graphicFrameChg>
      </pc:sldChg>
    </pc:docChg>
  </pc:docChgLst>
  <pc:docChgLst>
    <pc:chgData name="Rytkönen Säde" userId="S::sade.rytkonen@kuh.fi::f202550f-b24b-4024-b006-1ad803985f3c" providerId="AD" clId="Web-{4CDC19BB-491A-4BA3-AC9A-E4ACF57DBAFC}"/>
    <pc:docChg chg="modSld">
      <pc:chgData name="Rytkönen Säde" userId="S::sade.rytkonen@kuh.fi::f202550f-b24b-4024-b006-1ad803985f3c" providerId="AD" clId="Web-{4CDC19BB-491A-4BA3-AC9A-E4ACF57DBAFC}" dt="2021-10-06T09:34:55.121" v="103"/>
      <pc:docMkLst>
        <pc:docMk/>
      </pc:docMkLst>
      <pc:sldChg chg="modSp">
        <pc:chgData name="Rytkönen Säde" userId="S::sade.rytkonen@kuh.fi::f202550f-b24b-4024-b006-1ad803985f3c" providerId="AD" clId="Web-{4CDC19BB-491A-4BA3-AC9A-E4ACF57DBAFC}" dt="2021-10-06T09:34:36.808" v="99"/>
        <pc:sldMkLst>
          <pc:docMk/>
          <pc:sldMk cId="3404929303" sldId="592"/>
        </pc:sldMkLst>
        <pc:graphicFrameChg chg="mod modGraphic">
          <ac:chgData name="Rytkönen Säde" userId="S::sade.rytkonen@kuh.fi::f202550f-b24b-4024-b006-1ad803985f3c" providerId="AD" clId="Web-{4CDC19BB-491A-4BA3-AC9A-E4ACF57DBAFC}" dt="2021-10-06T09:34:36.808" v="99"/>
          <ac:graphicFrameMkLst>
            <pc:docMk/>
            <pc:sldMk cId="3404929303" sldId="592"/>
            <ac:graphicFrameMk id="4" creationId="{00000000-0000-0000-0000-000000000000}"/>
          </ac:graphicFrameMkLst>
        </pc:graphicFrameChg>
      </pc:sldChg>
      <pc:sldChg chg="modSp">
        <pc:chgData name="Rytkönen Säde" userId="S::sade.rytkonen@kuh.fi::f202550f-b24b-4024-b006-1ad803985f3c" providerId="AD" clId="Web-{4CDC19BB-491A-4BA3-AC9A-E4ACF57DBAFC}" dt="2021-10-06T08:24:07.940" v="37" actId="20577"/>
        <pc:sldMkLst>
          <pc:docMk/>
          <pc:sldMk cId="2223227975" sldId="596"/>
        </pc:sldMkLst>
        <pc:spChg chg="mod">
          <ac:chgData name="Rytkönen Säde" userId="S::sade.rytkonen@kuh.fi::f202550f-b24b-4024-b006-1ad803985f3c" providerId="AD" clId="Web-{4CDC19BB-491A-4BA3-AC9A-E4ACF57DBAFC}" dt="2021-10-06T08:24:07.940" v="37" actId="20577"/>
          <ac:spMkLst>
            <pc:docMk/>
            <pc:sldMk cId="2223227975" sldId="596"/>
            <ac:spMk id="3" creationId="{00000000-0000-0000-0000-000000000000}"/>
          </ac:spMkLst>
        </pc:spChg>
      </pc:sldChg>
      <pc:sldChg chg="modSp">
        <pc:chgData name="Rytkönen Säde" userId="S::sade.rytkonen@kuh.fi::f202550f-b24b-4024-b006-1ad803985f3c" providerId="AD" clId="Web-{4CDC19BB-491A-4BA3-AC9A-E4ACF57DBAFC}" dt="2021-10-06T08:35:40.787" v="69"/>
        <pc:sldMkLst>
          <pc:docMk/>
          <pc:sldMk cId="1109401014" sldId="599"/>
        </pc:sldMkLst>
        <pc:graphicFrameChg chg="mod modGraphic">
          <ac:chgData name="Rytkönen Säde" userId="S::sade.rytkonen@kuh.fi::f202550f-b24b-4024-b006-1ad803985f3c" providerId="AD" clId="Web-{4CDC19BB-491A-4BA3-AC9A-E4ACF57DBAFC}" dt="2021-10-06T08:35:40.787" v="69"/>
          <ac:graphicFrameMkLst>
            <pc:docMk/>
            <pc:sldMk cId="1109401014" sldId="599"/>
            <ac:graphicFrameMk id="4" creationId="{00000000-0000-0000-0000-000000000000}"/>
          </ac:graphicFrameMkLst>
        </pc:graphicFrameChg>
      </pc:sldChg>
      <pc:sldChg chg="modSp">
        <pc:chgData name="Rytkönen Säde" userId="S::sade.rytkonen@kuh.fi::f202550f-b24b-4024-b006-1ad803985f3c" providerId="AD" clId="Web-{4CDC19BB-491A-4BA3-AC9A-E4ACF57DBAFC}" dt="2021-10-06T09:34:55.121" v="103"/>
        <pc:sldMkLst>
          <pc:docMk/>
          <pc:sldMk cId="229788950" sldId="602"/>
        </pc:sldMkLst>
        <pc:graphicFrameChg chg="mod modGraphic">
          <ac:chgData name="Rytkönen Säde" userId="S::sade.rytkonen@kuh.fi::f202550f-b24b-4024-b006-1ad803985f3c" providerId="AD" clId="Web-{4CDC19BB-491A-4BA3-AC9A-E4ACF57DBAFC}" dt="2021-10-06T09:34:55.121" v="103"/>
          <ac:graphicFrameMkLst>
            <pc:docMk/>
            <pc:sldMk cId="229788950" sldId="602"/>
            <ac:graphicFrameMk id="4" creationId="{00000000-0000-0000-0000-000000000000}"/>
          </ac:graphicFrameMkLst>
        </pc:graphicFrameChg>
      </pc:sldChg>
      <pc:sldChg chg="modSp">
        <pc:chgData name="Rytkönen Säde" userId="S::sade.rytkonen@kuh.fi::f202550f-b24b-4024-b006-1ad803985f3c" providerId="AD" clId="Web-{4CDC19BB-491A-4BA3-AC9A-E4ACF57DBAFC}" dt="2021-10-06T08:35:11.833" v="59"/>
        <pc:sldMkLst>
          <pc:docMk/>
          <pc:sldMk cId="2637413599" sldId="604"/>
        </pc:sldMkLst>
        <pc:graphicFrameChg chg="mod modGraphic">
          <ac:chgData name="Rytkönen Säde" userId="S::sade.rytkonen@kuh.fi::f202550f-b24b-4024-b006-1ad803985f3c" providerId="AD" clId="Web-{4CDC19BB-491A-4BA3-AC9A-E4ACF57DBAFC}" dt="2021-10-06T08:35:11.833" v="59"/>
          <ac:graphicFrameMkLst>
            <pc:docMk/>
            <pc:sldMk cId="2637413599" sldId="604"/>
            <ac:graphicFrameMk id="4" creationId="{00000000-0000-0000-0000-000000000000}"/>
          </ac:graphicFrameMkLst>
        </pc:graphicFrameChg>
      </pc:sldChg>
      <pc:sldChg chg="modSp">
        <pc:chgData name="Rytkönen Säde" userId="S::sade.rytkonen@kuh.fi::f202550f-b24b-4024-b006-1ad803985f3c" providerId="AD" clId="Web-{4CDC19BB-491A-4BA3-AC9A-E4ACF57DBAFC}" dt="2021-10-06T08:32:22.469" v="55"/>
        <pc:sldMkLst>
          <pc:docMk/>
          <pc:sldMk cId="2476267440" sldId="605"/>
        </pc:sldMkLst>
        <pc:graphicFrameChg chg="mod modGraphic">
          <ac:chgData name="Rytkönen Säde" userId="S::sade.rytkonen@kuh.fi::f202550f-b24b-4024-b006-1ad803985f3c" providerId="AD" clId="Web-{4CDC19BB-491A-4BA3-AC9A-E4ACF57DBAFC}" dt="2021-10-06T08:32:22.469" v="55"/>
          <ac:graphicFrameMkLst>
            <pc:docMk/>
            <pc:sldMk cId="2476267440" sldId="605"/>
            <ac:graphicFrameMk id="4" creationId="{00000000-0000-0000-0000-000000000000}"/>
          </ac:graphicFrameMkLst>
        </pc:graphicFrameChg>
      </pc:sldChg>
      <pc:sldChg chg="modSp">
        <pc:chgData name="Rytkönen Säde" userId="S::sade.rytkonen@kuh.fi::f202550f-b24b-4024-b006-1ad803985f3c" providerId="AD" clId="Web-{4CDC19BB-491A-4BA3-AC9A-E4ACF57DBAFC}" dt="2021-10-06T08:35:55.615" v="73"/>
        <pc:sldMkLst>
          <pc:docMk/>
          <pc:sldMk cId="1793601613" sldId="615"/>
        </pc:sldMkLst>
        <pc:graphicFrameChg chg="mod modGraphic">
          <ac:chgData name="Rytkönen Säde" userId="S::sade.rytkonen@kuh.fi::f202550f-b24b-4024-b006-1ad803985f3c" providerId="AD" clId="Web-{4CDC19BB-491A-4BA3-AC9A-E4ACF57DBAFC}" dt="2021-10-06T08:35:55.615" v="73"/>
          <ac:graphicFrameMkLst>
            <pc:docMk/>
            <pc:sldMk cId="1793601613" sldId="615"/>
            <ac:graphicFrameMk id="4" creationId="{00000000-0000-0000-0000-000000000000}"/>
          </ac:graphicFrameMkLst>
        </pc:graphicFrameChg>
      </pc:sldChg>
      <pc:sldChg chg="modSp">
        <pc:chgData name="Rytkönen Säde" userId="S::sade.rytkonen@kuh.fi::f202550f-b24b-4024-b006-1ad803985f3c" providerId="AD" clId="Web-{4CDC19BB-491A-4BA3-AC9A-E4ACF57DBAFC}" dt="2021-10-06T08:35:30.161" v="63"/>
        <pc:sldMkLst>
          <pc:docMk/>
          <pc:sldMk cId="921127086" sldId="631"/>
        </pc:sldMkLst>
        <pc:graphicFrameChg chg="mod modGraphic">
          <ac:chgData name="Rytkönen Säde" userId="S::sade.rytkonen@kuh.fi::f202550f-b24b-4024-b006-1ad803985f3c" providerId="AD" clId="Web-{4CDC19BB-491A-4BA3-AC9A-E4ACF57DBAFC}" dt="2021-10-06T08:35:30.161" v="63"/>
          <ac:graphicFrameMkLst>
            <pc:docMk/>
            <pc:sldMk cId="921127086" sldId="631"/>
            <ac:graphicFrameMk id="4" creationId="{00000000-0000-0000-0000-000000000000}"/>
          </ac:graphicFrameMkLst>
        </pc:graphicFrameChg>
      </pc:sldChg>
      <pc:sldChg chg="modSp">
        <pc:chgData name="Rytkönen Säde" userId="S::sade.rytkonen@kuh.fi::f202550f-b24b-4024-b006-1ad803985f3c" providerId="AD" clId="Web-{4CDC19BB-491A-4BA3-AC9A-E4ACF57DBAFC}" dt="2021-10-06T08:35:26.146" v="61"/>
        <pc:sldMkLst>
          <pc:docMk/>
          <pc:sldMk cId="2413065521" sldId="632"/>
        </pc:sldMkLst>
        <pc:graphicFrameChg chg="mod modGraphic">
          <ac:chgData name="Rytkönen Säde" userId="S::sade.rytkonen@kuh.fi::f202550f-b24b-4024-b006-1ad803985f3c" providerId="AD" clId="Web-{4CDC19BB-491A-4BA3-AC9A-E4ACF57DBAFC}" dt="2021-10-06T08:35:26.146" v="61"/>
          <ac:graphicFrameMkLst>
            <pc:docMk/>
            <pc:sldMk cId="2413065521" sldId="632"/>
            <ac:graphicFrameMk id="4"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fi-FI"/>
          </a:p>
        </p:txBody>
      </p:sp>
      <p:sp>
        <p:nvSpPr>
          <p:cNvPr id="3" name="Päivämäärän paikkamerkki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DA1BE5E3-ED97-4BFB-972F-9E36AD891D67}" type="datetimeFigureOut">
              <a:rPr lang="fi-FI" smtClean="0"/>
              <a:t>12.10.2021</a:t>
            </a:fld>
            <a:endParaRPr lang="fi-FI"/>
          </a:p>
        </p:txBody>
      </p:sp>
      <p:sp>
        <p:nvSpPr>
          <p:cNvPr id="4" name="Dian kuvan paikkamerkki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fi-FI"/>
          </a:p>
        </p:txBody>
      </p:sp>
      <p:sp>
        <p:nvSpPr>
          <p:cNvPr id="5" name="Huomautusten paikkamerkki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fi-FI"/>
          </a:p>
        </p:txBody>
      </p:sp>
      <p:sp>
        <p:nvSpPr>
          <p:cNvPr id="7" name="Dian numeron paikkamerkki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D554D878-7D2F-47FC-B55A-E9CC96477DC4}" type="slidenum">
              <a:rPr lang="fi-FI" smtClean="0"/>
              <a:t>‹#›</a:t>
            </a:fld>
            <a:endParaRPr lang="fi-FI"/>
          </a:p>
        </p:txBody>
      </p:sp>
    </p:spTree>
    <p:extLst>
      <p:ext uri="{BB962C8B-B14F-4D97-AF65-F5344CB8AC3E}">
        <p14:creationId xmlns:p14="http://schemas.microsoft.com/office/powerpoint/2010/main" val="2613820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Tree>
    <p:extLst>
      <p:ext uri="{BB962C8B-B14F-4D97-AF65-F5344CB8AC3E}">
        <p14:creationId xmlns:p14="http://schemas.microsoft.com/office/powerpoint/2010/main" val="1731552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457200" lvl="1" indent="0">
              <a:lnSpc>
                <a:spcPct val="115000"/>
              </a:lnSpc>
              <a:spcBef>
                <a:spcPts val="0"/>
              </a:spcBef>
              <a:buNone/>
            </a:pPr>
            <a:endParaRPr lang="fi-FI" sz="1400">
              <a:latin typeface="Verdana" panose="020B0604030504040204" pitchFamily="34" charset="0"/>
              <a:ea typeface="Verdana" panose="020B0604030504040204" pitchFamily="34" charset="0"/>
              <a:cs typeface="Verdana" panose="020B0604030504040204" pitchFamily="34" charset="0"/>
            </a:endParaRPr>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94B55-4389-462B-87F4-9FC3E25F57F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4693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457200" lvl="1" indent="0">
              <a:lnSpc>
                <a:spcPct val="115000"/>
              </a:lnSpc>
              <a:spcBef>
                <a:spcPts val="0"/>
              </a:spcBef>
              <a:buNone/>
            </a:pPr>
            <a:endParaRPr lang="fi-FI" sz="1400">
              <a:latin typeface="Verdana" panose="020B0604030504040204" pitchFamily="34" charset="0"/>
              <a:ea typeface="Verdana" panose="020B0604030504040204" pitchFamily="34" charset="0"/>
              <a:cs typeface="Verdana" panose="020B0604030504040204" pitchFamily="34" charset="0"/>
            </a:endParaRPr>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94B55-4389-462B-87F4-9FC3E25F57F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3746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94B55-4389-462B-87F4-9FC3E25F57F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3045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94B55-4389-462B-87F4-9FC3E25F57F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5790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94B55-4389-462B-87F4-9FC3E25F57F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9341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94B55-4389-462B-87F4-9FC3E25F57F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3938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457200" lvl="1" indent="0">
              <a:lnSpc>
                <a:spcPct val="115000"/>
              </a:lnSpc>
              <a:spcBef>
                <a:spcPts val="0"/>
              </a:spcBef>
              <a:buNone/>
              <a:defRPr/>
            </a:pPr>
            <a:endParaRPr lang="fi-FI" sz="1400" b="1">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94B55-4389-462B-87F4-9FC3E25F57F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3130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457200" lvl="1" indent="0">
              <a:lnSpc>
                <a:spcPct val="115000"/>
              </a:lnSpc>
              <a:spcBef>
                <a:spcPts val="0"/>
              </a:spcBef>
              <a:buNone/>
              <a:defRPr/>
            </a:pPr>
            <a:endParaRPr lang="fi-FI" sz="1400" b="1">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94B55-4389-462B-87F4-9FC3E25F57F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7293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457200" lvl="1" indent="0">
              <a:lnSpc>
                <a:spcPct val="115000"/>
              </a:lnSpc>
              <a:spcBef>
                <a:spcPts val="0"/>
              </a:spcBef>
              <a:buNone/>
              <a:defRPr/>
            </a:pPr>
            <a:endParaRPr lang="fi-FI" sz="1400" b="1">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94B55-4389-462B-87F4-9FC3E25F57F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9839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457200" lvl="1" indent="0">
              <a:lnSpc>
                <a:spcPct val="115000"/>
              </a:lnSpc>
              <a:spcBef>
                <a:spcPts val="0"/>
              </a:spcBef>
              <a:buNone/>
              <a:defRPr/>
            </a:pPr>
            <a:endParaRPr lang="fi-FI" sz="1400" b="1">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94B55-4389-462B-87F4-9FC3E25F57F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7640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Tree>
    <p:extLst>
      <p:ext uri="{BB962C8B-B14F-4D97-AF65-F5344CB8AC3E}">
        <p14:creationId xmlns:p14="http://schemas.microsoft.com/office/powerpoint/2010/main" val="32591017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457200" lvl="1" indent="0">
              <a:lnSpc>
                <a:spcPct val="115000"/>
              </a:lnSpc>
              <a:spcBef>
                <a:spcPts val="0"/>
              </a:spcBef>
              <a:buNone/>
              <a:defRPr/>
            </a:pPr>
            <a:endParaRPr lang="fi-FI" sz="1400" b="1">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94B55-4389-462B-87F4-9FC3E25F57F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8123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457200" lvl="1" indent="0">
              <a:lnSpc>
                <a:spcPct val="115000"/>
              </a:lnSpc>
              <a:spcBef>
                <a:spcPts val="0"/>
              </a:spcBef>
              <a:buNone/>
              <a:defRPr/>
            </a:pPr>
            <a:endParaRPr lang="fi-FI" sz="1400" b="1">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94B55-4389-462B-87F4-9FC3E25F57F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2643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457200" lvl="1" indent="0">
              <a:lnSpc>
                <a:spcPct val="115000"/>
              </a:lnSpc>
              <a:spcBef>
                <a:spcPts val="0"/>
              </a:spcBef>
              <a:buNone/>
              <a:defRPr/>
            </a:pPr>
            <a:endParaRPr lang="fi-FI" sz="1400" b="1">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94B55-4389-462B-87F4-9FC3E25F57F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0399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457200" lvl="1" indent="0">
              <a:lnSpc>
                <a:spcPct val="115000"/>
              </a:lnSpc>
              <a:spcBef>
                <a:spcPts val="0"/>
              </a:spcBef>
              <a:buNone/>
              <a:defRPr/>
            </a:pPr>
            <a:endParaRPr lang="fi-FI" sz="1400" b="1">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94B55-4389-462B-87F4-9FC3E25F57F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0549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457200" lvl="1" indent="0">
              <a:lnSpc>
                <a:spcPct val="115000"/>
              </a:lnSpc>
              <a:spcBef>
                <a:spcPts val="0"/>
              </a:spcBef>
              <a:buNone/>
              <a:defRPr/>
            </a:pPr>
            <a:endParaRPr lang="fi-FI" sz="1400" b="1">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94B55-4389-462B-87F4-9FC3E25F57F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912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457200" lvl="1" indent="0">
              <a:lnSpc>
                <a:spcPct val="115000"/>
              </a:lnSpc>
              <a:spcBef>
                <a:spcPts val="0"/>
              </a:spcBef>
              <a:buNone/>
              <a:defRPr/>
            </a:pPr>
            <a:endParaRPr lang="fi-FI" sz="1400" b="1">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94B55-4389-462B-87F4-9FC3E25F57F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6266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457200" lvl="1" indent="0">
              <a:lnSpc>
                <a:spcPct val="115000"/>
              </a:lnSpc>
              <a:spcBef>
                <a:spcPts val="0"/>
              </a:spcBef>
              <a:buNone/>
            </a:pPr>
            <a:endParaRPr lang="fi-FI" sz="1400">
              <a:latin typeface="Verdana" panose="020B0604030504040204" pitchFamily="34" charset="0"/>
              <a:ea typeface="Verdana" panose="020B0604030504040204" pitchFamily="34" charset="0"/>
              <a:cs typeface="Verdana" panose="020B0604030504040204" pitchFamily="34" charset="0"/>
            </a:endParaRPr>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94B55-4389-462B-87F4-9FC3E25F57F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8276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457200" lvl="1" indent="0">
              <a:lnSpc>
                <a:spcPct val="115000"/>
              </a:lnSpc>
              <a:spcBef>
                <a:spcPts val="0"/>
              </a:spcBef>
              <a:buNone/>
            </a:pPr>
            <a:endParaRPr lang="fi-FI" sz="1400">
              <a:latin typeface="Verdana" panose="020B0604030504040204" pitchFamily="34" charset="0"/>
              <a:ea typeface="Verdana" panose="020B0604030504040204" pitchFamily="34" charset="0"/>
              <a:cs typeface="Verdana" panose="020B0604030504040204" pitchFamily="34" charset="0"/>
            </a:endParaRPr>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94B55-4389-462B-87F4-9FC3E25F57F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1695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457200" lvl="1" indent="0">
              <a:lnSpc>
                <a:spcPct val="115000"/>
              </a:lnSpc>
              <a:spcBef>
                <a:spcPts val="0"/>
              </a:spcBef>
              <a:buNone/>
            </a:pPr>
            <a:endParaRPr lang="fi-FI" sz="1400">
              <a:latin typeface="Verdana" panose="020B0604030504040204" pitchFamily="34" charset="0"/>
              <a:ea typeface="Verdana" panose="020B0604030504040204" pitchFamily="34" charset="0"/>
              <a:cs typeface="Verdana" panose="020B0604030504040204" pitchFamily="34" charset="0"/>
            </a:endParaRPr>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94B55-4389-462B-87F4-9FC3E25F57F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8066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Master" Target="../slideMasters/slideMaster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Master" Target="../slideMasters/slideMaster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8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9.png"/><Relationship Id="rId1" Type="http://schemas.openxmlformats.org/officeDocument/2006/relationships/slideMaster" Target="../slideMasters/slideMaster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r>
              <a:rPr lang="fi-FI"/>
              <a:t>27.4.2021 sade.rytkonen@kuh.fi</a:t>
            </a:r>
          </a:p>
        </p:txBody>
      </p:sp>
      <p:sp>
        <p:nvSpPr>
          <p:cNvPr id="5" name="Alatunnisteen paikkamerkki 4"/>
          <p:cNvSpPr>
            <a:spLocks noGrp="1"/>
          </p:cNvSpPr>
          <p:nvPr>
            <p:ph type="ftr" sz="quarter" idx="11"/>
          </p:nvPr>
        </p:nvSpPr>
        <p:spPr/>
        <p:txBody>
          <a:bodyPr/>
          <a:lstStyle/>
          <a:p>
            <a:r>
              <a:rPr lang="fi-FI"/>
              <a:t>23.4.2021</a:t>
            </a:r>
          </a:p>
        </p:txBody>
      </p:sp>
      <p:sp>
        <p:nvSpPr>
          <p:cNvPr id="6" name="Dian numeron paikkamerkki 5"/>
          <p:cNvSpPr>
            <a:spLocks noGrp="1"/>
          </p:cNvSpPr>
          <p:nvPr>
            <p:ph type="sldNum" sz="quarter" idx="12"/>
          </p:nvPr>
        </p:nvSpPr>
        <p:spPr/>
        <p:txBody>
          <a:bodyPr/>
          <a:lstStyle/>
          <a:p>
            <a:fld id="{D54A6BC9-B974-4CAC-AD0A-0936940B5425}" type="slidenum">
              <a:rPr lang="fi-FI" smtClean="0"/>
              <a:t>‹#›</a:t>
            </a:fld>
            <a:endParaRPr lang="fi-FI"/>
          </a:p>
        </p:txBody>
      </p:sp>
    </p:spTree>
    <p:extLst>
      <p:ext uri="{BB962C8B-B14F-4D97-AF65-F5344CB8AC3E}">
        <p14:creationId xmlns:p14="http://schemas.microsoft.com/office/powerpoint/2010/main" val="4013161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r>
              <a:rPr lang="fi-FI"/>
              <a:t>27.4.2021 sade.rytkonen@kuh.fi</a:t>
            </a:r>
          </a:p>
        </p:txBody>
      </p:sp>
      <p:sp>
        <p:nvSpPr>
          <p:cNvPr id="5" name="Alatunnisteen paikkamerkki 4"/>
          <p:cNvSpPr>
            <a:spLocks noGrp="1"/>
          </p:cNvSpPr>
          <p:nvPr>
            <p:ph type="ftr" sz="quarter" idx="11"/>
          </p:nvPr>
        </p:nvSpPr>
        <p:spPr/>
        <p:txBody>
          <a:bodyPr/>
          <a:lstStyle/>
          <a:p>
            <a:r>
              <a:rPr lang="fi-FI"/>
              <a:t>23.4.2021</a:t>
            </a:r>
          </a:p>
        </p:txBody>
      </p:sp>
      <p:sp>
        <p:nvSpPr>
          <p:cNvPr id="6" name="Dian numeron paikkamerkki 5"/>
          <p:cNvSpPr>
            <a:spLocks noGrp="1"/>
          </p:cNvSpPr>
          <p:nvPr>
            <p:ph type="sldNum" sz="quarter" idx="12"/>
          </p:nvPr>
        </p:nvSpPr>
        <p:spPr/>
        <p:txBody>
          <a:bodyPr/>
          <a:lstStyle/>
          <a:p>
            <a:fld id="{D54A6BC9-B974-4CAC-AD0A-0936940B5425}" type="slidenum">
              <a:rPr lang="fi-FI" smtClean="0"/>
              <a:t>‹#›</a:t>
            </a:fld>
            <a:endParaRPr lang="fi-FI"/>
          </a:p>
        </p:txBody>
      </p:sp>
    </p:spTree>
    <p:extLst>
      <p:ext uri="{BB962C8B-B14F-4D97-AF65-F5344CB8AC3E}">
        <p14:creationId xmlns:p14="http://schemas.microsoft.com/office/powerpoint/2010/main" val="2834958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r>
              <a:rPr lang="fi-FI"/>
              <a:t>27.4.2021 sade.rytkonen@kuh.fi</a:t>
            </a:r>
          </a:p>
        </p:txBody>
      </p:sp>
      <p:sp>
        <p:nvSpPr>
          <p:cNvPr id="5" name="Alatunnisteen paikkamerkki 4"/>
          <p:cNvSpPr>
            <a:spLocks noGrp="1"/>
          </p:cNvSpPr>
          <p:nvPr>
            <p:ph type="ftr" sz="quarter" idx="11"/>
          </p:nvPr>
        </p:nvSpPr>
        <p:spPr/>
        <p:txBody>
          <a:bodyPr/>
          <a:lstStyle/>
          <a:p>
            <a:r>
              <a:rPr lang="fi-FI"/>
              <a:t>23.4.2021</a:t>
            </a:r>
          </a:p>
        </p:txBody>
      </p:sp>
      <p:sp>
        <p:nvSpPr>
          <p:cNvPr id="6" name="Dian numeron paikkamerkki 5"/>
          <p:cNvSpPr>
            <a:spLocks noGrp="1"/>
          </p:cNvSpPr>
          <p:nvPr>
            <p:ph type="sldNum" sz="quarter" idx="12"/>
          </p:nvPr>
        </p:nvSpPr>
        <p:spPr/>
        <p:txBody>
          <a:bodyPr/>
          <a:lstStyle/>
          <a:p>
            <a:fld id="{D54A6BC9-B974-4CAC-AD0A-0936940B5425}" type="slidenum">
              <a:rPr lang="fi-FI" smtClean="0"/>
              <a:t>‹#›</a:t>
            </a:fld>
            <a:endParaRPr lang="fi-FI"/>
          </a:p>
        </p:txBody>
      </p:sp>
    </p:spTree>
    <p:extLst>
      <p:ext uri="{BB962C8B-B14F-4D97-AF65-F5344CB8AC3E}">
        <p14:creationId xmlns:p14="http://schemas.microsoft.com/office/powerpoint/2010/main" val="3990331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27.4.2021 sade.rytkonen@kuh.fi</a:t>
            </a:r>
          </a:p>
        </p:txBody>
      </p:sp>
      <p:sp>
        <p:nvSpPr>
          <p:cNvPr id="4" name="Alatunnisteen paikkamerkki 3"/>
          <p:cNvSpPr>
            <a:spLocks noGrp="1"/>
          </p:cNvSpPr>
          <p:nvPr>
            <p:ph type="ftr" sz="quarter" idx="11"/>
          </p:nvPr>
        </p:nvSpPr>
        <p:spPr/>
        <p:txBody>
          <a:bodyPr/>
          <a:lstStyle/>
          <a:p>
            <a:r>
              <a:rPr lang="fi-FI"/>
              <a:t>23.4.2021</a:t>
            </a:r>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
        <p:nvSpPr>
          <p:cNvPr id="6" name="Title"/>
          <p:cNvSpPr>
            <a:spLocks noGrp="1"/>
          </p:cNvSpPr>
          <p:nvPr>
            <p:ph type="title"/>
          </p:nvPr>
        </p:nvSpPr>
        <p:spPr>
          <a:xfrm>
            <a:off x="609600" y="1800000"/>
            <a:ext cx="10972800" cy="1143000"/>
          </a:xfrm>
          <a:prstGeom prst="rect">
            <a:avLst/>
          </a:prstGeom>
        </p:spPr>
        <p:txBody>
          <a:bodyPr vert="horz" lIns="91440" tIns="45720" rIns="91440" bIns="45720" rtlCol="0" anchor="ctr">
            <a:normAutofit/>
          </a:bodyPr>
          <a:lstStyle>
            <a:lvl1pPr>
              <a:defRPr/>
            </a:lvl1pPr>
          </a:lstStyle>
          <a:p>
            <a:endParaRPr lang="fi-FI"/>
          </a:p>
        </p:txBody>
      </p:sp>
      <p:sp>
        <p:nvSpPr>
          <p:cNvPr id="8" name="Text"/>
          <p:cNvSpPr>
            <a:spLocks noGrp="1"/>
          </p:cNvSpPr>
          <p:nvPr>
            <p:ph type="body" sz="quarter" idx="13"/>
          </p:nvPr>
        </p:nvSpPr>
        <p:spPr>
          <a:xfrm>
            <a:off x="609600" y="3059999"/>
            <a:ext cx="10972800" cy="1620000"/>
          </a:xfrm>
        </p:spPr>
        <p:txBody>
          <a:bodyPr/>
          <a:lstStyle/>
          <a:p>
            <a:pPr lvl="0"/>
            <a:endParaRPr lang="fi-FI"/>
          </a:p>
        </p:txBody>
      </p:sp>
    </p:spTree>
    <p:extLst>
      <p:ext uri="{BB962C8B-B14F-4D97-AF65-F5344CB8AC3E}">
        <p14:creationId xmlns:p14="http://schemas.microsoft.com/office/powerpoint/2010/main" val="1849000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tistics">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27.4.2021 sade.rytkonen@kuh.fi</a:t>
            </a:r>
          </a:p>
        </p:txBody>
      </p:sp>
      <p:sp>
        <p:nvSpPr>
          <p:cNvPr id="4" name="Alatunnisteen paikkamerkki 3"/>
          <p:cNvSpPr>
            <a:spLocks noGrp="1"/>
          </p:cNvSpPr>
          <p:nvPr>
            <p:ph type="ftr" sz="quarter" idx="11"/>
          </p:nvPr>
        </p:nvSpPr>
        <p:spPr/>
        <p:txBody>
          <a:bodyPr/>
          <a:lstStyle/>
          <a:p>
            <a:r>
              <a:rPr lang="fi-FI"/>
              <a:t>23.4.2021</a:t>
            </a:r>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
        <p:nvSpPr>
          <p:cNvPr id="6" name="Title"/>
          <p:cNvSpPr>
            <a:spLocks noGrp="1"/>
          </p:cNvSpPr>
          <p:nvPr>
            <p:ph type="title"/>
          </p:nvPr>
        </p:nvSpPr>
        <p:spPr>
          <a:xfrm>
            <a:off x="609600" y="332656"/>
            <a:ext cx="10972800" cy="1143000"/>
          </a:xfrm>
        </p:spPr>
        <p:txBody>
          <a:bodyPr/>
          <a:lstStyle>
            <a:lvl1pPr algn="l">
              <a:defRPr/>
            </a:lvl1pPr>
          </a:lstStyle>
          <a:p>
            <a:endParaRPr lang="fi-FI"/>
          </a:p>
        </p:txBody>
      </p:sp>
      <p:sp>
        <p:nvSpPr>
          <p:cNvPr id="7" name="Content">
            <a:extLst>
              <a:ext uri="{FF2B5EF4-FFF2-40B4-BE49-F238E27FC236}">
                <a16:creationId xmlns:a16="http://schemas.microsoft.com/office/drawing/2014/main" id="{2B496EA9-79F7-422C-AFAF-5E6AB7A060C5}"/>
              </a:ext>
            </a:extLst>
          </p:cNvPr>
          <p:cNvSpPr>
            <a:spLocks noGrp="1"/>
          </p:cNvSpPr>
          <p:nvPr>
            <p:ph sz="quarter" idx="13"/>
          </p:nvPr>
        </p:nvSpPr>
        <p:spPr>
          <a:xfrm>
            <a:off x="609600" y="1557338"/>
            <a:ext cx="10972800" cy="4679974"/>
          </a:xfrm>
        </p:spPr>
        <p:txBody>
          <a:bodyPr/>
          <a:lstStyle>
            <a:lvl1pPr marL="457200" indent="-457200" algn="l">
              <a:buFont typeface="Arial" pitchFamily="34" charset="0"/>
              <a:buChar char="•"/>
              <a:defRPr/>
            </a:lvl1pPr>
            <a:lvl2pPr marL="457200" indent="0">
              <a:buNone/>
              <a:defRPr/>
            </a:lvl2pPr>
          </a:lstStyle>
          <a:p>
            <a:pPr lvl="0"/>
            <a:endParaRPr lang="fi-FI"/>
          </a:p>
        </p:txBody>
      </p:sp>
    </p:spTree>
    <p:extLst>
      <p:ext uri="{BB962C8B-B14F-4D97-AF65-F5344CB8AC3E}">
        <p14:creationId xmlns:p14="http://schemas.microsoft.com/office/powerpoint/2010/main" val="1155775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ingText">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27.4.2021 sade.rytkonen@kuh.fi</a:t>
            </a:r>
          </a:p>
        </p:txBody>
      </p:sp>
      <p:sp>
        <p:nvSpPr>
          <p:cNvPr id="4" name="Alatunnisteen paikkamerkki 3"/>
          <p:cNvSpPr>
            <a:spLocks noGrp="1"/>
          </p:cNvSpPr>
          <p:nvPr>
            <p:ph type="ftr" sz="quarter" idx="11"/>
          </p:nvPr>
        </p:nvSpPr>
        <p:spPr/>
        <p:txBody>
          <a:bodyPr/>
          <a:lstStyle/>
          <a:p>
            <a:r>
              <a:rPr lang="fi-FI"/>
              <a:t>23.4.2021</a:t>
            </a:r>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
        <p:nvSpPr>
          <p:cNvPr id="6" name="Title"/>
          <p:cNvSpPr>
            <a:spLocks noGrp="1"/>
          </p:cNvSpPr>
          <p:nvPr>
            <p:ph type="title"/>
          </p:nvPr>
        </p:nvSpPr>
        <p:spPr>
          <a:xfrm>
            <a:off x="609600" y="332656"/>
            <a:ext cx="10972800" cy="1143000"/>
          </a:xfrm>
        </p:spPr>
        <p:txBody>
          <a:bodyPr/>
          <a:lstStyle>
            <a:lvl1pPr algn="l">
              <a:defRPr/>
            </a:lvl1pPr>
          </a:lstStyle>
          <a:p>
            <a:endParaRPr lang="fi-FI"/>
          </a:p>
        </p:txBody>
      </p:sp>
      <p:sp>
        <p:nvSpPr>
          <p:cNvPr id="8" name="Text"/>
          <p:cNvSpPr>
            <a:spLocks noGrp="1"/>
          </p:cNvSpPr>
          <p:nvPr>
            <p:ph type="body" sz="quarter" idx="13"/>
          </p:nvPr>
        </p:nvSpPr>
        <p:spPr>
          <a:xfrm>
            <a:off x="609600" y="1556792"/>
            <a:ext cx="10972800" cy="4680520"/>
          </a:xfrm>
        </p:spPr>
        <p:txBody>
          <a:bodyPr/>
          <a:lstStyle>
            <a:lvl1pPr algn="l">
              <a:defRPr/>
            </a:lvl1pPr>
          </a:lstStyle>
          <a:p>
            <a:pPr lvl="0"/>
            <a:endParaRPr lang="fi-FI"/>
          </a:p>
        </p:txBody>
      </p:sp>
    </p:spTree>
    <p:extLst>
      <p:ext uri="{BB962C8B-B14F-4D97-AF65-F5344CB8AC3E}">
        <p14:creationId xmlns:p14="http://schemas.microsoft.com/office/powerpoint/2010/main" val="1257842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lainText">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27.4.2021 sade.rytkonen@kuh.fi</a:t>
            </a:r>
          </a:p>
        </p:txBody>
      </p:sp>
      <p:sp>
        <p:nvSpPr>
          <p:cNvPr id="4" name="Alatunnisteen paikkamerkki 3"/>
          <p:cNvSpPr>
            <a:spLocks noGrp="1"/>
          </p:cNvSpPr>
          <p:nvPr>
            <p:ph type="ftr" sz="quarter" idx="11"/>
          </p:nvPr>
        </p:nvSpPr>
        <p:spPr/>
        <p:txBody>
          <a:bodyPr/>
          <a:lstStyle/>
          <a:p>
            <a:r>
              <a:rPr lang="fi-FI"/>
              <a:t>23.4.2021</a:t>
            </a:r>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
        <p:nvSpPr>
          <p:cNvPr id="7" name="Text"/>
          <p:cNvSpPr>
            <a:spLocks noGrp="1"/>
          </p:cNvSpPr>
          <p:nvPr>
            <p:ph type="body" sz="quarter" idx="13"/>
          </p:nvPr>
        </p:nvSpPr>
        <p:spPr>
          <a:xfrm>
            <a:off x="609600" y="728700"/>
            <a:ext cx="10972800" cy="5508612"/>
          </a:xfrm>
        </p:spPr>
        <p:txBody>
          <a:bodyPr/>
          <a:lstStyle>
            <a:lvl1pPr algn="l">
              <a:defRPr/>
            </a:lvl1pPr>
          </a:lstStyle>
          <a:p>
            <a:pPr lvl="0"/>
            <a:endParaRPr lang="fi-FI"/>
          </a:p>
        </p:txBody>
      </p:sp>
    </p:spTree>
    <p:extLst>
      <p:ext uri="{BB962C8B-B14F-4D97-AF65-F5344CB8AC3E}">
        <p14:creationId xmlns:p14="http://schemas.microsoft.com/office/powerpoint/2010/main" val="1157860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penText">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a:t>27.4.2021 sade.rytkonen@kuh.fi</a:t>
            </a:r>
          </a:p>
        </p:txBody>
      </p:sp>
      <p:sp>
        <p:nvSpPr>
          <p:cNvPr id="5" name="Alatunnisteen paikkamerkki 4"/>
          <p:cNvSpPr>
            <a:spLocks noGrp="1"/>
          </p:cNvSpPr>
          <p:nvPr>
            <p:ph type="ftr" sz="quarter" idx="11"/>
          </p:nvPr>
        </p:nvSpPr>
        <p:spPr/>
        <p:txBody>
          <a:bodyPr/>
          <a:lstStyle/>
          <a:p>
            <a:r>
              <a:rPr lang="fi-FI"/>
              <a:t>23.4.2021</a:t>
            </a:r>
          </a:p>
        </p:txBody>
      </p:sp>
      <p:sp>
        <p:nvSpPr>
          <p:cNvPr id="6" name="Dian numeron paikkamerkki 5"/>
          <p:cNvSpPr>
            <a:spLocks noGrp="1"/>
          </p:cNvSpPr>
          <p:nvPr>
            <p:ph type="sldNum" sz="quarter" idx="12"/>
          </p:nvPr>
        </p:nvSpPr>
        <p:spPr/>
        <p:txBody>
          <a:bodyPr/>
          <a:lstStyle/>
          <a:p>
            <a:fld id="{F3910BCE-C936-43E6-9B11-F3CC9EFD4B40}" type="slidenum">
              <a:rPr lang="fi-FI" smtClean="0"/>
              <a:pPr/>
              <a:t>‹#›</a:t>
            </a:fld>
            <a:endParaRPr lang="fi-FI"/>
          </a:p>
        </p:txBody>
      </p:sp>
      <p:sp>
        <p:nvSpPr>
          <p:cNvPr id="7" name="Title"/>
          <p:cNvSpPr>
            <a:spLocks noGrp="1"/>
          </p:cNvSpPr>
          <p:nvPr>
            <p:ph type="title"/>
          </p:nvPr>
        </p:nvSpPr>
        <p:spPr>
          <a:xfrm>
            <a:off x="609600" y="332656"/>
            <a:ext cx="10972800" cy="1143000"/>
          </a:xfrm>
        </p:spPr>
        <p:txBody>
          <a:bodyPr/>
          <a:lstStyle>
            <a:lvl1pPr algn="l">
              <a:defRPr/>
            </a:lvl1pPr>
          </a:lstStyle>
          <a:p>
            <a:endParaRPr lang="fi-FI"/>
          </a:p>
        </p:txBody>
      </p:sp>
      <p:sp>
        <p:nvSpPr>
          <p:cNvPr id="8" name="Content"/>
          <p:cNvSpPr>
            <a:spLocks noGrp="1"/>
          </p:cNvSpPr>
          <p:nvPr>
            <p:ph sz="quarter" idx="13"/>
          </p:nvPr>
        </p:nvSpPr>
        <p:spPr>
          <a:xfrm>
            <a:off x="609600" y="1557338"/>
            <a:ext cx="10972800" cy="4679974"/>
          </a:xfrm>
        </p:spPr>
        <p:txBody>
          <a:bodyPr/>
          <a:lstStyle>
            <a:lvl1pPr marL="457200" indent="-457200" algn="l">
              <a:buFont typeface="Arial" pitchFamily="34" charset="0"/>
              <a:buChar char="•"/>
              <a:defRPr/>
            </a:lvl1pPr>
            <a:lvl2pPr marL="457200" indent="0">
              <a:buNone/>
              <a:defRPr/>
            </a:lvl2pPr>
          </a:lstStyle>
          <a:p>
            <a:pPr lvl="0"/>
            <a:endParaRPr lang="fi-FI"/>
          </a:p>
        </p:txBody>
      </p:sp>
    </p:spTree>
    <p:extLst>
      <p:ext uri="{BB962C8B-B14F-4D97-AF65-F5344CB8AC3E}">
        <p14:creationId xmlns:p14="http://schemas.microsoft.com/office/powerpoint/2010/main" val="4217411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27.4.2021 sade.rytkonen@kuh.fi</a:t>
            </a:r>
          </a:p>
        </p:txBody>
      </p:sp>
      <p:sp>
        <p:nvSpPr>
          <p:cNvPr id="4" name="Alatunnisteen paikkamerkki 3"/>
          <p:cNvSpPr>
            <a:spLocks noGrp="1"/>
          </p:cNvSpPr>
          <p:nvPr>
            <p:ph type="ftr" sz="quarter" idx="11"/>
          </p:nvPr>
        </p:nvSpPr>
        <p:spPr/>
        <p:txBody>
          <a:bodyPr/>
          <a:lstStyle/>
          <a:p>
            <a:r>
              <a:rPr lang="fi-FI"/>
              <a:t>23.4.2021</a:t>
            </a:r>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
        <p:nvSpPr>
          <p:cNvPr id="6" name="Title"/>
          <p:cNvSpPr>
            <a:spLocks noGrp="1"/>
          </p:cNvSpPr>
          <p:nvPr>
            <p:ph type="title"/>
          </p:nvPr>
        </p:nvSpPr>
        <p:spPr>
          <a:xfrm>
            <a:off x="609600" y="332656"/>
            <a:ext cx="10972800" cy="720080"/>
          </a:xfrm>
        </p:spPr>
        <p:txBody>
          <a:bodyPr/>
          <a:lstStyle>
            <a:lvl1pPr algn="l">
              <a:defRPr/>
            </a:lvl1pPr>
          </a:lstStyle>
          <a:p>
            <a:endParaRPr lang="fi-FI"/>
          </a:p>
        </p:txBody>
      </p:sp>
      <p:sp>
        <p:nvSpPr>
          <p:cNvPr id="7" name="Text"/>
          <p:cNvSpPr>
            <a:spLocks noGrp="1"/>
          </p:cNvSpPr>
          <p:nvPr>
            <p:ph type="body" sz="quarter" idx="13"/>
          </p:nvPr>
        </p:nvSpPr>
        <p:spPr>
          <a:xfrm>
            <a:off x="609600" y="1125537"/>
            <a:ext cx="10972800" cy="540000"/>
          </a:xfrm>
        </p:spPr>
        <p:txBody>
          <a:bodyPr/>
          <a:lstStyle>
            <a:lvl1pPr marL="0" indent="0" algn="l">
              <a:buNone/>
              <a:defRPr baseline="0"/>
            </a:lvl1pPr>
          </a:lstStyle>
          <a:p>
            <a:pPr lvl="0"/>
            <a:endParaRPr lang="fi-FI"/>
          </a:p>
        </p:txBody>
      </p:sp>
      <p:sp>
        <p:nvSpPr>
          <p:cNvPr id="8" name="Chart"/>
          <p:cNvSpPr>
            <a:spLocks noGrp="1"/>
          </p:cNvSpPr>
          <p:nvPr>
            <p:ph type="chart" sz="quarter" idx="14" hasCustomPrompt="1"/>
          </p:nvPr>
        </p:nvSpPr>
        <p:spPr>
          <a:xfrm>
            <a:off x="609600" y="1773238"/>
            <a:ext cx="10972800" cy="4464050"/>
          </a:xfrm>
        </p:spPr>
        <p:txBody>
          <a:bodyPr/>
          <a:lstStyle>
            <a:lvl1pPr algn="l">
              <a:defRPr/>
            </a:lvl1pPr>
          </a:lstStyle>
          <a:p>
            <a:r>
              <a:rPr lang="en-US"/>
              <a:t> </a:t>
            </a:r>
            <a:endParaRPr lang="fi-FI"/>
          </a:p>
        </p:txBody>
      </p:sp>
    </p:spTree>
    <p:extLst>
      <p:ext uri="{BB962C8B-B14F-4D97-AF65-F5344CB8AC3E}">
        <p14:creationId xmlns:p14="http://schemas.microsoft.com/office/powerpoint/2010/main" val="1565495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27.4.2021 sade.rytkonen@kuh.fi</a:t>
            </a:r>
          </a:p>
        </p:txBody>
      </p:sp>
      <p:sp>
        <p:nvSpPr>
          <p:cNvPr id="4" name="Alatunnisteen paikkamerkki 3"/>
          <p:cNvSpPr>
            <a:spLocks noGrp="1"/>
          </p:cNvSpPr>
          <p:nvPr>
            <p:ph type="ftr" sz="quarter" idx="11"/>
          </p:nvPr>
        </p:nvSpPr>
        <p:spPr/>
        <p:txBody>
          <a:bodyPr/>
          <a:lstStyle/>
          <a:p>
            <a:r>
              <a:rPr lang="fi-FI"/>
              <a:t>23.4.2021</a:t>
            </a:r>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
        <p:nvSpPr>
          <p:cNvPr id="6" name="Title"/>
          <p:cNvSpPr>
            <a:spLocks noGrp="1"/>
          </p:cNvSpPr>
          <p:nvPr>
            <p:ph type="title"/>
          </p:nvPr>
        </p:nvSpPr>
        <p:spPr>
          <a:xfrm>
            <a:off x="609600" y="3780000"/>
            <a:ext cx="10972800" cy="1143000"/>
          </a:xfrm>
        </p:spPr>
        <p:txBody>
          <a:bodyPr/>
          <a:lstStyle>
            <a:lvl1pPr>
              <a:defRPr baseline="0"/>
            </a:lvl1pPr>
          </a:lstStyle>
          <a:p>
            <a:endParaRPr lang="fi-FI"/>
          </a:p>
        </p:txBody>
      </p:sp>
      <p:sp>
        <p:nvSpPr>
          <p:cNvPr id="8" name="Text"/>
          <p:cNvSpPr>
            <a:spLocks noGrp="1"/>
          </p:cNvSpPr>
          <p:nvPr>
            <p:ph type="body" sz="quarter" idx="13" hasCustomPrompt="1"/>
          </p:nvPr>
        </p:nvSpPr>
        <p:spPr>
          <a:xfrm>
            <a:off x="609600" y="5013177"/>
            <a:ext cx="10972800" cy="720725"/>
          </a:xfrm>
        </p:spPr>
        <p:txBody>
          <a:bodyPr/>
          <a:lstStyle>
            <a:lvl1pPr marL="0" indent="0" algn="r">
              <a:buNone/>
              <a:defRPr/>
            </a:lvl1pPr>
          </a:lstStyle>
          <a:p>
            <a:pPr lvl="0"/>
            <a:r>
              <a:rPr lang="en-US"/>
              <a:t> </a:t>
            </a:r>
            <a:endParaRPr lang="fi-FI"/>
          </a:p>
        </p:txBody>
      </p:sp>
    </p:spTree>
    <p:extLst>
      <p:ext uri="{BB962C8B-B14F-4D97-AF65-F5344CB8AC3E}">
        <p14:creationId xmlns:p14="http://schemas.microsoft.com/office/powerpoint/2010/main" val="26404650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lainChart">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27.4.2021 sade.rytkonen@kuh.fi</a:t>
            </a:r>
          </a:p>
        </p:txBody>
      </p:sp>
      <p:sp>
        <p:nvSpPr>
          <p:cNvPr id="4" name="Alatunnisteen paikkamerkki 3"/>
          <p:cNvSpPr>
            <a:spLocks noGrp="1"/>
          </p:cNvSpPr>
          <p:nvPr>
            <p:ph type="ftr" sz="quarter" idx="11"/>
          </p:nvPr>
        </p:nvSpPr>
        <p:spPr/>
        <p:txBody>
          <a:bodyPr/>
          <a:lstStyle/>
          <a:p>
            <a:r>
              <a:rPr lang="fi-FI"/>
              <a:t>23.4.2021</a:t>
            </a:r>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
        <p:nvSpPr>
          <p:cNvPr id="7" name="Chart"/>
          <p:cNvSpPr>
            <a:spLocks noGrp="1"/>
          </p:cNvSpPr>
          <p:nvPr>
            <p:ph type="chart" sz="quarter" idx="13"/>
          </p:nvPr>
        </p:nvSpPr>
        <p:spPr>
          <a:xfrm>
            <a:off x="609600" y="457200"/>
            <a:ext cx="10972800" cy="5780112"/>
          </a:xfrm>
        </p:spPr>
        <p:txBody>
          <a:bodyPr/>
          <a:lstStyle/>
          <a:p>
            <a:endParaRPr lang="fi-FI"/>
          </a:p>
        </p:txBody>
      </p:sp>
    </p:spTree>
    <p:extLst>
      <p:ext uri="{BB962C8B-B14F-4D97-AF65-F5344CB8AC3E}">
        <p14:creationId xmlns:p14="http://schemas.microsoft.com/office/powerpoint/2010/main" val="592685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r>
              <a:rPr lang="fi-FI"/>
              <a:t>27.4.2021 sade.rytkonen@kuh.fi</a:t>
            </a:r>
          </a:p>
        </p:txBody>
      </p:sp>
      <p:sp>
        <p:nvSpPr>
          <p:cNvPr id="5" name="Alatunnisteen paikkamerkki 4"/>
          <p:cNvSpPr>
            <a:spLocks noGrp="1"/>
          </p:cNvSpPr>
          <p:nvPr>
            <p:ph type="ftr" sz="quarter" idx="11"/>
          </p:nvPr>
        </p:nvSpPr>
        <p:spPr/>
        <p:txBody>
          <a:bodyPr/>
          <a:lstStyle/>
          <a:p>
            <a:r>
              <a:rPr lang="fi-FI"/>
              <a:t>23.4.2021</a:t>
            </a:r>
          </a:p>
        </p:txBody>
      </p:sp>
      <p:sp>
        <p:nvSpPr>
          <p:cNvPr id="6" name="Dian numeron paikkamerkki 5"/>
          <p:cNvSpPr>
            <a:spLocks noGrp="1"/>
          </p:cNvSpPr>
          <p:nvPr>
            <p:ph type="sldNum" sz="quarter" idx="12"/>
          </p:nvPr>
        </p:nvSpPr>
        <p:spPr/>
        <p:txBody>
          <a:bodyPr/>
          <a:lstStyle/>
          <a:p>
            <a:fld id="{D54A6BC9-B974-4CAC-AD0A-0936940B5425}" type="slidenum">
              <a:rPr lang="fi-FI" smtClean="0"/>
              <a:t>‹#›</a:t>
            </a:fld>
            <a:endParaRPr lang="fi-FI"/>
          </a:p>
        </p:txBody>
      </p:sp>
    </p:spTree>
    <p:extLst>
      <p:ext uri="{BB962C8B-B14F-4D97-AF65-F5344CB8AC3E}">
        <p14:creationId xmlns:p14="http://schemas.microsoft.com/office/powerpoint/2010/main" val="6963808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27.4.2021 sade.rytkonen@kuh.fi</a:t>
            </a:r>
          </a:p>
        </p:txBody>
      </p:sp>
      <p:sp>
        <p:nvSpPr>
          <p:cNvPr id="4" name="Alatunnisteen paikkamerkki 3"/>
          <p:cNvSpPr>
            <a:spLocks noGrp="1"/>
          </p:cNvSpPr>
          <p:nvPr>
            <p:ph type="ftr" sz="quarter" idx="11"/>
          </p:nvPr>
        </p:nvSpPr>
        <p:spPr/>
        <p:txBody>
          <a:bodyPr/>
          <a:lstStyle/>
          <a:p>
            <a:r>
              <a:rPr lang="fi-FI"/>
              <a:t>23.4.2021</a:t>
            </a:r>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
        <p:nvSpPr>
          <p:cNvPr id="8" name="Table"/>
          <p:cNvSpPr>
            <a:spLocks noGrp="1"/>
          </p:cNvSpPr>
          <p:nvPr>
            <p:ph type="tbl" sz="quarter" idx="13"/>
          </p:nvPr>
        </p:nvSpPr>
        <p:spPr>
          <a:xfrm>
            <a:off x="609600" y="1772816"/>
            <a:ext cx="10972800" cy="4464496"/>
          </a:xfrm>
        </p:spPr>
        <p:txBody>
          <a:bodyPr/>
          <a:lstStyle/>
          <a:p>
            <a:endParaRPr lang="fi-FI"/>
          </a:p>
        </p:txBody>
      </p:sp>
      <p:sp>
        <p:nvSpPr>
          <p:cNvPr id="7" name="Title"/>
          <p:cNvSpPr>
            <a:spLocks noGrp="1"/>
          </p:cNvSpPr>
          <p:nvPr>
            <p:ph type="title"/>
          </p:nvPr>
        </p:nvSpPr>
        <p:spPr>
          <a:xfrm>
            <a:off x="609600" y="332656"/>
            <a:ext cx="10972800" cy="720080"/>
          </a:xfrm>
        </p:spPr>
        <p:txBody>
          <a:bodyPr/>
          <a:lstStyle>
            <a:lvl1pPr algn="l">
              <a:defRPr/>
            </a:lvl1pPr>
          </a:lstStyle>
          <a:p>
            <a:endParaRPr lang="fi-FI"/>
          </a:p>
        </p:txBody>
      </p:sp>
      <p:sp>
        <p:nvSpPr>
          <p:cNvPr id="9" name="Text"/>
          <p:cNvSpPr>
            <a:spLocks noGrp="1"/>
          </p:cNvSpPr>
          <p:nvPr>
            <p:ph type="body" sz="quarter" idx="14"/>
          </p:nvPr>
        </p:nvSpPr>
        <p:spPr>
          <a:xfrm>
            <a:off x="609600" y="1125537"/>
            <a:ext cx="10972800" cy="540000"/>
          </a:xfrm>
        </p:spPr>
        <p:txBody>
          <a:bodyPr/>
          <a:lstStyle>
            <a:lvl1pPr marL="0" indent="0" algn="l">
              <a:buNone/>
              <a:defRPr baseline="0"/>
            </a:lvl1pPr>
          </a:lstStyle>
          <a:p>
            <a:pPr lvl="0"/>
            <a:endParaRPr lang="fi-FI"/>
          </a:p>
        </p:txBody>
      </p:sp>
    </p:spTree>
    <p:extLst>
      <p:ext uri="{BB962C8B-B14F-4D97-AF65-F5344CB8AC3E}">
        <p14:creationId xmlns:p14="http://schemas.microsoft.com/office/powerpoint/2010/main" val="1442516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27.4.2021 sade.rytkonen@kuh.fi</a:t>
            </a:r>
          </a:p>
        </p:txBody>
      </p:sp>
      <p:sp>
        <p:nvSpPr>
          <p:cNvPr id="4" name="Alatunnisteen paikkamerkki 3"/>
          <p:cNvSpPr>
            <a:spLocks noGrp="1"/>
          </p:cNvSpPr>
          <p:nvPr>
            <p:ph type="ftr" sz="quarter" idx="11"/>
          </p:nvPr>
        </p:nvSpPr>
        <p:spPr/>
        <p:txBody>
          <a:bodyPr/>
          <a:lstStyle/>
          <a:p>
            <a:r>
              <a:rPr lang="fi-FI"/>
              <a:t>23.4.2021</a:t>
            </a:r>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Tree>
    <p:extLst>
      <p:ext uri="{BB962C8B-B14F-4D97-AF65-F5344CB8AC3E}">
        <p14:creationId xmlns:p14="http://schemas.microsoft.com/office/powerpoint/2010/main" val="3957586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rror">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27.4.2021 sade.rytkonen@kuh.fi</a:t>
            </a:r>
          </a:p>
        </p:txBody>
      </p:sp>
      <p:sp>
        <p:nvSpPr>
          <p:cNvPr id="4" name="Alatunnisteen paikkamerkki 3"/>
          <p:cNvSpPr>
            <a:spLocks noGrp="1"/>
          </p:cNvSpPr>
          <p:nvPr>
            <p:ph type="ftr" sz="quarter" idx="11"/>
          </p:nvPr>
        </p:nvSpPr>
        <p:spPr/>
        <p:txBody>
          <a:bodyPr/>
          <a:lstStyle/>
          <a:p>
            <a:r>
              <a:rPr lang="fi-FI"/>
              <a:t>23.4.2021</a:t>
            </a:r>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
        <p:nvSpPr>
          <p:cNvPr id="6" name="Title"/>
          <p:cNvSpPr>
            <a:spLocks noGrp="1"/>
          </p:cNvSpPr>
          <p:nvPr>
            <p:ph type="title"/>
          </p:nvPr>
        </p:nvSpPr>
        <p:spPr>
          <a:xfrm>
            <a:off x="609600" y="1800000"/>
            <a:ext cx="10972800" cy="2277072"/>
          </a:xfrm>
          <a:prstGeom prst="rect">
            <a:avLst/>
          </a:prstGeom>
        </p:spPr>
        <p:txBody>
          <a:bodyPr vert="horz" lIns="91440" tIns="45720" rIns="91440" bIns="45720" rtlCol="0" anchor="ctr">
            <a:normAutofit/>
          </a:bodyPr>
          <a:lstStyle>
            <a:lvl1pPr algn="ctr">
              <a:defRPr/>
            </a:lvl1pPr>
          </a:lstStyle>
          <a:p>
            <a:endParaRPr lang="fi-FI"/>
          </a:p>
        </p:txBody>
      </p:sp>
    </p:spTree>
    <p:extLst>
      <p:ext uri="{BB962C8B-B14F-4D97-AF65-F5344CB8AC3E}">
        <p14:creationId xmlns:p14="http://schemas.microsoft.com/office/powerpoint/2010/main" val="36592432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2589888" y="2074562"/>
            <a:ext cx="8789313" cy="1468800"/>
          </a:xfrm>
        </p:spPr>
        <p:txBody>
          <a:bodyPr anchor="b"/>
          <a:lstStyle>
            <a:lvl1pPr algn="l">
              <a:defRPr sz="4000" b="0" cap="none"/>
            </a:lvl1pPr>
          </a:lstStyle>
          <a:p>
            <a:r>
              <a:rPr lang="fi-FI"/>
              <a:t>Muokkaa perustyyl. napsautt.</a:t>
            </a:r>
            <a:endParaRPr lang="en-US"/>
          </a:p>
        </p:txBody>
      </p:sp>
      <p:sp>
        <p:nvSpPr>
          <p:cNvPr id="3" name="Text Placeholder 2"/>
          <p:cNvSpPr>
            <a:spLocks noGrp="1"/>
          </p:cNvSpPr>
          <p:nvPr>
            <p:ph type="body" idx="1"/>
          </p:nvPr>
        </p:nvSpPr>
        <p:spPr>
          <a:xfrm>
            <a:off x="2589888" y="3581400"/>
            <a:ext cx="8789313"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r>
              <a:rPr lang="fi-FI"/>
              <a:t>27.4.2021 sade.rytkonen@kuh.fi</a:t>
            </a:r>
          </a:p>
        </p:txBody>
      </p:sp>
      <p:sp>
        <p:nvSpPr>
          <p:cNvPr id="5" name="Footer Placeholder 4"/>
          <p:cNvSpPr>
            <a:spLocks noGrp="1"/>
          </p:cNvSpPr>
          <p:nvPr>
            <p:ph type="ftr" sz="quarter" idx="11"/>
          </p:nvPr>
        </p:nvSpPr>
        <p:spPr/>
        <p:txBody>
          <a:bodyPr/>
          <a:lstStyle/>
          <a:p>
            <a:r>
              <a:rPr lang="fi-FI"/>
              <a:t>23.4.2021</a:t>
            </a:r>
          </a:p>
        </p:txBody>
      </p:sp>
      <p:sp>
        <p:nvSpPr>
          <p:cNvPr id="11"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F3910BCE-C936-43E6-9B11-F3CC9EFD4B40}" type="slidenum">
              <a:rPr lang="fi-FI" smtClean="0"/>
              <a:pPr/>
              <a:t>‹#›</a:t>
            </a:fld>
            <a:endParaRPr lang="fi-FI"/>
          </a:p>
        </p:txBody>
      </p:sp>
    </p:spTree>
    <p:extLst>
      <p:ext uri="{BB962C8B-B14F-4D97-AF65-F5344CB8AC3E}">
        <p14:creationId xmlns:p14="http://schemas.microsoft.com/office/powerpoint/2010/main" val="40222363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r>
              <a:rPr lang="fi-FI"/>
              <a:t>27.4.2021 sade.rytkonen@kuh.fi</a:t>
            </a:r>
          </a:p>
        </p:txBody>
      </p:sp>
      <p:sp>
        <p:nvSpPr>
          <p:cNvPr id="5" name="Alatunnisteen paikkamerkki 4"/>
          <p:cNvSpPr>
            <a:spLocks noGrp="1"/>
          </p:cNvSpPr>
          <p:nvPr>
            <p:ph type="ftr" sz="quarter" idx="11"/>
          </p:nvPr>
        </p:nvSpPr>
        <p:spPr/>
        <p:txBody>
          <a:bodyPr/>
          <a:lstStyle/>
          <a:p>
            <a:r>
              <a:rPr lang="fi-FI"/>
              <a:t>23.4.2021</a:t>
            </a:r>
          </a:p>
        </p:txBody>
      </p:sp>
      <p:sp>
        <p:nvSpPr>
          <p:cNvPr id="6" name="Dian numeron paikkamerkki 5"/>
          <p:cNvSpPr>
            <a:spLocks noGrp="1"/>
          </p:cNvSpPr>
          <p:nvPr>
            <p:ph type="sldNum" sz="quarter" idx="12"/>
          </p:nvPr>
        </p:nvSpPr>
        <p:spPr/>
        <p:txBody>
          <a:bodyPr/>
          <a:lstStyle/>
          <a:p>
            <a:fld id="{EFB528E4-C431-4C11-A35B-979A8F78BD77}" type="slidenum">
              <a:rPr lang="fi-FI" smtClean="0"/>
              <a:t>‹#›</a:t>
            </a:fld>
            <a:endParaRPr lang="fi-FI"/>
          </a:p>
        </p:txBody>
      </p:sp>
    </p:spTree>
    <p:extLst>
      <p:ext uri="{BB962C8B-B14F-4D97-AF65-F5344CB8AC3E}">
        <p14:creationId xmlns:p14="http://schemas.microsoft.com/office/powerpoint/2010/main" val="26454471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94EB343E-EDD0-4501-988B-9A386F4E06D4}" type="datetimeFigureOut">
              <a:rPr lang="fi-FI" smtClean="0"/>
              <a:pPr/>
              <a:t>12.10.2021</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
        <p:nvSpPr>
          <p:cNvPr id="6" name="Title"/>
          <p:cNvSpPr>
            <a:spLocks noGrp="1"/>
          </p:cNvSpPr>
          <p:nvPr>
            <p:ph type="title"/>
          </p:nvPr>
        </p:nvSpPr>
        <p:spPr>
          <a:xfrm>
            <a:off x="609600" y="1800000"/>
            <a:ext cx="10972800" cy="1143000"/>
          </a:xfrm>
          <a:prstGeom prst="rect">
            <a:avLst/>
          </a:prstGeom>
        </p:spPr>
        <p:txBody>
          <a:bodyPr vert="horz" lIns="91440" tIns="45720" rIns="91440" bIns="45720" rtlCol="0" anchor="ctr">
            <a:normAutofit/>
          </a:bodyPr>
          <a:lstStyle>
            <a:lvl1pPr>
              <a:defRPr/>
            </a:lvl1pPr>
          </a:lstStyle>
          <a:p>
            <a:endParaRPr lang="fi-FI"/>
          </a:p>
        </p:txBody>
      </p:sp>
      <p:sp>
        <p:nvSpPr>
          <p:cNvPr id="8" name="Text"/>
          <p:cNvSpPr>
            <a:spLocks noGrp="1"/>
          </p:cNvSpPr>
          <p:nvPr>
            <p:ph type="body" sz="quarter" idx="13"/>
          </p:nvPr>
        </p:nvSpPr>
        <p:spPr>
          <a:xfrm>
            <a:off x="609600" y="3059999"/>
            <a:ext cx="10972800" cy="1620000"/>
          </a:xfrm>
        </p:spPr>
        <p:txBody>
          <a:bodyPr/>
          <a:lstStyle/>
          <a:p>
            <a:pPr lvl="0"/>
            <a:endParaRPr lang="fi-FI"/>
          </a:p>
        </p:txBody>
      </p:sp>
    </p:spTree>
    <p:extLst>
      <p:ext uri="{BB962C8B-B14F-4D97-AF65-F5344CB8AC3E}">
        <p14:creationId xmlns:p14="http://schemas.microsoft.com/office/powerpoint/2010/main" val="12863373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tatistics">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94EB343E-EDD0-4501-988B-9A386F4E06D4}" type="datetimeFigureOut">
              <a:rPr lang="fi-FI" smtClean="0"/>
              <a:pPr/>
              <a:t>12.10.2021</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
        <p:nvSpPr>
          <p:cNvPr id="6" name="Title"/>
          <p:cNvSpPr>
            <a:spLocks noGrp="1"/>
          </p:cNvSpPr>
          <p:nvPr>
            <p:ph type="title"/>
          </p:nvPr>
        </p:nvSpPr>
        <p:spPr>
          <a:xfrm>
            <a:off x="609600" y="332656"/>
            <a:ext cx="10972800" cy="1143000"/>
          </a:xfrm>
        </p:spPr>
        <p:txBody>
          <a:bodyPr/>
          <a:lstStyle>
            <a:lvl1pPr algn="l">
              <a:defRPr/>
            </a:lvl1pPr>
          </a:lstStyle>
          <a:p>
            <a:endParaRPr lang="fi-FI"/>
          </a:p>
        </p:txBody>
      </p:sp>
      <p:sp>
        <p:nvSpPr>
          <p:cNvPr id="7" name="Content">
            <a:extLst>
              <a:ext uri="{FF2B5EF4-FFF2-40B4-BE49-F238E27FC236}">
                <a16:creationId xmlns:a16="http://schemas.microsoft.com/office/drawing/2014/main" id="{2B496EA9-79F7-422C-AFAF-5E6AB7A060C5}"/>
              </a:ext>
            </a:extLst>
          </p:cNvPr>
          <p:cNvSpPr>
            <a:spLocks noGrp="1"/>
          </p:cNvSpPr>
          <p:nvPr>
            <p:ph sz="quarter" idx="13"/>
          </p:nvPr>
        </p:nvSpPr>
        <p:spPr>
          <a:xfrm>
            <a:off x="609600" y="1557338"/>
            <a:ext cx="10972800" cy="4679974"/>
          </a:xfrm>
        </p:spPr>
        <p:txBody>
          <a:bodyPr/>
          <a:lstStyle>
            <a:lvl1pPr marL="457200" indent="-457200" algn="l">
              <a:buFont typeface="Arial" pitchFamily="34" charset="0"/>
              <a:buChar char="•"/>
              <a:defRPr/>
            </a:lvl1pPr>
            <a:lvl2pPr marL="457200" indent="0">
              <a:buNone/>
              <a:defRPr/>
            </a:lvl2pPr>
          </a:lstStyle>
          <a:p>
            <a:pPr lvl="0"/>
            <a:endParaRPr lang="fi-FI"/>
          </a:p>
        </p:txBody>
      </p:sp>
    </p:spTree>
    <p:extLst>
      <p:ext uri="{BB962C8B-B14F-4D97-AF65-F5344CB8AC3E}">
        <p14:creationId xmlns:p14="http://schemas.microsoft.com/office/powerpoint/2010/main" val="19424621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HeadingText">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94EB343E-EDD0-4501-988B-9A386F4E06D4}" type="datetimeFigureOut">
              <a:rPr lang="fi-FI" smtClean="0"/>
              <a:pPr/>
              <a:t>12.10.2021</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
        <p:nvSpPr>
          <p:cNvPr id="6" name="Title"/>
          <p:cNvSpPr>
            <a:spLocks noGrp="1"/>
          </p:cNvSpPr>
          <p:nvPr>
            <p:ph type="title"/>
          </p:nvPr>
        </p:nvSpPr>
        <p:spPr>
          <a:xfrm>
            <a:off x="609600" y="332656"/>
            <a:ext cx="10972800" cy="1143000"/>
          </a:xfrm>
        </p:spPr>
        <p:txBody>
          <a:bodyPr/>
          <a:lstStyle>
            <a:lvl1pPr algn="l">
              <a:defRPr/>
            </a:lvl1pPr>
          </a:lstStyle>
          <a:p>
            <a:endParaRPr lang="fi-FI"/>
          </a:p>
        </p:txBody>
      </p:sp>
      <p:sp>
        <p:nvSpPr>
          <p:cNvPr id="8" name="Text"/>
          <p:cNvSpPr>
            <a:spLocks noGrp="1"/>
          </p:cNvSpPr>
          <p:nvPr>
            <p:ph type="body" sz="quarter" idx="13"/>
          </p:nvPr>
        </p:nvSpPr>
        <p:spPr>
          <a:xfrm>
            <a:off x="609600" y="1556792"/>
            <a:ext cx="10972800" cy="4680520"/>
          </a:xfrm>
        </p:spPr>
        <p:txBody>
          <a:bodyPr/>
          <a:lstStyle>
            <a:lvl1pPr algn="l">
              <a:defRPr/>
            </a:lvl1pPr>
          </a:lstStyle>
          <a:p>
            <a:pPr lvl="0"/>
            <a:endParaRPr lang="fi-FI"/>
          </a:p>
        </p:txBody>
      </p:sp>
    </p:spTree>
    <p:extLst>
      <p:ext uri="{BB962C8B-B14F-4D97-AF65-F5344CB8AC3E}">
        <p14:creationId xmlns:p14="http://schemas.microsoft.com/office/powerpoint/2010/main" val="11088675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lainText">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94EB343E-EDD0-4501-988B-9A386F4E06D4}" type="datetimeFigureOut">
              <a:rPr lang="fi-FI" smtClean="0"/>
              <a:pPr/>
              <a:t>12.10.2021</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
        <p:nvSpPr>
          <p:cNvPr id="7" name="Text"/>
          <p:cNvSpPr>
            <a:spLocks noGrp="1"/>
          </p:cNvSpPr>
          <p:nvPr>
            <p:ph type="body" sz="quarter" idx="13"/>
          </p:nvPr>
        </p:nvSpPr>
        <p:spPr>
          <a:xfrm>
            <a:off x="609600" y="728700"/>
            <a:ext cx="10972800" cy="5508612"/>
          </a:xfrm>
        </p:spPr>
        <p:txBody>
          <a:bodyPr/>
          <a:lstStyle>
            <a:lvl1pPr algn="l">
              <a:defRPr/>
            </a:lvl1pPr>
          </a:lstStyle>
          <a:p>
            <a:pPr lvl="0"/>
            <a:endParaRPr lang="fi-FI"/>
          </a:p>
        </p:txBody>
      </p:sp>
    </p:spTree>
    <p:extLst>
      <p:ext uri="{BB962C8B-B14F-4D97-AF65-F5344CB8AC3E}">
        <p14:creationId xmlns:p14="http://schemas.microsoft.com/office/powerpoint/2010/main" val="56857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OpenText">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94EB343E-EDD0-4501-988B-9A386F4E06D4}" type="datetimeFigureOut">
              <a:rPr lang="fi-FI" smtClean="0"/>
              <a:pPr/>
              <a:t>12.10.2021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F3910BCE-C936-43E6-9B11-F3CC9EFD4B40}" type="slidenum">
              <a:rPr lang="fi-FI" smtClean="0"/>
              <a:pPr/>
              <a:t>‹#›</a:t>
            </a:fld>
            <a:endParaRPr lang="fi-FI"/>
          </a:p>
        </p:txBody>
      </p:sp>
      <p:sp>
        <p:nvSpPr>
          <p:cNvPr id="7" name="Title"/>
          <p:cNvSpPr>
            <a:spLocks noGrp="1"/>
          </p:cNvSpPr>
          <p:nvPr>
            <p:ph type="title"/>
          </p:nvPr>
        </p:nvSpPr>
        <p:spPr>
          <a:xfrm>
            <a:off x="609600" y="332656"/>
            <a:ext cx="10972800" cy="1143000"/>
          </a:xfrm>
        </p:spPr>
        <p:txBody>
          <a:bodyPr/>
          <a:lstStyle>
            <a:lvl1pPr algn="l">
              <a:defRPr/>
            </a:lvl1pPr>
          </a:lstStyle>
          <a:p>
            <a:endParaRPr lang="fi-FI"/>
          </a:p>
        </p:txBody>
      </p:sp>
      <p:sp>
        <p:nvSpPr>
          <p:cNvPr id="8" name="Content"/>
          <p:cNvSpPr>
            <a:spLocks noGrp="1"/>
          </p:cNvSpPr>
          <p:nvPr>
            <p:ph sz="quarter" idx="13"/>
          </p:nvPr>
        </p:nvSpPr>
        <p:spPr>
          <a:xfrm>
            <a:off x="609600" y="1557338"/>
            <a:ext cx="10972800" cy="4679974"/>
          </a:xfrm>
        </p:spPr>
        <p:txBody>
          <a:bodyPr/>
          <a:lstStyle>
            <a:lvl1pPr marL="457200" indent="-457200" algn="l">
              <a:buFont typeface="Arial" pitchFamily="34" charset="0"/>
              <a:buChar char="•"/>
              <a:defRPr/>
            </a:lvl1pPr>
            <a:lvl2pPr marL="457200" indent="0">
              <a:buNone/>
              <a:defRPr/>
            </a:lvl2pPr>
          </a:lstStyle>
          <a:p>
            <a:pPr lvl="0"/>
            <a:endParaRPr lang="fi-FI"/>
          </a:p>
        </p:txBody>
      </p:sp>
    </p:spTree>
    <p:extLst>
      <p:ext uri="{BB962C8B-B14F-4D97-AF65-F5344CB8AC3E}">
        <p14:creationId xmlns:p14="http://schemas.microsoft.com/office/powerpoint/2010/main" val="344049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p:cNvSpPr>
            <a:spLocks noGrp="1"/>
          </p:cNvSpPr>
          <p:nvPr>
            <p:ph type="dt" sz="half" idx="10"/>
          </p:nvPr>
        </p:nvSpPr>
        <p:spPr/>
        <p:txBody>
          <a:bodyPr/>
          <a:lstStyle/>
          <a:p>
            <a:r>
              <a:rPr lang="fi-FI"/>
              <a:t>27.4.2021 sade.rytkonen@kuh.fi</a:t>
            </a:r>
          </a:p>
        </p:txBody>
      </p:sp>
      <p:sp>
        <p:nvSpPr>
          <p:cNvPr id="5" name="Alatunnisteen paikkamerkki 4"/>
          <p:cNvSpPr>
            <a:spLocks noGrp="1"/>
          </p:cNvSpPr>
          <p:nvPr>
            <p:ph type="ftr" sz="quarter" idx="11"/>
          </p:nvPr>
        </p:nvSpPr>
        <p:spPr/>
        <p:txBody>
          <a:bodyPr/>
          <a:lstStyle/>
          <a:p>
            <a:r>
              <a:rPr lang="fi-FI"/>
              <a:t>23.4.2021</a:t>
            </a:r>
          </a:p>
        </p:txBody>
      </p:sp>
      <p:sp>
        <p:nvSpPr>
          <p:cNvPr id="6" name="Dian numeron paikkamerkki 5"/>
          <p:cNvSpPr>
            <a:spLocks noGrp="1"/>
          </p:cNvSpPr>
          <p:nvPr>
            <p:ph type="sldNum" sz="quarter" idx="12"/>
          </p:nvPr>
        </p:nvSpPr>
        <p:spPr/>
        <p:txBody>
          <a:bodyPr/>
          <a:lstStyle/>
          <a:p>
            <a:fld id="{D54A6BC9-B974-4CAC-AD0A-0936940B5425}" type="slidenum">
              <a:rPr lang="fi-FI" smtClean="0"/>
              <a:t>‹#›</a:t>
            </a:fld>
            <a:endParaRPr lang="fi-FI"/>
          </a:p>
        </p:txBody>
      </p:sp>
    </p:spTree>
    <p:extLst>
      <p:ext uri="{BB962C8B-B14F-4D97-AF65-F5344CB8AC3E}">
        <p14:creationId xmlns:p14="http://schemas.microsoft.com/office/powerpoint/2010/main" val="22354378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94EB343E-EDD0-4501-988B-9A386F4E06D4}" type="datetimeFigureOut">
              <a:rPr lang="fi-FI" smtClean="0"/>
              <a:pPr/>
              <a:t>12.10.2021</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
        <p:nvSpPr>
          <p:cNvPr id="6" name="Title"/>
          <p:cNvSpPr>
            <a:spLocks noGrp="1"/>
          </p:cNvSpPr>
          <p:nvPr>
            <p:ph type="title"/>
          </p:nvPr>
        </p:nvSpPr>
        <p:spPr>
          <a:xfrm>
            <a:off x="609600" y="332656"/>
            <a:ext cx="10972800" cy="720080"/>
          </a:xfrm>
        </p:spPr>
        <p:txBody>
          <a:bodyPr/>
          <a:lstStyle>
            <a:lvl1pPr algn="l">
              <a:defRPr/>
            </a:lvl1pPr>
          </a:lstStyle>
          <a:p>
            <a:endParaRPr lang="fi-FI"/>
          </a:p>
        </p:txBody>
      </p:sp>
      <p:sp>
        <p:nvSpPr>
          <p:cNvPr id="7" name="Text"/>
          <p:cNvSpPr>
            <a:spLocks noGrp="1"/>
          </p:cNvSpPr>
          <p:nvPr>
            <p:ph type="body" sz="quarter" idx="13"/>
          </p:nvPr>
        </p:nvSpPr>
        <p:spPr>
          <a:xfrm>
            <a:off x="609600" y="1125537"/>
            <a:ext cx="10972800" cy="540000"/>
          </a:xfrm>
        </p:spPr>
        <p:txBody>
          <a:bodyPr/>
          <a:lstStyle>
            <a:lvl1pPr marL="0" indent="0" algn="l">
              <a:buNone/>
              <a:defRPr baseline="0"/>
            </a:lvl1pPr>
          </a:lstStyle>
          <a:p>
            <a:pPr lvl="0"/>
            <a:endParaRPr lang="fi-FI"/>
          </a:p>
        </p:txBody>
      </p:sp>
      <p:sp>
        <p:nvSpPr>
          <p:cNvPr id="8" name="Chart"/>
          <p:cNvSpPr>
            <a:spLocks noGrp="1"/>
          </p:cNvSpPr>
          <p:nvPr>
            <p:ph type="chart" sz="quarter" idx="14" hasCustomPrompt="1"/>
          </p:nvPr>
        </p:nvSpPr>
        <p:spPr>
          <a:xfrm>
            <a:off x="609600" y="1773238"/>
            <a:ext cx="10972800" cy="4464050"/>
          </a:xfrm>
        </p:spPr>
        <p:txBody>
          <a:bodyPr/>
          <a:lstStyle>
            <a:lvl1pPr algn="l">
              <a:defRPr/>
            </a:lvl1pPr>
          </a:lstStyle>
          <a:p>
            <a:r>
              <a:rPr lang="en-US"/>
              <a:t> </a:t>
            </a:r>
            <a:endParaRPr lang="fi-FI"/>
          </a:p>
        </p:txBody>
      </p:sp>
    </p:spTree>
    <p:extLst>
      <p:ext uri="{BB962C8B-B14F-4D97-AF65-F5344CB8AC3E}">
        <p14:creationId xmlns:p14="http://schemas.microsoft.com/office/powerpoint/2010/main" val="25591872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End">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94EB343E-EDD0-4501-988B-9A386F4E06D4}" type="datetimeFigureOut">
              <a:rPr lang="fi-FI" smtClean="0"/>
              <a:pPr/>
              <a:t>12.10.2021</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
        <p:nvSpPr>
          <p:cNvPr id="6" name="Title"/>
          <p:cNvSpPr>
            <a:spLocks noGrp="1"/>
          </p:cNvSpPr>
          <p:nvPr>
            <p:ph type="title"/>
          </p:nvPr>
        </p:nvSpPr>
        <p:spPr>
          <a:xfrm>
            <a:off x="609600" y="3780000"/>
            <a:ext cx="10972800" cy="1143000"/>
          </a:xfrm>
        </p:spPr>
        <p:txBody>
          <a:bodyPr/>
          <a:lstStyle>
            <a:lvl1pPr>
              <a:defRPr baseline="0"/>
            </a:lvl1pPr>
          </a:lstStyle>
          <a:p>
            <a:endParaRPr lang="fi-FI"/>
          </a:p>
        </p:txBody>
      </p:sp>
      <p:sp>
        <p:nvSpPr>
          <p:cNvPr id="8" name="Text"/>
          <p:cNvSpPr>
            <a:spLocks noGrp="1"/>
          </p:cNvSpPr>
          <p:nvPr>
            <p:ph type="body" sz="quarter" idx="13" hasCustomPrompt="1"/>
          </p:nvPr>
        </p:nvSpPr>
        <p:spPr>
          <a:xfrm>
            <a:off x="609600" y="5013177"/>
            <a:ext cx="10972800" cy="720725"/>
          </a:xfrm>
        </p:spPr>
        <p:txBody>
          <a:bodyPr/>
          <a:lstStyle>
            <a:lvl1pPr marL="0" indent="0" algn="r">
              <a:buNone/>
              <a:defRPr/>
            </a:lvl1pPr>
          </a:lstStyle>
          <a:p>
            <a:pPr lvl="0"/>
            <a:r>
              <a:rPr lang="en-US"/>
              <a:t> </a:t>
            </a:r>
            <a:endParaRPr lang="fi-FI"/>
          </a:p>
        </p:txBody>
      </p:sp>
    </p:spTree>
    <p:extLst>
      <p:ext uri="{BB962C8B-B14F-4D97-AF65-F5344CB8AC3E}">
        <p14:creationId xmlns:p14="http://schemas.microsoft.com/office/powerpoint/2010/main" val="6611240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PlainChart">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94EB343E-EDD0-4501-988B-9A386F4E06D4}" type="datetimeFigureOut">
              <a:rPr lang="fi-FI" smtClean="0"/>
              <a:pPr/>
              <a:t>12.10.2021</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
        <p:nvSpPr>
          <p:cNvPr id="7" name="Chart"/>
          <p:cNvSpPr>
            <a:spLocks noGrp="1"/>
          </p:cNvSpPr>
          <p:nvPr>
            <p:ph type="chart" sz="quarter" idx="13"/>
          </p:nvPr>
        </p:nvSpPr>
        <p:spPr>
          <a:xfrm>
            <a:off x="609600" y="457200"/>
            <a:ext cx="10972800" cy="5780112"/>
          </a:xfrm>
        </p:spPr>
        <p:txBody>
          <a:bodyPr/>
          <a:lstStyle/>
          <a:p>
            <a:endParaRPr lang="fi-FI"/>
          </a:p>
        </p:txBody>
      </p:sp>
    </p:spTree>
    <p:extLst>
      <p:ext uri="{BB962C8B-B14F-4D97-AF65-F5344CB8AC3E}">
        <p14:creationId xmlns:p14="http://schemas.microsoft.com/office/powerpoint/2010/main" val="39876979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able">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94EB343E-EDD0-4501-988B-9A386F4E06D4}" type="datetimeFigureOut">
              <a:rPr lang="fi-FI" smtClean="0"/>
              <a:pPr/>
              <a:t>12.10.2021</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
        <p:nvSpPr>
          <p:cNvPr id="8" name="Table"/>
          <p:cNvSpPr>
            <a:spLocks noGrp="1"/>
          </p:cNvSpPr>
          <p:nvPr>
            <p:ph type="tbl" sz="quarter" idx="13"/>
          </p:nvPr>
        </p:nvSpPr>
        <p:spPr>
          <a:xfrm>
            <a:off x="609600" y="1772816"/>
            <a:ext cx="10972800" cy="4464496"/>
          </a:xfrm>
        </p:spPr>
        <p:txBody>
          <a:bodyPr/>
          <a:lstStyle/>
          <a:p>
            <a:endParaRPr lang="fi-FI"/>
          </a:p>
        </p:txBody>
      </p:sp>
      <p:sp>
        <p:nvSpPr>
          <p:cNvPr id="7" name="Title"/>
          <p:cNvSpPr>
            <a:spLocks noGrp="1"/>
          </p:cNvSpPr>
          <p:nvPr>
            <p:ph type="title"/>
          </p:nvPr>
        </p:nvSpPr>
        <p:spPr>
          <a:xfrm>
            <a:off x="609600" y="332656"/>
            <a:ext cx="10972800" cy="720080"/>
          </a:xfrm>
        </p:spPr>
        <p:txBody>
          <a:bodyPr/>
          <a:lstStyle>
            <a:lvl1pPr algn="l">
              <a:defRPr/>
            </a:lvl1pPr>
          </a:lstStyle>
          <a:p>
            <a:endParaRPr lang="fi-FI"/>
          </a:p>
        </p:txBody>
      </p:sp>
      <p:sp>
        <p:nvSpPr>
          <p:cNvPr id="9" name="Text"/>
          <p:cNvSpPr>
            <a:spLocks noGrp="1"/>
          </p:cNvSpPr>
          <p:nvPr>
            <p:ph type="body" sz="quarter" idx="14"/>
          </p:nvPr>
        </p:nvSpPr>
        <p:spPr>
          <a:xfrm>
            <a:off x="609600" y="1125537"/>
            <a:ext cx="10972800" cy="540000"/>
          </a:xfrm>
        </p:spPr>
        <p:txBody>
          <a:bodyPr/>
          <a:lstStyle>
            <a:lvl1pPr marL="0" indent="0" algn="l">
              <a:buNone/>
              <a:defRPr baseline="0"/>
            </a:lvl1pPr>
          </a:lstStyle>
          <a:p>
            <a:pPr lvl="0"/>
            <a:endParaRPr lang="fi-FI"/>
          </a:p>
        </p:txBody>
      </p:sp>
    </p:spTree>
    <p:extLst>
      <p:ext uri="{BB962C8B-B14F-4D97-AF65-F5344CB8AC3E}">
        <p14:creationId xmlns:p14="http://schemas.microsoft.com/office/powerpoint/2010/main" val="8715554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94EB343E-EDD0-4501-988B-9A386F4E06D4}" type="datetimeFigureOut">
              <a:rPr lang="fi-FI" smtClean="0"/>
              <a:pPr/>
              <a:t>12.10.2021</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Tree>
    <p:extLst>
      <p:ext uri="{BB962C8B-B14F-4D97-AF65-F5344CB8AC3E}">
        <p14:creationId xmlns:p14="http://schemas.microsoft.com/office/powerpoint/2010/main" val="3778347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Error">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94EB343E-EDD0-4501-988B-9A386F4E06D4}" type="datetimeFigureOut">
              <a:rPr lang="fi-FI" smtClean="0"/>
              <a:pPr/>
              <a:t>12.10.2021</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
        <p:nvSpPr>
          <p:cNvPr id="6" name="Title"/>
          <p:cNvSpPr>
            <a:spLocks noGrp="1"/>
          </p:cNvSpPr>
          <p:nvPr>
            <p:ph type="title"/>
          </p:nvPr>
        </p:nvSpPr>
        <p:spPr>
          <a:xfrm>
            <a:off x="609600" y="1800000"/>
            <a:ext cx="10972800" cy="2277072"/>
          </a:xfrm>
          <a:prstGeom prst="rect">
            <a:avLst/>
          </a:prstGeom>
        </p:spPr>
        <p:txBody>
          <a:bodyPr vert="horz" lIns="91440" tIns="45720" rIns="91440" bIns="45720" rtlCol="0" anchor="ctr">
            <a:normAutofit/>
          </a:bodyPr>
          <a:lstStyle>
            <a:lvl1pPr algn="ctr">
              <a:defRPr/>
            </a:lvl1pPr>
          </a:lstStyle>
          <a:p>
            <a:endParaRPr lang="fi-FI"/>
          </a:p>
        </p:txBody>
      </p:sp>
    </p:spTree>
    <p:extLst>
      <p:ext uri="{BB962C8B-B14F-4D97-AF65-F5344CB8AC3E}">
        <p14:creationId xmlns:p14="http://schemas.microsoft.com/office/powerpoint/2010/main" val="2776409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Osan ylätunniste">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2" y="9525"/>
            <a:ext cx="12192000" cy="6857143"/>
          </a:xfrm>
          <a:prstGeom prst="rect">
            <a:avLst/>
          </a:prstGeom>
        </p:spPr>
      </p:pic>
    </p:spTree>
    <p:extLst>
      <p:ext uri="{BB962C8B-B14F-4D97-AF65-F5344CB8AC3E}">
        <p14:creationId xmlns:p14="http://schemas.microsoft.com/office/powerpoint/2010/main" val="41375571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1_Osan ylätunniste">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914399" y="2371346"/>
            <a:ext cx="10363200" cy="1362075"/>
          </a:xfrm>
        </p:spPr>
        <p:txBody>
          <a:bodyPr anchor="b"/>
          <a:lstStyle>
            <a:lvl1pPr algn="ctr">
              <a:defRPr sz="3000" b="0" cap="none">
                <a:solidFill>
                  <a:srgbClr val="F01E00"/>
                </a:solidFill>
              </a:defRPr>
            </a:lvl1pPr>
          </a:lstStyle>
          <a:p>
            <a:r>
              <a:rPr lang="fi-FI"/>
              <a:t>Muokkaa </a:t>
            </a:r>
            <a:r>
              <a:rPr lang="fi-FI" err="1"/>
              <a:t>perustyyl</a:t>
            </a:r>
            <a:r>
              <a:rPr lang="fi-FI"/>
              <a:t>. </a:t>
            </a:r>
            <a:r>
              <a:rPr lang="fi-FI" err="1"/>
              <a:t>Napsautt</a:t>
            </a:r>
            <a:r>
              <a:rPr lang="fi-FI"/>
              <a:t>.</a:t>
            </a:r>
          </a:p>
        </p:txBody>
      </p:sp>
      <p:sp>
        <p:nvSpPr>
          <p:cNvPr id="3" name="Tekstin paikkamerkki 2"/>
          <p:cNvSpPr>
            <a:spLocks noGrp="1"/>
          </p:cNvSpPr>
          <p:nvPr>
            <p:ph type="body" idx="1"/>
          </p:nvPr>
        </p:nvSpPr>
        <p:spPr>
          <a:xfrm>
            <a:off x="1686892" y="3881371"/>
            <a:ext cx="8818215" cy="1500187"/>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Tree>
    <p:extLst>
      <p:ext uri="{BB962C8B-B14F-4D97-AF65-F5344CB8AC3E}">
        <p14:creationId xmlns:p14="http://schemas.microsoft.com/office/powerpoint/2010/main" val="32430256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lgn="l">
              <a:defRPr sz="3000" cap="none" baseline="0"/>
            </a:lvl1pPr>
          </a:lstStyle>
          <a:p>
            <a:r>
              <a:rPr lang="fi-FI"/>
              <a:t>Muokkaa </a:t>
            </a:r>
            <a:r>
              <a:rPr lang="fi-FI" err="1"/>
              <a:t>perustyyl</a:t>
            </a:r>
            <a:r>
              <a:rPr lang="fi-FI"/>
              <a:t>. </a:t>
            </a:r>
            <a:r>
              <a:rPr lang="fi-FI" err="1"/>
              <a:t>Napsautt</a:t>
            </a:r>
            <a:r>
              <a:rPr lang="fi-FI"/>
              <a:t>.</a:t>
            </a:r>
          </a:p>
        </p:txBody>
      </p:sp>
      <p:sp>
        <p:nvSpPr>
          <p:cNvPr id="3" name="Sisällön paikkamerkki 2"/>
          <p:cNvSpPr>
            <a:spLocks noGrp="1"/>
          </p:cNvSpPr>
          <p:nvPr>
            <p:ph idx="1" hasCustomPrompt="1"/>
          </p:nvPr>
        </p:nvSpPr>
        <p:spPr/>
        <p:txBody>
          <a:bodyPr/>
          <a:lstStyle>
            <a:lvl1pPr marL="342900" indent="-342900">
              <a:spcBef>
                <a:spcPts val="624"/>
              </a:spcBef>
              <a:buSzPct val="100000"/>
              <a:buFont typeface="Arial" panose="020B0604020202020204" pitchFamily="34" charset="0"/>
              <a:buChar char="•"/>
              <a:defRPr sz="2400"/>
            </a:lvl1pPr>
            <a:lvl2pPr marL="742950" indent="-285750">
              <a:spcBef>
                <a:spcPts val="624"/>
              </a:spcBef>
              <a:buSzPct val="100000"/>
              <a:buFont typeface="Arial" panose="020B0604020202020204" pitchFamily="34" charset="0"/>
              <a:buChar char="–"/>
              <a:defRPr sz="2000"/>
            </a:lvl2pPr>
            <a:lvl3pPr marL="1143000" indent="-228600">
              <a:spcBef>
                <a:spcPts val="624"/>
              </a:spcBef>
              <a:buSzPct val="100000"/>
              <a:buFont typeface="Arial" panose="020B0604020202020204" pitchFamily="34" charset="0"/>
              <a:buChar char="•"/>
              <a:defRPr sz="2000"/>
            </a:lvl3pPr>
            <a:lvl4pPr marL="1600200" indent="-228600">
              <a:spcBef>
                <a:spcPts val="624"/>
              </a:spcBef>
              <a:buSzPct val="100000"/>
              <a:buFont typeface="Verdana" panose="020B0604030504040204" pitchFamily="34" charset="0"/>
              <a:buChar char="–"/>
              <a:defRPr sz="2000"/>
            </a:lvl4pPr>
            <a:lvl5pPr marL="2057400" indent="-228600">
              <a:spcBef>
                <a:spcPts val="624"/>
              </a:spcBef>
              <a:buSzPct val="100000"/>
              <a:buFont typeface="Arial" panose="020B0604020202020204" pitchFamily="34" charset="0"/>
              <a:buChar char="»"/>
              <a:defRPr sz="2000"/>
            </a:lvl5pPr>
          </a:lstStyle>
          <a:p>
            <a:pPr lvl="0"/>
            <a:r>
              <a:rPr lang="fi-FI"/>
              <a:t>Muokkaa tekstin perustyylejä osoittamalla</a:t>
            </a:r>
          </a:p>
          <a:p>
            <a:pPr lvl="1"/>
            <a:r>
              <a:rPr lang="fi-FI"/>
              <a:t>toinen taso</a:t>
            </a:r>
          </a:p>
          <a:p>
            <a:pPr lvl="2"/>
            <a:r>
              <a:rPr lang="fi-FI"/>
              <a:t>kolmas taso</a:t>
            </a:r>
          </a:p>
          <a:p>
            <a:pPr lvl="3"/>
            <a:r>
              <a:rPr lang="fi-FI"/>
              <a:t>neljäs taso</a:t>
            </a:r>
          </a:p>
          <a:p>
            <a:pPr lvl="4"/>
            <a:r>
              <a:rPr lang="fi-FI"/>
              <a:t>viides taso</a:t>
            </a:r>
          </a:p>
        </p:txBody>
      </p:sp>
      <p:sp>
        <p:nvSpPr>
          <p:cNvPr id="7"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r>
              <a:rPr lang="fi-FI"/>
              <a:t>27.4.2021 sade.rytkonen@kuh.fi</a:t>
            </a:r>
          </a:p>
        </p:txBody>
      </p:sp>
      <p:sp>
        <p:nvSpPr>
          <p:cNvPr id="8"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fi-FI"/>
              <a:t>23.4.2021</a:t>
            </a:r>
          </a:p>
        </p:txBody>
      </p:sp>
      <p:sp>
        <p:nvSpPr>
          <p:cNvPr id="9"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a:p>
        </p:txBody>
      </p:sp>
    </p:spTree>
    <p:extLst>
      <p:ext uri="{BB962C8B-B14F-4D97-AF65-F5344CB8AC3E}">
        <p14:creationId xmlns:p14="http://schemas.microsoft.com/office/powerpoint/2010/main" val="38144950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609599" y="1600201"/>
            <a:ext cx="6355405" cy="4525963"/>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pic>
        <p:nvPicPr>
          <p:cNvPr id="9" name="Kuva 8">
            <a:extLst>
              <a:ext uri="{FF2B5EF4-FFF2-40B4-BE49-F238E27FC236}">
                <a16:creationId xmlns:a16="http://schemas.microsoft.com/office/drawing/2014/main" id="{083D9076-5E96-4559-93BD-3E5DE91AEACB}"/>
              </a:ext>
            </a:extLst>
          </p:cNvPr>
          <p:cNvPicPr>
            <a:picLocks noChangeAspect="1"/>
          </p:cNvPicPr>
          <p:nvPr userDrawn="1"/>
        </p:nvPicPr>
        <p:blipFill>
          <a:blip r:embed="rId2"/>
          <a:stretch>
            <a:fillRect/>
          </a:stretch>
        </p:blipFill>
        <p:spPr>
          <a:xfrm>
            <a:off x="6906276" y="3113834"/>
            <a:ext cx="5093806" cy="3127423"/>
          </a:xfrm>
          <a:prstGeom prst="rect">
            <a:avLst/>
          </a:prstGeom>
        </p:spPr>
      </p:pic>
      <p:sp>
        <p:nvSpPr>
          <p:cNvPr id="8"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r>
              <a:rPr lang="fi-FI"/>
              <a:t>27.4.2021 sade.rytkonen@kuh.fi</a:t>
            </a:r>
          </a:p>
        </p:txBody>
      </p:sp>
      <p:sp>
        <p:nvSpPr>
          <p:cNvPr id="10"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fi-FI"/>
              <a:t>23.4.2021</a:t>
            </a:r>
          </a:p>
        </p:txBody>
      </p:sp>
      <p:sp>
        <p:nvSpPr>
          <p:cNvPr id="11"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a:p>
        </p:txBody>
      </p:sp>
    </p:spTree>
    <p:extLst>
      <p:ext uri="{BB962C8B-B14F-4D97-AF65-F5344CB8AC3E}">
        <p14:creationId xmlns:p14="http://schemas.microsoft.com/office/powerpoint/2010/main" val="2996531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r>
              <a:rPr lang="fi-FI"/>
              <a:t>27.4.2021 sade.rytkonen@kuh.fi</a:t>
            </a:r>
          </a:p>
        </p:txBody>
      </p:sp>
      <p:sp>
        <p:nvSpPr>
          <p:cNvPr id="6" name="Alatunnisteen paikkamerkki 5"/>
          <p:cNvSpPr>
            <a:spLocks noGrp="1"/>
          </p:cNvSpPr>
          <p:nvPr>
            <p:ph type="ftr" sz="quarter" idx="11"/>
          </p:nvPr>
        </p:nvSpPr>
        <p:spPr/>
        <p:txBody>
          <a:bodyPr/>
          <a:lstStyle/>
          <a:p>
            <a:r>
              <a:rPr lang="fi-FI"/>
              <a:t>23.4.2021</a:t>
            </a:r>
          </a:p>
        </p:txBody>
      </p:sp>
      <p:sp>
        <p:nvSpPr>
          <p:cNvPr id="7" name="Dian numeron paikkamerkki 6"/>
          <p:cNvSpPr>
            <a:spLocks noGrp="1"/>
          </p:cNvSpPr>
          <p:nvPr>
            <p:ph type="sldNum" sz="quarter" idx="12"/>
          </p:nvPr>
        </p:nvSpPr>
        <p:spPr/>
        <p:txBody>
          <a:bodyPr/>
          <a:lstStyle/>
          <a:p>
            <a:fld id="{D54A6BC9-B974-4CAC-AD0A-0936940B5425}" type="slidenum">
              <a:rPr lang="fi-FI" smtClean="0"/>
              <a:t>‹#›</a:t>
            </a:fld>
            <a:endParaRPr lang="fi-FI"/>
          </a:p>
        </p:txBody>
      </p:sp>
    </p:spTree>
    <p:extLst>
      <p:ext uri="{BB962C8B-B14F-4D97-AF65-F5344CB8AC3E}">
        <p14:creationId xmlns:p14="http://schemas.microsoft.com/office/powerpoint/2010/main" val="13044714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Lopetusdia">
    <p:spTree>
      <p:nvGrpSpPr>
        <p:cNvPr id="1" name=""/>
        <p:cNvGrpSpPr/>
        <p:nvPr/>
      </p:nvGrpSpPr>
      <p:grpSpPr>
        <a:xfrm>
          <a:off x="0" y="0"/>
          <a:ext cx="0" cy="0"/>
          <a:chOff x="0" y="0"/>
          <a:chExt cx="0" cy="0"/>
        </a:xfrm>
      </p:grpSpPr>
      <p:pic>
        <p:nvPicPr>
          <p:cNvPr id="17" name="Kuva 16">
            <a:extLst>
              <a:ext uri="{FF2B5EF4-FFF2-40B4-BE49-F238E27FC236}">
                <a16:creationId xmlns:a16="http://schemas.microsoft.com/office/drawing/2014/main" id="{E1A731BE-68CF-464A-BDE1-CDCB45DFB567}"/>
              </a:ext>
            </a:extLst>
          </p:cNvPr>
          <p:cNvPicPr>
            <a:picLocks noChangeAspect="1"/>
          </p:cNvPicPr>
          <p:nvPr userDrawn="1"/>
        </p:nvPicPr>
        <p:blipFill>
          <a:blip r:embed="rId2"/>
          <a:stretch>
            <a:fillRect/>
          </a:stretch>
        </p:blipFill>
        <p:spPr>
          <a:xfrm>
            <a:off x="6175707" y="1298326"/>
            <a:ext cx="5400675" cy="4572000"/>
          </a:xfrm>
          <a:prstGeom prst="rect">
            <a:avLst/>
          </a:prstGeom>
        </p:spPr>
      </p:pic>
      <p:sp>
        <p:nvSpPr>
          <p:cNvPr id="2" name="Otsikko 1"/>
          <p:cNvSpPr>
            <a:spLocks noGrp="1"/>
          </p:cNvSpPr>
          <p:nvPr>
            <p:ph type="title" hasCustomPrompt="1"/>
          </p:nvPr>
        </p:nvSpPr>
        <p:spPr>
          <a:xfrm>
            <a:off x="609600" y="1539790"/>
            <a:ext cx="5694947" cy="1143000"/>
          </a:xfrm>
        </p:spPr>
        <p:txBody>
          <a:bodyPr/>
          <a:lstStyle>
            <a:lvl1pPr algn="l">
              <a:defRPr sz="2400" cap="none" baseline="0"/>
            </a:lvl1pPr>
          </a:lstStyle>
          <a:p>
            <a:r>
              <a:rPr lang="fi-FI"/>
              <a:t>Lisää lopputervehdys napsauttamalla</a:t>
            </a:r>
          </a:p>
        </p:txBody>
      </p:sp>
      <p:sp>
        <p:nvSpPr>
          <p:cNvPr id="15" name="Tekstin paikkamerkki 14">
            <a:extLst>
              <a:ext uri="{FF2B5EF4-FFF2-40B4-BE49-F238E27FC236}">
                <a16:creationId xmlns:a16="http://schemas.microsoft.com/office/drawing/2014/main" id="{AEC169EF-B452-4734-B327-E4810D5ABABD}"/>
              </a:ext>
            </a:extLst>
          </p:cNvPr>
          <p:cNvSpPr>
            <a:spLocks noGrp="1"/>
          </p:cNvSpPr>
          <p:nvPr>
            <p:ph type="body" sz="quarter" idx="15"/>
          </p:nvPr>
        </p:nvSpPr>
        <p:spPr>
          <a:xfrm>
            <a:off x="615618" y="3114005"/>
            <a:ext cx="4533900" cy="1924050"/>
          </a:xfrm>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8" name="Tekstiruutu 17">
            <a:extLst>
              <a:ext uri="{FF2B5EF4-FFF2-40B4-BE49-F238E27FC236}">
                <a16:creationId xmlns:a16="http://schemas.microsoft.com/office/drawing/2014/main" id="{F900AD87-F512-4523-8BF3-9BC3AFA77784}"/>
              </a:ext>
            </a:extLst>
          </p:cNvPr>
          <p:cNvSpPr txBox="1"/>
          <p:nvPr userDrawn="1"/>
        </p:nvSpPr>
        <p:spPr>
          <a:xfrm>
            <a:off x="615618" y="6030093"/>
            <a:ext cx="3232484" cy="523220"/>
          </a:xfrm>
          <a:prstGeom prst="rect">
            <a:avLst/>
          </a:prstGeom>
          <a:noFill/>
        </p:spPr>
        <p:txBody>
          <a:bodyPr wrap="square" rtlCol="0">
            <a:spAutoFit/>
          </a:bodyPr>
          <a:lstStyle/>
          <a:p>
            <a:r>
              <a:rPr lang="fi-FI" sz="1400" err="1">
                <a:solidFill>
                  <a:schemeClr val="tx1"/>
                </a:solidFill>
              </a:rPr>
              <a:t>etunimi.sukunimi</a:t>
            </a:r>
            <a:r>
              <a:rPr lang="fi-FI" sz="1400">
                <a:solidFill>
                  <a:schemeClr val="tx1"/>
                </a:solidFill>
              </a:rPr>
              <a:t>(at)kuopio.fi</a:t>
            </a:r>
          </a:p>
          <a:p>
            <a:r>
              <a:rPr lang="fi-FI" sz="1400">
                <a:solidFill>
                  <a:schemeClr val="tx1"/>
                </a:solidFill>
              </a:rPr>
              <a:t>www.kuopio.fi</a:t>
            </a:r>
          </a:p>
        </p:txBody>
      </p:sp>
      <p:pic>
        <p:nvPicPr>
          <p:cNvPr id="20" name="Kuva 19">
            <a:extLst>
              <a:ext uri="{FF2B5EF4-FFF2-40B4-BE49-F238E27FC236}">
                <a16:creationId xmlns:a16="http://schemas.microsoft.com/office/drawing/2014/main" id="{BFCC2DC6-FEA3-4B0E-8580-F41E0F95BEEC}"/>
              </a:ext>
            </a:extLst>
          </p:cNvPr>
          <p:cNvPicPr>
            <a:picLocks noChangeAspect="1"/>
          </p:cNvPicPr>
          <p:nvPr userDrawn="1"/>
        </p:nvPicPr>
        <p:blipFill>
          <a:blip r:embed="rId3"/>
          <a:stretch>
            <a:fillRect/>
          </a:stretch>
        </p:blipFill>
        <p:spPr>
          <a:xfrm>
            <a:off x="10566591" y="6124992"/>
            <a:ext cx="1009791" cy="333422"/>
          </a:xfrm>
          <a:prstGeom prst="rect">
            <a:avLst/>
          </a:prstGeom>
        </p:spPr>
      </p:pic>
    </p:spTree>
    <p:extLst>
      <p:ext uri="{BB962C8B-B14F-4D97-AF65-F5344CB8AC3E}">
        <p14:creationId xmlns:p14="http://schemas.microsoft.com/office/powerpoint/2010/main" val="422420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Kaksi sisältökohdett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AE4C2AED-ADC5-4423-89DD-ECEC60AD067A}"/>
              </a:ext>
            </a:extLst>
          </p:cNvPr>
          <p:cNvPicPr>
            <a:picLocks noChangeAspect="1"/>
          </p:cNvPicPr>
          <p:nvPr userDrawn="1"/>
        </p:nvPicPr>
        <p:blipFill>
          <a:blip r:embed="rId2"/>
          <a:stretch>
            <a:fillRect/>
          </a:stretch>
        </p:blipFill>
        <p:spPr>
          <a:xfrm>
            <a:off x="7999362" y="2799995"/>
            <a:ext cx="3986260" cy="3374612"/>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609600" y="1600201"/>
            <a:ext cx="7416800" cy="4525963"/>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9"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r>
              <a:rPr lang="fi-FI"/>
              <a:t>27.4.2021 sade.rytkonen@kuh.fi</a:t>
            </a:r>
          </a:p>
        </p:txBody>
      </p:sp>
      <p:sp>
        <p:nvSpPr>
          <p:cNvPr id="10"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fi-FI"/>
              <a:t>23.4.2021</a:t>
            </a:r>
          </a:p>
        </p:txBody>
      </p:sp>
      <p:sp>
        <p:nvSpPr>
          <p:cNvPr id="11"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a:p>
        </p:txBody>
      </p:sp>
    </p:spTree>
    <p:extLst>
      <p:ext uri="{BB962C8B-B14F-4D97-AF65-F5344CB8AC3E}">
        <p14:creationId xmlns:p14="http://schemas.microsoft.com/office/powerpoint/2010/main" val="21244334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1_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609600" y="1600201"/>
            <a:ext cx="5384800" cy="4525963"/>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97600" y="1600201"/>
            <a:ext cx="5384800" cy="4525963"/>
          </a:xfrm>
        </p:spPr>
        <p:txBody>
          <a:bodyPr/>
          <a:lstStyle>
            <a:lvl1pPr>
              <a:defRPr lang="fi-FI" sz="2000" kern="1200" dirty="0" smtClean="0">
                <a:solidFill>
                  <a:schemeClr val="tx1"/>
                </a:solidFill>
                <a:latin typeface="Arial" pitchFamily="34" charset="0"/>
                <a:ea typeface="ＭＳ Ｐゴシック" charset="-128"/>
                <a:cs typeface="Arial" pitchFamily="34" charset="0"/>
              </a:defRPr>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8" name="Päiväyksen paikkamerkki 3"/>
          <p:cNvSpPr>
            <a:spLocks noGrp="1"/>
          </p:cNvSpPr>
          <p:nvPr>
            <p:ph type="dt" sz="half" idx="10"/>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r>
              <a:rPr lang="fi-FI"/>
              <a:t>27.4.2021 sade.rytkonen@kuh.fi</a:t>
            </a:r>
          </a:p>
        </p:txBody>
      </p:sp>
      <p:sp>
        <p:nvSpPr>
          <p:cNvPr id="9"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fi-FI"/>
              <a:t>23.4.2021</a:t>
            </a:r>
          </a:p>
        </p:txBody>
      </p:sp>
      <p:sp>
        <p:nvSpPr>
          <p:cNvPr id="10"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a:p>
        </p:txBody>
      </p:sp>
    </p:spTree>
    <p:extLst>
      <p:ext uri="{BB962C8B-B14F-4D97-AF65-F5344CB8AC3E}">
        <p14:creationId xmlns:p14="http://schemas.microsoft.com/office/powerpoint/2010/main" val="37879391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 napsautt.</a:t>
            </a:r>
          </a:p>
        </p:txBody>
      </p:sp>
      <p:sp>
        <p:nvSpPr>
          <p:cNvPr id="3" name="Tekstin paikkamerkki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p:cNvSpPr>
            <a:spLocks noGrp="1"/>
          </p:cNvSpPr>
          <p:nvPr>
            <p:ph sz="half" idx="2"/>
          </p:nvPr>
        </p:nvSpPr>
        <p:spPr>
          <a:xfrm>
            <a:off x="609600" y="2174875"/>
            <a:ext cx="5386917"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93368"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p:cNvSpPr>
            <a:spLocks noGrp="1"/>
          </p:cNvSpPr>
          <p:nvPr>
            <p:ph sz="quarter" idx="4"/>
          </p:nvPr>
        </p:nvSpPr>
        <p:spPr>
          <a:xfrm>
            <a:off x="6193368" y="2174875"/>
            <a:ext cx="5389033"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0" name="Päiväyksen paikkamerkki 3"/>
          <p:cNvSpPr>
            <a:spLocks noGrp="1"/>
          </p:cNvSpPr>
          <p:nvPr>
            <p:ph type="dt" sz="half" idx="10"/>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r>
              <a:rPr lang="fi-FI"/>
              <a:t>27.4.2021 sade.rytkonen@kuh.fi</a:t>
            </a:r>
          </a:p>
        </p:txBody>
      </p:sp>
      <p:sp>
        <p:nvSpPr>
          <p:cNvPr id="11" name="Alatunnisteen paikkamerkki 4"/>
          <p:cNvSpPr>
            <a:spLocks noGrp="1"/>
          </p:cNvSpPr>
          <p:nvPr>
            <p:ph type="ftr" sz="quarter" idx="11"/>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fi-FI"/>
              <a:t>23.4.2021</a:t>
            </a:r>
          </a:p>
        </p:txBody>
      </p:sp>
      <p:sp>
        <p:nvSpPr>
          <p:cNvPr id="12" name="Dian numeron paikkamerkki 5"/>
          <p:cNvSpPr>
            <a:spLocks noGrp="1"/>
          </p:cNvSpPr>
          <p:nvPr>
            <p:ph type="sldNum" sz="quarter" idx="12"/>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a:p>
        </p:txBody>
      </p:sp>
    </p:spTree>
    <p:extLst>
      <p:ext uri="{BB962C8B-B14F-4D97-AF65-F5344CB8AC3E}">
        <p14:creationId xmlns:p14="http://schemas.microsoft.com/office/powerpoint/2010/main" val="18330113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6"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r>
              <a:rPr lang="fi-FI"/>
              <a:t>27.4.2021 sade.rytkonen@kuh.fi</a:t>
            </a:r>
          </a:p>
        </p:txBody>
      </p:sp>
      <p:sp>
        <p:nvSpPr>
          <p:cNvPr id="7"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fi-FI"/>
              <a:t>23.4.2021</a:t>
            </a:r>
          </a:p>
        </p:txBody>
      </p:sp>
      <p:sp>
        <p:nvSpPr>
          <p:cNvPr id="8"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a:p>
        </p:txBody>
      </p:sp>
    </p:spTree>
    <p:extLst>
      <p:ext uri="{BB962C8B-B14F-4D97-AF65-F5344CB8AC3E}">
        <p14:creationId xmlns:p14="http://schemas.microsoft.com/office/powerpoint/2010/main" val="34880334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9732436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609601" y="273050"/>
            <a:ext cx="4011084" cy="1162050"/>
          </a:xfrm>
        </p:spPr>
        <p:txBody>
          <a:bodyPr anchor="t"/>
          <a:lstStyle>
            <a:lvl1pPr algn="l">
              <a:defRPr sz="2400" b="0"/>
            </a:lvl1pPr>
          </a:lstStyle>
          <a:p>
            <a:r>
              <a:rPr lang="fi-FI"/>
              <a:t>Muokkaa </a:t>
            </a:r>
            <a:r>
              <a:rPr lang="fi-FI" err="1"/>
              <a:t>perustyyl</a:t>
            </a:r>
            <a:r>
              <a:rPr lang="fi-FI"/>
              <a:t>. </a:t>
            </a:r>
            <a:r>
              <a:rPr lang="fi-FI" err="1"/>
              <a:t>napsautt</a:t>
            </a:r>
            <a:r>
              <a:rPr lang="fi-FI"/>
              <a:t>.</a:t>
            </a:r>
          </a:p>
        </p:txBody>
      </p:sp>
      <p:sp>
        <p:nvSpPr>
          <p:cNvPr id="3" name="Sisällön paikkamerkki 2"/>
          <p:cNvSpPr>
            <a:spLocks noGrp="1"/>
          </p:cNvSpPr>
          <p:nvPr>
            <p:ph idx="1"/>
          </p:nvPr>
        </p:nvSpPr>
        <p:spPr>
          <a:xfrm>
            <a:off x="4766734" y="273051"/>
            <a:ext cx="6815665" cy="5853113"/>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609601" y="1435101"/>
            <a:ext cx="4011084" cy="4691063"/>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8" name="Päiväyksen paikkamerkki 3"/>
          <p:cNvSpPr>
            <a:spLocks noGrp="1"/>
          </p:cNvSpPr>
          <p:nvPr>
            <p:ph type="dt" sz="half" idx="10"/>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r>
              <a:rPr lang="fi-FI"/>
              <a:t>27.4.2021 sade.rytkonen@kuh.fi</a:t>
            </a:r>
          </a:p>
        </p:txBody>
      </p:sp>
      <p:sp>
        <p:nvSpPr>
          <p:cNvPr id="9"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fi-FI"/>
              <a:t>23.4.2021</a:t>
            </a:r>
          </a:p>
        </p:txBody>
      </p:sp>
      <p:sp>
        <p:nvSpPr>
          <p:cNvPr id="10"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a:p>
        </p:txBody>
      </p:sp>
    </p:spTree>
    <p:extLst>
      <p:ext uri="{BB962C8B-B14F-4D97-AF65-F5344CB8AC3E}">
        <p14:creationId xmlns:p14="http://schemas.microsoft.com/office/powerpoint/2010/main" val="41795141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2389717" y="4800600"/>
            <a:ext cx="7315200" cy="566738"/>
          </a:xfrm>
        </p:spPr>
        <p:txBody>
          <a:bodyPr anchor="b"/>
          <a:lstStyle>
            <a:lvl1pPr algn="l">
              <a:defRPr sz="2000" b="0">
                <a:solidFill>
                  <a:srgbClr val="F01E00"/>
                </a:solidFill>
              </a:defRPr>
            </a:lvl1pPr>
          </a:lstStyle>
          <a:p>
            <a:r>
              <a:rPr lang="fi-FI"/>
              <a:t>Muokkaa perustyyl. napsautt.</a:t>
            </a:r>
          </a:p>
        </p:txBody>
      </p:sp>
      <p:sp>
        <p:nvSpPr>
          <p:cNvPr id="3" name="Kuvan paikkamerkki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i-FI" noProof="0"/>
              <a:t>Lisää kuva napsauttamalla kuvaketta</a:t>
            </a:r>
          </a:p>
        </p:txBody>
      </p:sp>
      <p:sp>
        <p:nvSpPr>
          <p:cNvPr id="4" name="Tekstin paikkamerkki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Tree>
    <p:extLst>
      <p:ext uri="{BB962C8B-B14F-4D97-AF65-F5344CB8AC3E}">
        <p14:creationId xmlns:p14="http://schemas.microsoft.com/office/powerpoint/2010/main" val="36715298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265611" y="1752600"/>
            <a:ext cx="6858002" cy="1828800"/>
          </a:xfrm>
        </p:spPr>
        <p:txBody>
          <a:bodyPr rtlCol="0" anchor="b">
            <a:normAutofit/>
          </a:bodyPr>
          <a:lstStyle>
            <a:lvl1pPr algn="l" rtl="0">
              <a:defRPr sz="5200"/>
            </a:lvl1pPr>
          </a:lstStyle>
          <a:p>
            <a:pPr rtl="0"/>
            <a:r>
              <a:rPr lang="fi-FI"/>
              <a:t>Muokkaa perustyyl. napsautt.</a:t>
            </a:r>
            <a:endParaRPr lang="fi-FI" noProof="0"/>
          </a:p>
        </p:txBody>
      </p:sp>
      <p:sp>
        <p:nvSpPr>
          <p:cNvPr id="3" name="Alaotsikko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r>
              <a:rPr lang="fi-FI"/>
              <a:t>Muokkaa alaotsikon perustyyliä napsautt.</a:t>
            </a:r>
          </a:p>
        </p:txBody>
      </p:sp>
    </p:spTree>
    <p:extLst>
      <p:ext uri="{BB962C8B-B14F-4D97-AF65-F5344CB8AC3E}">
        <p14:creationId xmlns:p14="http://schemas.microsoft.com/office/powerpoint/2010/main" val="278665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rtl="0">
              <a:defRPr/>
            </a:lvl1pPr>
          </a:lstStyle>
          <a:p>
            <a:pPr rtl="0"/>
            <a:r>
              <a:rPr lang="fi-FI"/>
              <a:t>Muokkaa perustyyl. napsautt.</a:t>
            </a:r>
            <a:endParaRPr lang="fi-FI" noProof="0"/>
          </a:p>
        </p:txBody>
      </p:sp>
      <p:sp>
        <p:nvSpPr>
          <p:cNvPr id="3" name="Sisällön paikkamerkki 2"/>
          <p:cNvSpPr>
            <a:spLocks noGrp="1"/>
          </p:cNvSpPr>
          <p:nvPr>
            <p:ph idx="1" hasCustomPrompt="1"/>
          </p:nvPr>
        </p:nvSpPr>
        <p:spPr/>
        <p:txBody>
          <a:bodyPr rtlCol="0"/>
          <a:lstStyle/>
          <a:p>
            <a:pPr lvl="0"/>
            <a:r>
              <a:rPr lang="fi-FI"/>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6" name="Dian numeron paikkamerkki 5"/>
          <p:cNvSpPr>
            <a:spLocks noGrp="1"/>
          </p:cNvSpPr>
          <p:nvPr>
            <p:ph type="sldNum" sz="quarter" idx="12"/>
          </p:nvPr>
        </p:nvSpPr>
        <p:spPr/>
        <p:txBody>
          <a:bodyPr rtlCol="0"/>
          <a:lstStyle/>
          <a:p>
            <a:pPr rtl="0"/>
            <a:fld id="{022B156B-59AE-415F-B24B-8756D48BB977}" type="slidenum">
              <a:rPr lang="fi-FI" noProof="0"/>
              <a:t>‹#›</a:t>
            </a:fld>
            <a:endParaRPr lang="fi-FI" noProof="0"/>
          </a:p>
        </p:txBody>
      </p:sp>
      <p:sp>
        <p:nvSpPr>
          <p:cNvPr id="5" name="Alatunnisteen paikkamerkki 4"/>
          <p:cNvSpPr>
            <a:spLocks noGrp="1"/>
          </p:cNvSpPr>
          <p:nvPr>
            <p:ph type="ftr" sz="quarter" idx="11"/>
          </p:nvPr>
        </p:nvSpPr>
        <p:spPr/>
        <p:txBody>
          <a:bodyPr rtlCol="0"/>
          <a:lstStyle/>
          <a:p>
            <a:pPr rtl="0"/>
            <a:r>
              <a:rPr lang="fi-FI" noProof="0"/>
              <a:t>23.4.2021</a:t>
            </a:r>
          </a:p>
        </p:txBody>
      </p:sp>
      <p:sp>
        <p:nvSpPr>
          <p:cNvPr id="4" name="Päivämäärän paikkamerkki 3"/>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354788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r>
              <a:rPr lang="fi-FI"/>
              <a:t>27.4.2021 sade.rytkonen@kuh.fi</a:t>
            </a:r>
          </a:p>
        </p:txBody>
      </p:sp>
      <p:sp>
        <p:nvSpPr>
          <p:cNvPr id="8" name="Alatunnisteen paikkamerkki 7"/>
          <p:cNvSpPr>
            <a:spLocks noGrp="1"/>
          </p:cNvSpPr>
          <p:nvPr>
            <p:ph type="ftr" sz="quarter" idx="11"/>
          </p:nvPr>
        </p:nvSpPr>
        <p:spPr/>
        <p:txBody>
          <a:bodyPr/>
          <a:lstStyle/>
          <a:p>
            <a:r>
              <a:rPr lang="fi-FI"/>
              <a:t>23.4.2021</a:t>
            </a:r>
          </a:p>
        </p:txBody>
      </p:sp>
      <p:sp>
        <p:nvSpPr>
          <p:cNvPr id="9" name="Dian numeron paikkamerkki 8"/>
          <p:cNvSpPr>
            <a:spLocks noGrp="1"/>
          </p:cNvSpPr>
          <p:nvPr>
            <p:ph type="sldNum" sz="quarter" idx="12"/>
          </p:nvPr>
        </p:nvSpPr>
        <p:spPr/>
        <p:txBody>
          <a:bodyPr/>
          <a:lstStyle/>
          <a:p>
            <a:fld id="{D54A6BC9-B974-4CAC-AD0A-0936940B5425}" type="slidenum">
              <a:rPr lang="fi-FI" smtClean="0"/>
              <a:t>‹#›</a:t>
            </a:fld>
            <a:endParaRPr lang="fi-FI"/>
          </a:p>
        </p:txBody>
      </p:sp>
    </p:spTree>
    <p:extLst>
      <p:ext uri="{BB962C8B-B14F-4D97-AF65-F5344CB8AC3E}">
        <p14:creationId xmlns:p14="http://schemas.microsoft.com/office/powerpoint/2010/main" val="20935446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Osan otsikk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fi-FI"/>
              <a:t>Muokkaa perustyyl. napsautt.</a:t>
            </a:r>
            <a:endParaRPr lang="fi-FI" noProof="0"/>
          </a:p>
        </p:txBody>
      </p:sp>
      <p:sp>
        <p:nvSpPr>
          <p:cNvPr id="3" name="Tekstin paikkamerkki 2"/>
          <p:cNvSpPr>
            <a:spLocks noGrp="1"/>
          </p:cNvSpPr>
          <p:nvPr>
            <p:ph type="body" idx="1" hasCustomPrompt="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a:r>
              <a:rPr lang="fi-FI"/>
              <a:t>Muokkaa tekstin perustyylejä napsauttamalla</a:t>
            </a:r>
          </a:p>
        </p:txBody>
      </p:sp>
    </p:spTree>
    <p:extLst>
      <p:ext uri="{BB962C8B-B14F-4D97-AF65-F5344CB8AC3E}">
        <p14:creationId xmlns:p14="http://schemas.microsoft.com/office/powerpoint/2010/main" val="347025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rtl="0">
              <a:defRPr/>
            </a:lvl1pPr>
          </a:lstStyle>
          <a:p>
            <a:pPr rtl="0"/>
            <a:r>
              <a:rPr lang="fi-FI"/>
              <a:t>Muokkaa perustyyl. napsautt.</a:t>
            </a:r>
            <a:endParaRPr lang="fi-FI" noProof="0"/>
          </a:p>
        </p:txBody>
      </p:sp>
      <p:sp>
        <p:nvSpPr>
          <p:cNvPr id="3" name="Sisällön paikkamerkki 2"/>
          <p:cNvSpPr>
            <a:spLocks noGrp="1"/>
          </p:cNvSpPr>
          <p:nvPr>
            <p:ph sz="half" idx="1" hasCustomPrompt="1"/>
          </p:nvPr>
        </p:nvSpPr>
        <p:spPr>
          <a:xfrm>
            <a:off x="1065212" y="1825625"/>
            <a:ext cx="4954588" cy="4187952"/>
          </a:xfrm>
        </p:spPr>
        <p:txBody>
          <a:bodyPr rtlCol="0"/>
          <a:lstStyle/>
          <a:p>
            <a:pPr lvl="0"/>
            <a:r>
              <a:rPr lang="fi-FI"/>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4" name="Sisällön paikkamerkki 3"/>
          <p:cNvSpPr>
            <a:spLocks noGrp="1"/>
          </p:cNvSpPr>
          <p:nvPr>
            <p:ph sz="half" idx="2" hasCustomPrompt="1"/>
          </p:nvPr>
        </p:nvSpPr>
        <p:spPr>
          <a:xfrm>
            <a:off x="6172200" y="1825625"/>
            <a:ext cx="4951414" cy="4187952"/>
          </a:xfrm>
        </p:spPr>
        <p:txBody>
          <a:bodyPr rtlCol="0"/>
          <a:lstStyle/>
          <a:p>
            <a:pPr lvl="0"/>
            <a:r>
              <a:rPr lang="fi-FI"/>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7" name="Dian numeron paikkamerkki 6"/>
          <p:cNvSpPr>
            <a:spLocks noGrp="1"/>
          </p:cNvSpPr>
          <p:nvPr>
            <p:ph type="sldNum" sz="quarter" idx="12"/>
          </p:nvPr>
        </p:nvSpPr>
        <p:spPr/>
        <p:txBody>
          <a:bodyPr rtlCol="0"/>
          <a:lstStyle/>
          <a:p>
            <a:pPr rtl="0"/>
            <a:fld id="{022B156B-59AE-415F-B24B-8756D48BB977}" type="slidenum">
              <a:rPr lang="fi-FI" noProof="0"/>
              <a:t>‹#›</a:t>
            </a:fld>
            <a:endParaRPr lang="fi-FI" noProof="0"/>
          </a:p>
        </p:txBody>
      </p:sp>
      <p:sp>
        <p:nvSpPr>
          <p:cNvPr id="6" name="Alatunnisteen paikkamerkki 5"/>
          <p:cNvSpPr>
            <a:spLocks noGrp="1"/>
          </p:cNvSpPr>
          <p:nvPr>
            <p:ph type="ftr" sz="quarter" idx="11"/>
          </p:nvPr>
        </p:nvSpPr>
        <p:spPr/>
        <p:txBody>
          <a:bodyPr rtlCol="0"/>
          <a:lstStyle/>
          <a:p>
            <a:pPr rtl="0"/>
            <a:r>
              <a:rPr lang="fi-FI" noProof="0"/>
              <a:t>23.4.2021</a:t>
            </a:r>
          </a:p>
        </p:txBody>
      </p:sp>
      <p:sp>
        <p:nvSpPr>
          <p:cNvPr id="5" name="Päivämäärän paikkamerkki 4"/>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223448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rtl="0">
              <a:defRPr/>
            </a:lvl1pPr>
          </a:lstStyle>
          <a:p>
            <a:pPr rtl="0"/>
            <a:r>
              <a:rPr lang="fi-FI"/>
              <a:t>Muokkaa perustyyl. napsautt.</a:t>
            </a:r>
            <a:endParaRPr lang="fi-FI" noProof="0"/>
          </a:p>
        </p:txBody>
      </p:sp>
      <p:sp>
        <p:nvSpPr>
          <p:cNvPr id="3" name="Tekstin paikkamerkki 2"/>
          <p:cNvSpPr>
            <a:spLocks noGrp="1"/>
          </p:cNvSpPr>
          <p:nvPr>
            <p:ph type="body" idx="1" hasCustomPrompt="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fi-FI"/>
              <a:t>Muokkaa tekstin perustyylejä napsauttamalla</a:t>
            </a:r>
          </a:p>
        </p:txBody>
      </p:sp>
      <p:sp>
        <p:nvSpPr>
          <p:cNvPr id="4" name="Sisällön paikkamerkki 3"/>
          <p:cNvSpPr>
            <a:spLocks noGrp="1"/>
          </p:cNvSpPr>
          <p:nvPr>
            <p:ph sz="half" idx="2" hasCustomPrompt="1"/>
          </p:nvPr>
        </p:nvSpPr>
        <p:spPr>
          <a:xfrm>
            <a:off x="1069848" y="2505075"/>
            <a:ext cx="4956048" cy="3476625"/>
          </a:xfrm>
        </p:spPr>
        <p:txBody>
          <a:bodyPr rtlCol="0"/>
          <a:lstStyle/>
          <a:p>
            <a:pPr lvl="0"/>
            <a:r>
              <a:rPr lang="fi-FI"/>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5" name="Tekstin paikkamerkki 4"/>
          <p:cNvSpPr>
            <a:spLocks noGrp="1"/>
          </p:cNvSpPr>
          <p:nvPr>
            <p:ph type="body" sz="quarter" idx="3" hasCustomPrompt="1"/>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fi-FI"/>
              <a:t>Muokkaa tekstin perustyylejä napsauttamalla</a:t>
            </a:r>
          </a:p>
        </p:txBody>
      </p:sp>
      <p:sp>
        <p:nvSpPr>
          <p:cNvPr id="6" name="Sisällön paikkamerkki 5"/>
          <p:cNvSpPr>
            <a:spLocks noGrp="1"/>
          </p:cNvSpPr>
          <p:nvPr>
            <p:ph sz="quarter" idx="4" hasCustomPrompt="1"/>
          </p:nvPr>
        </p:nvSpPr>
        <p:spPr>
          <a:xfrm>
            <a:off x="6172200" y="2505075"/>
            <a:ext cx="4956048" cy="3476625"/>
          </a:xfrm>
        </p:spPr>
        <p:txBody>
          <a:bodyPr rtlCol="0"/>
          <a:lstStyle/>
          <a:p>
            <a:pPr lvl="0"/>
            <a:r>
              <a:rPr lang="fi-FI"/>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9" name="Dian numeron paikkamerkki 8"/>
          <p:cNvSpPr>
            <a:spLocks noGrp="1"/>
          </p:cNvSpPr>
          <p:nvPr>
            <p:ph type="sldNum" sz="quarter" idx="12"/>
          </p:nvPr>
        </p:nvSpPr>
        <p:spPr/>
        <p:txBody>
          <a:bodyPr rtlCol="0"/>
          <a:lstStyle/>
          <a:p>
            <a:pPr rtl="0"/>
            <a:fld id="{022B156B-59AE-415F-B24B-8756D48BB977}" type="slidenum">
              <a:rPr lang="fi-FI" noProof="0"/>
              <a:t>‹#›</a:t>
            </a:fld>
            <a:endParaRPr lang="fi-FI" noProof="0"/>
          </a:p>
        </p:txBody>
      </p:sp>
      <p:sp>
        <p:nvSpPr>
          <p:cNvPr id="8" name="Alatunnisteen paikkamerkki 7"/>
          <p:cNvSpPr>
            <a:spLocks noGrp="1"/>
          </p:cNvSpPr>
          <p:nvPr>
            <p:ph type="ftr" sz="quarter" idx="11"/>
          </p:nvPr>
        </p:nvSpPr>
        <p:spPr/>
        <p:txBody>
          <a:bodyPr rtlCol="0"/>
          <a:lstStyle/>
          <a:p>
            <a:pPr rtl="0"/>
            <a:r>
              <a:rPr lang="fi-FI" noProof="0"/>
              <a:t>23.4.2021</a:t>
            </a:r>
          </a:p>
        </p:txBody>
      </p:sp>
      <p:sp>
        <p:nvSpPr>
          <p:cNvPr id="7" name="Päivämäärän paikkamerkki 6"/>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3292222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rtl="0">
              <a:defRPr/>
            </a:lvl1pPr>
          </a:lstStyle>
          <a:p>
            <a:pPr rtl="0"/>
            <a:r>
              <a:rPr lang="fi-FI"/>
              <a:t>Muokkaa perustyyl. napsautt.</a:t>
            </a:r>
            <a:endParaRPr lang="fi-FI" noProof="0"/>
          </a:p>
        </p:txBody>
      </p:sp>
      <p:sp>
        <p:nvSpPr>
          <p:cNvPr id="5" name="Dian numeron paikkamerkki 4"/>
          <p:cNvSpPr>
            <a:spLocks noGrp="1"/>
          </p:cNvSpPr>
          <p:nvPr>
            <p:ph type="sldNum" sz="quarter" idx="12"/>
          </p:nvPr>
        </p:nvSpPr>
        <p:spPr/>
        <p:txBody>
          <a:bodyPr rtlCol="0"/>
          <a:lstStyle/>
          <a:p>
            <a:pPr rtl="0"/>
            <a:fld id="{022B156B-59AE-415F-B24B-8756D48BB977}" type="slidenum">
              <a:rPr lang="fi-FI" noProof="0"/>
              <a:t>‹#›</a:t>
            </a:fld>
            <a:endParaRPr lang="fi-FI" noProof="0"/>
          </a:p>
        </p:txBody>
      </p:sp>
      <p:sp>
        <p:nvSpPr>
          <p:cNvPr id="4" name="Alatunnisteen paikkamerkki 3"/>
          <p:cNvSpPr>
            <a:spLocks noGrp="1"/>
          </p:cNvSpPr>
          <p:nvPr>
            <p:ph type="ftr" sz="quarter" idx="11"/>
          </p:nvPr>
        </p:nvSpPr>
        <p:spPr/>
        <p:txBody>
          <a:bodyPr rtlCol="0"/>
          <a:lstStyle/>
          <a:p>
            <a:pPr rtl="0"/>
            <a:r>
              <a:rPr lang="fi-FI" noProof="0"/>
              <a:t>23.4.2021</a:t>
            </a:r>
          </a:p>
        </p:txBody>
      </p:sp>
      <p:sp>
        <p:nvSpPr>
          <p:cNvPr id="3" name="Päivämäärän paikkamerkki 2"/>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137581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4" name="Dian numeron paikkamerkki 3"/>
          <p:cNvSpPr>
            <a:spLocks noGrp="1"/>
          </p:cNvSpPr>
          <p:nvPr>
            <p:ph type="sldNum" sz="quarter" idx="12"/>
          </p:nvPr>
        </p:nvSpPr>
        <p:spPr/>
        <p:txBody>
          <a:bodyPr rtlCol="0"/>
          <a:lstStyle/>
          <a:p>
            <a:pPr rtl="0"/>
            <a:fld id="{022B156B-59AE-415F-B24B-8756D48BB977}" type="slidenum">
              <a:rPr lang="fi-FI" noProof="0"/>
              <a:t>‹#›</a:t>
            </a:fld>
            <a:endParaRPr lang="fi-FI" noProof="0"/>
          </a:p>
        </p:txBody>
      </p:sp>
      <p:sp>
        <p:nvSpPr>
          <p:cNvPr id="3" name="Alatunnisteen paikkamerkki 2"/>
          <p:cNvSpPr>
            <a:spLocks noGrp="1"/>
          </p:cNvSpPr>
          <p:nvPr>
            <p:ph type="ftr" sz="quarter" idx="11"/>
          </p:nvPr>
        </p:nvSpPr>
        <p:spPr/>
        <p:txBody>
          <a:bodyPr rtlCol="0"/>
          <a:lstStyle/>
          <a:p>
            <a:pPr rtl="0"/>
            <a:r>
              <a:rPr lang="fi-FI" noProof="0"/>
              <a:t>23.4.2021</a:t>
            </a:r>
          </a:p>
        </p:txBody>
      </p:sp>
      <p:sp>
        <p:nvSpPr>
          <p:cNvPr id="2" name="Päivämäärän paikkamerkki 1"/>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845338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Kaksi kuvaa ja kuvatekstit">
    <p:spTree>
      <p:nvGrpSpPr>
        <p:cNvPr id="1" name=""/>
        <p:cNvGrpSpPr/>
        <p:nvPr/>
      </p:nvGrpSpPr>
      <p:grpSpPr>
        <a:xfrm>
          <a:off x="0" y="0"/>
          <a:ext cx="0" cy="0"/>
          <a:chOff x="0" y="0"/>
          <a:chExt cx="0" cy="0"/>
        </a:xfrm>
      </p:grpSpPr>
      <p:sp>
        <p:nvSpPr>
          <p:cNvPr id="2" name="Otsikko 1"/>
          <p:cNvSpPr>
            <a:spLocks noGrp="1"/>
          </p:cNvSpPr>
          <p:nvPr>
            <p:ph type="title"/>
          </p:nvPr>
        </p:nvSpPr>
        <p:spPr>
          <a:xfrm>
            <a:off x="1065212" y="304799"/>
            <a:ext cx="10058402" cy="1216152"/>
          </a:xfrm>
        </p:spPr>
        <p:txBody>
          <a:bodyPr rtlCol="0"/>
          <a:lstStyle>
            <a:lvl1pPr algn="l" rtl="0">
              <a:defRPr/>
            </a:lvl1pPr>
          </a:lstStyle>
          <a:p>
            <a:pPr rtl="0"/>
            <a:r>
              <a:rPr lang="fi-FI"/>
              <a:t>Muokkaa perustyyl. napsautt.</a:t>
            </a:r>
            <a:endParaRPr lang="fi-FI" noProof="0"/>
          </a:p>
        </p:txBody>
      </p:sp>
      <p:grpSp>
        <p:nvGrpSpPr>
          <p:cNvPr id="9" name="Ryhmä 8"/>
          <p:cNvGrpSpPr/>
          <p:nvPr/>
        </p:nvGrpSpPr>
        <p:grpSpPr>
          <a:xfrm>
            <a:off x="1052422" y="1733550"/>
            <a:ext cx="4360503" cy="3050038"/>
            <a:chOff x="895350" y="3313113"/>
            <a:chExt cx="3613151" cy="2790825"/>
          </a:xfrm>
          <a:solidFill>
            <a:schemeClr val="tx1">
              <a:lumMod val="50000"/>
            </a:schemeClr>
          </a:solidFill>
        </p:grpSpPr>
        <p:sp>
          <p:nvSpPr>
            <p:cNvPr id="10"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1"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2"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3"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4"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5"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6"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7"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8"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9"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20"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21"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sp>
        <p:nvSpPr>
          <p:cNvPr id="36" name="Kuvan paikkamerkki 33" descr="Tyhjä paikkamerkki kuvan lisäämistä varten. Napsauta paikkamerkkiä ja valitse kuva, jonka haluat lisätä."/>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fi-FI" noProof="0"/>
              <a:t>Lisää kuva napsauttamalla kuvaketta</a:t>
            </a:r>
          </a:p>
        </p:txBody>
      </p:sp>
      <p:sp>
        <p:nvSpPr>
          <p:cNvPr id="39" name="Tekstin paikkamerkki 3"/>
          <p:cNvSpPr>
            <a:spLocks noGrp="1"/>
          </p:cNvSpPr>
          <p:nvPr>
            <p:ph type="body" sz="half" idx="2" hasCustomPrompt="1"/>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a:t>Muokkaa tekstin perustyylejä napsauttamalla</a:t>
            </a:r>
          </a:p>
        </p:txBody>
      </p:sp>
      <p:grpSp>
        <p:nvGrpSpPr>
          <p:cNvPr id="22" name="Ryhmä 21"/>
          <p:cNvGrpSpPr/>
          <p:nvPr/>
        </p:nvGrpSpPr>
        <p:grpSpPr>
          <a:xfrm>
            <a:off x="6763111" y="1733550"/>
            <a:ext cx="4360503" cy="3050038"/>
            <a:chOff x="895350" y="3313113"/>
            <a:chExt cx="3613151" cy="2790825"/>
          </a:xfrm>
          <a:solidFill>
            <a:schemeClr val="tx1">
              <a:lumMod val="50000"/>
            </a:schemeClr>
          </a:solidFill>
        </p:grpSpPr>
        <p:sp>
          <p:nvSpPr>
            <p:cNvPr id="23"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24"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25"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26"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27"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28"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29"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30"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31"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32"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33"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34"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sp>
        <p:nvSpPr>
          <p:cNvPr id="37" name="Kuvan paikkamerkki 33" descr="Tyhjä paikkamerkki kuvan lisäämistä varten. Napsauta paikkamerkkiä ja valitse kuva, jonka haluat lisätä."/>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fi-FI" noProof="0"/>
              <a:t>Lisää kuva napsauttamalla kuvaketta</a:t>
            </a:r>
          </a:p>
        </p:txBody>
      </p:sp>
      <p:sp>
        <p:nvSpPr>
          <p:cNvPr id="40" name="Tekstin paikkamerkki 3"/>
          <p:cNvSpPr>
            <a:spLocks noGrp="1"/>
          </p:cNvSpPr>
          <p:nvPr>
            <p:ph type="body" sz="half" idx="19" hasCustomPrompt="1"/>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a:t>Muokkaa tekstin perustyylejä napsauttamalla</a:t>
            </a:r>
          </a:p>
        </p:txBody>
      </p:sp>
      <p:sp>
        <p:nvSpPr>
          <p:cNvPr id="8" name="Dian numeron paikkamerkki 7"/>
          <p:cNvSpPr>
            <a:spLocks noGrp="1"/>
          </p:cNvSpPr>
          <p:nvPr>
            <p:ph type="sldNum" sz="quarter" idx="12"/>
          </p:nvPr>
        </p:nvSpPr>
        <p:spPr/>
        <p:txBody>
          <a:bodyPr rtlCol="0"/>
          <a:lstStyle/>
          <a:p>
            <a:pPr rtl="0"/>
            <a:fld id="{022B156B-59AE-415F-B24B-8756D48BB977}" type="slidenum">
              <a:rPr lang="fi-FI" noProof="0"/>
              <a:pPr rtl="0"/>
              <a:t>‹#›</a:t>
            </a:fld>
            <a:endParaRPr lang="fi-FI" noProof="0"/>
          </a:p>
        </p:txBody>
      </p:sp>
      <p:sp>
        <p:nvSpPr>
          <p:cNvPr id="7" name="Alatunnisteen paikkamerkki 6"/>
          <p:cNvSpPr>
            <a:spLocks noGrp="1"/>
          </p:cNvSpPr>
          <p:nvPr>
            <p:ph type="ftr" sz="quarter" idx="11"/>
          </p:nvPr>
        </p:nvSpPr>
        <p:spPr/>
        <p:txBody>
          <a:bodyPr rtlCol="0"/>
          <a:lstStyle/>
          <a:p>
            <a:pPr rtl="0"/>
            <a:r>
              <a:rPr lang="fi-FI" noProof="0"/>
              <a:t>23.4.2021</a:t>
            </a:r>
          </a:p>
        </p:txBody>
      </p:sp>
      <p:sp>
        <p:nvSpPr>
          <p:cNvPr id="6" name="Päivämäärän paikkamerkki 5"/>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2965091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Kolme kuvaa ja kuvatekstit">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rtl="0">
              <a:defRPr/>
            </a:lvl1pPr>
          </a:lstStyle>
          <a:p>
            <a:pPr rtl="0"/>
            <a:r>
              <a:rPr lang="fi-FI"/>
              <a:t>Muokkaa perustyyl. napsautt.</a:t>
            </a:r>
            <a:endParaRPr lang="fi-FI" noProof="0"/>
          </a:p>
        </p:txBody>
      </p:sp>
      <p:grpSp>
        <p:nvGrpSpPr>
          <p:cNvPr id="52" name="Ryhmä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54"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55"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56"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57"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58"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59"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60"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61"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62"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63"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64"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sp>
        <p:nvSpPr>
          <p:cNvPr id="79" name="Kuvan paikkamerkki 33" descr="Tyhjä paikkamerkki kuvan lisäämistä varten. Napsauta paikkamerkkiä ja valitse kuva, jonka haluat lisätä."/>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fi-FI" noProof="0"/>
              <a:t>Lisää kuva napsauttamalla kuvaketta</a:t>
            </a:r>
          </a:p>
        </p:txBody>
      </p:sp>
      <p:sp>
        <p:nvSpPr>
          <p:cNvPr id="81" name="Tekstin paikkamerkki 3"/>
          <p:cNvSpPr>
            <a:spLocks noGrp="1"/>
          </p:cNvSpPr>
          <p:nvPr>
            <p:ph type="body" sz="half" idx="2" hasCustomPrompt="1"/>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a:t>Muokkaa tekstin perustyylejä napsauttamalla</a:t>
            </a:r>
          </a:p>
        </p:txBody>
      </p:sp>
      <p:grpSp>
        <p:nvGrpSpPr>
          <p:cNvPr id="84" name="Ryhmä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86"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87"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88"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89"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0"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1"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2"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3"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4"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5"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6"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sp>
        <p:nvSpPr>
          <p:cNvPr id="78" name="Kuvan paikkamerkki 33" descr="Tyhjä paikkamerkki kuvan lisäämistä varten. Napsauta paikkamerkkiä ja valitse kuva, jonka haluat lisätä."/>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fi-FI" noProof="0"/>
              <a:t>Lisää kuva napsauttamalla kuvaketta</a:t>
            </a:r>
          </a:p>
        </p:txBody>
      </p:sp>
      <p:sp>
        <p:nvSpPr>
          <p:cNvPr id="82" name="Tekstin paikkamerkki 3"/>
          <p:cNvSpPr>
            <a:spLocks noGrp="1"/>
          </p:cNvSpPr>
          <p:nvPr>
            <p:ph type="body" sz="half" idx="21" hasCustomPrompt="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a:t>Muokkaa tekstin perustyylejä napsauttamalla</a:t>
            </a:r>
          </a:p>
        </p:txBody>
      </p:sp>
      <p:grpSp>
        <p:nvGrpSpPr>
          <p:cNvPr id="97" name="Ryhmä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9"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0"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1"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2"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3"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4"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5"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6"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7"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8"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9"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sp>
        <p:nvSpPr>
          <p:cNvPr id="80" name="Kuvan paikkamerkki 33" descr="Tyhjä paikkamerkki kuvan lisäämistä varten. Napsauta paikkamerkkiä ja valitse kuva, jonka haluat lisätä."/>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fi-FI" noProof="0"/>
              <a:t>Lisää kuva napsauttamalla kuvaketta</a:t>
            </a:r>
          </a:p>
        </p:txBody>
      </p:sp>
      <p:sp>
        <p:nvSpPr>
          <p:cNvPr id="83" name="Tekstin paikkamerkki 3"/>
          <p:cNvSpPr>
            <a:spLocks noGrp="1"/>
          </p:cNvSpPr>
          <p:nvPr>
            <p:ph type="body" sz="half" idx="22" hasCustomPrompt="1"/>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a:t>Muokkaa tekstin perustyylejä napsauttamalla</a:t>
            </a:r>
          </a:p>
        </p:txBody>
      </p:sp>
      <p:sp>
        <p:nvSpPr>
          <p:cNvPr id="8" name="Dian numeron paikkamerkki 7"/>
          <p:cNvSpPr>
            <a:spLocks noGrp="1"/>
          </p:cNvSpPr>
          <p:nvPr>
            <p:ph type="sldNum" sz="quarter" idx="12"/>
          </p:nvPr>
        </p:nvSpPr>
        <p:spPr/>
        <p:txBody>
          <a:bodyPr rtlCol="0"/>
          <a:lstStyle/>
          <a:p>
            <a:pPr rtl="0"/>
            <a:fld id="{022B156B-59AE-415F-B24B-8756D48BB977}" type="slidenum">
              <a:rPr lang="fi-FI" noProof="0"/>
              <a:pPr rtl="0"/>
              <a:t>‹#›</a:t>
            </a:fld>
            <a:endParaRPr lang="fi-FI" noProof="0"/>
          </a:p>
        </p:txBody>
      </p:sp>
      <p:sp>
        <p:nvSpPr>
          <p:cNvPr id="7" name="Alatunnisteen paikkamerkki 6"/>
          <p:cNvSpPr>
            <a:spLocks noGrp="1"/>
          </p:cNvSpPr>
          <p:nvPr>
            <p:ph type="ftr" sz="quarter" idx="11"/>
          </p:nvPr>
        </p:nvSpPr>
        <p:spPr/>
        <p:txBody>
          <a:bodyPr rtlCol="0"/>
          <a:lstStyle/>
          <a:p>
            <a:pPr rtl="0"/>
            <a:r>
              <a:rPr lang="fi-FI" noProof="0"/>
              <a:t>23.4.2021</a:t>
            </a:r>
          </a:p>
        </p:txBody>
      </p:sp>
      <p:sp>
        <p:nvSpPr>
          <p:cNvPr id="6" name="Päivämäärän paikkamerkki 5"/>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146672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Kolme kuvaa ja kuvateksti">
    <p:spTree>
      <p:nvGrpSpPr>
        <p:cNvPr id="1" name=""/>
        <p:cNvGrpSpPr/>
        <p:nvPr/>
      </p:nvGrpSpPr>
      <p:grpSpPr>
        <a:xfrm>
          <a:off x="0" y="0"/>
          <a:ext cx="0" cy="0"/>
          <a:chOff x="0" y="0"/>
          <a:chExt cx="0" cy="0"/>
        </a:xfrm>
      </p:grpSpPr>
      <p:sp>
        <p:nvSpPr>
          <p:cNvPr id="2" name="Otsikko 1"/>
          <p:cNvSpPr>
            <a:spLocks noGrp="1"/>
          </p:cNvSpPr>
          <p:nvPr>
            <p:ph type="title"/>
          </p:nvPr>
        </p:nvSpPr>
        <p:spPr>
          <a:xfrm>
            <a:off x="9066214" y="421594"/>
            <a:ext cx="2286000" cy="1885508"/>
          </a:xfrm>
        </p:spPr>
        <p:txBody>
          <a:bodyPr rtlCol="0">
            <a:normAutofit/>
          </a:bodyPr>
          <a:lstStyle>
            <a:lvl1pPr algn="l" rtl="0">
              <a:defRPr sz="2400"/>
            </a:lvl1pPr>
          </a:lstStyle>
          <a:p>
            <a:pPr rtl="0"/>
            <a:r>
              <a:rPr lang="fi-FI"/>
              <a:t>Muokkaa perustyyl. napsautt.</a:t>
            </a:r>
            <a:endParaRPr lang="fi-FI" noProof="0"/>
          </a:p>
        </p:txBody>
      </p:sp>
      <p:grpSp>
        <p:nvGrpSpPr>
          <p:cNvPr id="84" name="Ryhmä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86"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87"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88"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89"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0"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1"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2"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3"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4"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5"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6"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sp>
        <p:nvSpPr>
          <p:cNvPr id="97" name="Kuvan paikkamerkki 33" descr="Tyhjä paikkamerkki kuvan lisäämistä varten. Napsauta paikkamerkkiä ja valitse kuva, jonka haluat lisätä."/>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fi-FI" noProof="0"/>
              <a:t>Lisää kuva napsauttamalla kuvaketta</a:t>
            </a:r>
          </a:p>
        </p:txBody>
      </p:sp>
      <p:grpSp>
        <p:nvGrpSpPr>
          <p:cNvPr id="98" name="Ryhmä 97"/>
          <p:cNvGrpSpPr/>
          <p:nvPr/>
        </p:nvGrpSpPr>
        <p:grpSpPr>
          <a:xfrm>
            <a:off x="5322489" y="319177"/>
            <a:ext cx="3389607" cy="2710838"/>
            <a:chOff x="895350" y="3313113"/>
            <a:chExt cx="3613151" cy="2790825"/>
          </a:xfrm>
          <a:solidFill>
            <a:schemeClr val="tx1">
              <a:lumMod val="50000"/>
            </a:schemeClr>
          </a:solidFill>
        </p:grpSpPr>
        <p:sp>
          <p:nvSpPr>
            <p:cNvPr id="99"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0"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1"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2"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3"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4"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5"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6"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7"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8"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9"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10"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sp>
        <p:nvSpPr>
          <p:cNvPr id="111" name="Kuvan paikkamerkki 33" descr="Tyhjä paikkamerkki kuvan lisäämistä varten. Napsauta paikkamerkkiä ja valitse kuva, jonka haluat lisätä."/>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fi-FI" noProof="0"/>
              <a:t>Lisää kuva napsauttamalla kuvaketta</a:t>
            </a:r>
          </a:p>
        </p:txBody>
      </p:sp>
      <p:grpSp>
        <p:nvGrpSpPr>
          <p:cNvPr id="112" name="Ryhmä 111"/>
          <p:cNvGrpSpPr/>
          <p:nvPr/>
        </p:nvGrpSpPr>
        <p:grpSpPr>
          <a:xfrm>
            <a:off x="5322489" y="3245640"/>
            <a:ext cx="3389607" cy="2710838"/>
            <a:chOff x="895350" y="3313113"/>
            <a:chExt cx="3613151" cy="2790825"/>
          </a:xfrm>
          <a:solidFill>
            <a:schemeClr val="tx1">
              <a:lumMod val="50000"/>
            </a:schemeClr>
          </a:solidFill>
        </p:grpSpPr>
        <p:sp>
          <p:nvSpPr>
            <p:cNvPr id="113"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14"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15"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16"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17"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18"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19"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20"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21"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22"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23"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24"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sp>
        <p:nvSpPr>
          <p:cNvPr id="125" name="Kuvan paikkamerkki 33" descr="Tyhjä paikkamerkki kuvan lisäämistä varten. Napsauta paikkamerkkiä ja valitse kuva, jonka haluat lisätä."/>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fi-FI" noProof="0"/>
              <a:t>Lisää kuva napsauttamalla kuvaketta</a:t>
            </a:r>
          </a:p>
        </p:txBody>
      </p:sp>
      <p:sp>
        <p:nvSpPr>
          <p:cNvPr id="126" name="Tekstin paikkamerkki 3"/>
          <p:cNvSpPr>
            <a:spLocks noGrp="1"/>
          </p:cNvSpPr>
          <p:nvPr>
            <p:ph type="body" sz="half" idx="21" hasCustomPrompt="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a:t>Muokkaa tekstin perustyylejä napsauttamalla</a:t>
            </a:r>
          </a:p>
        </p:txBody>
      </p:sp>
      <p:sp>
        <p:nvSpPr>
          <p:cNvPr id="8" name="Dian numeron paikkamerkki 7"/>
          <p:cNvSpPr>
            <a:spLocks noGrp="1"/>
          </p:cNvSpPr>
          <p:nvPr>
            <p:ph type="sldNum" sz="quarter" idx="12"/>
          </p:nvPr>
        </p:nvSpPr>
        <p:spPr/>
        <p:txBody>
          <a:bodyPr rtlCol="0"/>
          <a:lstStyle/>
          <a:p>
            <a:pPr rtl="0"/>
            <a:fld id="{022B156B-59AE-415F-B24B-8756D48BB977}" type="slidenum">
              <a:rPr lang="fi-FI" noProof="0"/>
              <a:pPr rtl="0"/>
              <a:t>‹#›</a:t>
            </a:fld>
            <a:endParaRPr lang="fi-FI" noProof="0"/>
          </a:p>
        </p:txBody>
      </p:sp>
      <p:sp>
        <p:nvSpPr>
          <p:cNvPr id="7" name="Alatunnisteen paikkamerkki 6"/>
          <p:cNvSpPr>
            <a:spLocks noGrp="1"/>
          </p:cNvSpPr>
          <p:nvPr>
            <p:ph type="ftr" sz="quarter" idx="11"/>
          </p:nvPr>
        </p:nvSpPr>
        <p:spPr/>
        <p:txBody>
          <a:bodyPr rtlCol="0"/>
          <a:lstStyle/>
          <a:p>
            <a:pPr rtl="0"/>
            <a:r>
              <a:rPr lang="fi-FI" noProof="0"/>
              <a:t>23.4.2021</a:t>
            </a:r>
          </a:p>
        </p:txBody>
      </p:sp>
      <p:sp>
        <p:nvSpPr>
          <p:cNvPr id="6" name="Päivämäärän paikkamerkki 5"/>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1269165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fi-FI"/>
              <a:t>Muokkaa perustyyl. napsautt.</a:t>
            </a:r>
            <a:endParaRPr lang="fi-FI" noProof="0"/>
          </a:p>
        </p:txBody>
      </p:sp>
      <p:sp>
        <p:nvSpPr>
          <p:cNvPr id="3" name="Sisällön paikkamerkki 2"/>
          <p:cNvSpPr>
            <a:spLocks noGrp="1"/>
          </p:cNvSpPr>
          <p:nvPr>
            <p:ph idx="1" hasCustomPrompt="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a:r>
              <a:rPr lang="fi-FI"/>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4" name="Tekstin paikkamerkki 3"/>
          <p:cNvSpPr>
            <a:spLocks noGrp="1"/>
          </p:cNvSpPr>
          <p:nvPr>
            <p:ph type="body" sz="half" idx="2" hasCustomPrompt="1"/>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a:t>Muokkaa tekstin perustyylejä napsauttamalla</a:t>
            </a:r>
          </a:p>
        </p:txBody>
      </p:sp>
      <p:sp>
        <p:nvSpPr>
          <p:cNvPr id="7" name="Dian numeron paikkamerkki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lang="fi-FI" noProof="0"/>
              <a:pPr rtl="0"/>
              <a:t>‹#›</a:t>
            </a:fld>
            <a:endParaRPr lang="fi-FI" noProof="0"/>
          </a:p>
        </p:txBody>
      </p:sp>
      <p:sp>
        <p:nvSpPr>
          <p:cNvPr id="6" name="Alatunnisteen paikkamerkki 5"/>
          <p:cNvSpPr>
            <a:spLocks noGrp="1"/>
          </p:cNvSpPr>
          <p:nvPr>
            <p:ph type="ftr" sz="quarter" idx="11"/>
          </p:nvPr>
        </p:nvSpPr>
        <p:spPr/>
        <p:txBody>
          <a:bodyPr rtlCol="0"/>
          <a:lstStyle/>
          <a:p>
            <a:pPr rtl="0"/>
            <a:r>
              <a:rPr lang="fi-FI" noProof="0"/>
              <a:t>23.4.2021</a:t>
            </a:r>
          </a:p>
        </p:txBody>
      </p:sp>
      <p:sp>
        <p:nvSpPr>
          <p:cNvPr id="5" name="Päivämäärän paikkamerkki 4"/>
          <p:cNvSpPr>
            <a:spLocks noGrp="1"/>
          </p:cNvSpPr>
          <p:nvPr>
            <p:ph type="dt" sz="half" idx="10"/>
          </p:nvPr>
        </p:nvSpPr>
        <p:spPr>
          <a:xfrm>
            <a:off x="8075611" y="6019801"/>
            <a:ext cx="1396260" cy="228600"/>
          </a:xfrm>
        </p:spPr>
        <p:txBody>
          <a:bodyPr rtlCol="0"/>
          <a:lstStyle>
            <a:lvl1pPr>
              <a:defRPr/>
            </a:lvl1pPr>
          </a:lstStyle>
          <a:p>
            <a:r>
              <a:rPr lang="fi-FI"/>
              <a:t>27.4.2021 sade.rytkonen@kuh.fi</a:t>
            </a:r>
          </a:p>
        </p:txBody>
      </p:sp>
    </p:spTree>
    <p:extLst>
      <p:ext uri="{BB962C8B-B14F-4D97-AF65-F5344CB8AC3E}">
        <p14:creationId xmlns:p14="http://schemas.microsoft.com/office/powerpoint/2010/main" val="1720297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Kuva ja kuvateksti">
    <p:spTree>
      <p:nvGrpSpPr>
        <p:cNvPr id="1" name=""/>
        <p:cNvGrpSpPr/>
        <p:nvPr/>
      </p:nvGrpSpPr>
      <p:grpSpPr>
        <a:xfrm>
          <a:off x="0" y="0"/>
          <a:ext cx="0" cy="0"/>
          <a:chOff x="0" y="0"/>
          <a:chExt cx="0" cy="0"/>
        </a:xfrm>
      </p:grpSpPr>
      <p:sp>
        <p:nvSpPr>
          <p:cNvPr id="2" name="Otsikko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fi-FI"/>
              <a:t>Muokkaa perustyyl. napsautt.</a:t>
            </a:r>
            <a:endParaRPr lang="fi-FI" noProof="0"/>
          </a:p>
        </p:txBody>
      </p:sp>
      <p:grpSp>
        <p:nvGrpSpPr>
          <p:cNvPr id="8" name="Ryhmä 7"/>
          <p:cNvGrpSpPr/>
          <p:nvPr/>
        </p:nvGrpSpPr>
        <p:grpSpPr>
          <a:xfrm>
            <a:off x="595546" y="781398"/>
            <a:ext cx="6433398" cy="5053665"/>
            <a:chOff x="5162444" y="781398"/>
            <a:chExt cx="6433398" cy="5053665"/>
          </a:xfrm>
        </p:grpSpPr>
        <p:sp>
          <p:nvSpPr>
            <p:cNvPr id="9" name="Puolivapaa piirto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 name="Puolivapaa piirto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nvGrpSpPr>
            <p:cNvPr id="11" name="Ryhmä 10"/>
            <p:cNvGrpSpPr/>
            <p:nvPr/>
          </p:nvGrpSpPr>
          <p:grpSpPr>
            <a:xfrm>
              <a:off x="5814205" y="859113"/>
              <a:ext cx="5129146" cy="4880471"/>
              <a:chOff x="7856559" y="859113"/>
              <a:chExt cx="3086791" cy="4880471"/>
            </a:xfrm>
          </p:grpSpPr>
          <p:sp>
            <p:nvSpPr>
              <p:cNvPr id="20" name="Puolivapaa piirto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21" name="Puolivapaa piirto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sp>
          <p:nvSpPr>
            <p:cNvPr id="12" name="Puolivapaa piirto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3" name="Puolivapaa piirto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4" name="Puolivapaa piirto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5" name="Puolivapaa piirto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6" name="Puolivapaa piirto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7" name="Puolivapaa piirto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8" name="Puolivapaa piirto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9" name="Puolivapaa piirto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sp>
        <p:nvSpPr>
          <p:cNvPr id="3" name="Kuvan paikkamerkki 2" descr="Tyhjä paikkamerkki kuvan lisäämistä varten. Napsauta paikkamerkkiä ja valitse kuva, jonka haluat lisätä."/>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fi-FI" noProof="0"/>
              <a:t>Lisää kuva napsauttamalla kuvaketta</a:t>
            </a:r>
          </a:p>
        </p:txBody>
      </p:sp>
      <p:sp>
        <p:nvSpPr>
          <p:cNvPr id="4" name="Tekstin paikkamerkki 3"/>
          <p:cNvSpPr>
            <a:spLocks noGrp="1"/>
          </p:cNvSpPr>
          <p:nvPr>
            <p:ph type="body" sz="half" idx="2" hasCustomPrompt="1"/>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a:t>Muokkaa tekstin perustyylejä napsauttamalla</a:t>
            </a:r>
          </a:p>
        </p:txBody>
      </p:sp>
      <p:sp>
        <p:nvSpPr>
          <p:cNvPr id="7" name="Dian numeron paikkamerkki 6"/>
          <p:cNvSpPr>
            <a:spLocks noGrp="1"/>
          </p:cNvSpPr>
          <p:nvPr>
            <p:ph type="sldNum" sz="quarter" idx="12"/>
          </p:nvPr>
        </p:nvSpPr>
        <p:spPr/>
        <p:txBody>
          <a:bodyPr rtlCol="0"/>
          <a:lstStyle/>
          <a:p>
            <a:pPr rtl="0"/>
            <a:fld id="{022B156B-59AE-415F-B24B-8756D48BB977}" type="slidenum">
              <a:rPr lang="fi-FI" noProof="0"/>
              <a:t>‹#›</a:t>
            </a:fld>
            <a:endParaRPr lang="fi-FI" noProof="0"/>
          </a:p>
        </p:txBody>
      </p:sp>
      <p:sp>
        <p:nvSpPr>
          <p:cNvPr id="6" name="Alatunnisteen paikkamerkki 5"/>
          <p:cNvSpPr>
            <a:spLocks noGrp="1"/>
          </p:cNvSpPr>
          <p:nvPr>
            <p:ph type="ftr" sz="quarter" idx="11"/>
          </p:nvPr>
        </p:nvSpPr>
        <p:spPr/>
        <p:txBody>
          <a:bodyPr rtlCol="0"/>
          <a:lstStyle/>
          <a:p>
            <a:pPr rtl="0"/>
            <a:r>
              <a:rPr lang="fi-FI" noProof="0"/>
              <a:t>23.4.2021</a:t>
            </a:r>
          </a:p>
        </p:txBody>
      </p:sp>
      <p:sp>
        <p:nvSpPr>
          <p:cNvPr id="5" name="Päivämäärän paikkamerkki 4"/>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298825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r>
              <a:rPr lang="fi-FI"/>
              <a:t>27.4.2021 sade.rytkonen@kuh.fi</a:t>
            </a:r>
          </a:p>
        </p:txBody>
      </p:sp>
      <p:sp>
        <p:nvSpPr>
          <p:cNvPr id="4" name="Alatunnisteen paikkamerkki 3"/>
          <p:cNvSpPr>
            <a:spLocks noGrp="1"/>
          </p:cNvSpPr>
          <p:nvPr>
            <p:ph type="ftr" sz="quarter" idx="11"/>
          </p:nvPr>
        </p:nvSpPr>
        <p:spPr/>
        <p:txBody>
          <a:bodyPr/>
          <a:lstStyle/>
          <a:p>
            <a:r>
              <a:rPr lang="fi-FI"/>
              <a:t>23.4.2021</a:t>
            </a:r>
          </a:p>
        </p:txBody>
      </p:sp>
      <p:sp>
        <p:nvSpPr>
          <p:cNvPr id="5" name="Dian numeron paikkamerkki 4"/>
          <p:cNvSpPr>
            <a:spLocks noGrp="1"/>
          </p:cNvSpPr>
          <p:nvPr>
            <p:ph type="sldNum" sz="quarter" idx="12"/>
          </p:nvPr>
        </p:nvSpPr>
        <p:spPr/>
        <p:txBody>
          <a:bodyPr/>
          <a:lstStyle/>
          <a:p>
            <a:fld id="{D54A6BC9-B974-4CAC-AD0A-0936940B5425}" type="slidenum">
              <a:rPr lang="fi-FI" smtClean="0"/>
              <a:t>‹#›</a:t>
            </a:fld>
            <a:endParaRPr lang="fi-FI"/>
          </a:p>
        </p:txBody>
      </p:sp>
    </p:spTree>
    <p:extLst>
      <p:ext uri="{BB962C8B-B14F-4D97-AF65-F5344CB8AC3E}">
        <p14:creationId xmlns:p14="http://schemas.microsoft.com/office/powerpoint/2010/main" val="37402102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Otsikko ja pystysuuntainen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rtl="0">
              <a:defRPr/>
            </a:lvl1pPr>
          </a:lstStyle>
          <a:p>
            <a:pPr rtl="0"/>
            <a:r>
              <a:rPr lang="fi-FI"/>
              <a:t>Muokkaa perustyyl. napsautt.</a:t>
            </a:r>
            <a:endParaRPr lang="fi-FI" noProof="0"/>
          </a:p>
        </p:txBody>
      </p:sp>
      <p:sp>
        <p:nvSpPr>
          <p:cNvPr id="3" name="Pystysuuntaisen tekstin paikkamerkki 2"/>
          <p:cNvSpPr>
            <a:spLocks noGrp="1"/>
          </p:cNvSpPr>
          <p:nvPr>
            <p:ph type="body" orient="vert" idx="1" hasCustomPrompt="1"/>
          </p:nvPr>
        </p:nvSpPr>
        <p:spPr/>
        <p:txBody>
          <a:bodyPr vert="eaVert" rtlCol="0"/>
          <a:lstStyle/>
          <a:p>
            <a:pPr lvl="0"/>
            <a:r>
              <a:rPr lang="fi-FI"/>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6" name="Dian numeron paikkamerkki 5"/>
          <p:cNvSpPr>
            <a:spLocks noGrp="1"/>
          </p:cNvSpPr>
          <p:nvPr>
            <p:ph type="sldNum" sz="quarter" idx="12"/>
          </p:nvPr>
        </p:nvSpPr>
        <p:spPr/>
        <p:txBody>
          <a:bodyPr rtlCol="0"/>
          <a:lstStyle/>
          <a:p>
            <a:pPr rtl="0"/>
            <a:fld id="{022B156B-59AE-415F-B24B-8756D48BB977}" type="slidenum">
              <a:rPr lang="fi-FI" noProof="0"/>
              <a:t>‹#›</a:t>
            </a:fld>
            <a:endParaRPr lang="fi-FI" noProof="0"/>
          </a:p>
        </p:txBody>
      </p:sp>
      <p:sp>
        <p:nvSpPr>
          <p:cNvPr id="5" name="Alatunnisteen paikkamerkki 4"/>
          <p:cNvSpPr>
            <a:spLocks noGrp="1"/>
          </p:cNvSpPr>
          <p:nvPr>
            <p:ph type="ftr" sz="quarter" idx="11"/>
          </p:nvPr>
        </p:nvSpPr>
        <p:spPr/>
        <p:txBody>
          <a:bodyPr rtlCol="0"/>
          <a:lstStyle/>
          <a:p>
            <a:pPr rtl="0"/>
            <a:r>
              <a:rPr lang="fi-FI" noProof="0"/>
              <a:t>23.4.2021</a:t>
            </a:r>
          </a:p>
        </p:txBody>
      </p:sp>
      <p:sp>
        <p:nvSpPr>
          <p:cNvPr id="4" name="Päivämäärän paikkamerkki 3"/>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193957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Pystysuuntainen otsikko ja teks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9624268" y="304800"/>
            <a:ext cx="1729531" cy="5676900"/>
          </a:xfrm>
        </p:spPr>
        <p:txBody>
          <a:bodyPr vert="eaVert" rtlCol="0"/>
          <a:lstStyle>
            <a:lvl1pPr rtl="0">
              <a:defRPr/>
            </a:lvl1pPr>
          </a:lstStyle>
          <a:p>
            <a:pPr rtl="0"/>
            <a:r>
              <a:rPr lang="fi-FI"/>
              <a:t>Muokkaa perustyyl. napsautt.</a:t>
            </a:r>
            <a:endParaRPr lang="fi-FI" noProof="0"/>
          </a:p>
        </p:txBody>
      </p:sp>
      <p:sp>
        <p:nvSpPr>
          <p:cNvPr id="3" name="Pystysuuntaisen tekstin paikkamerkki 2"/>
          <p:cNvSpPr>
            <a:spLocks noGrp="1"/>
          </p:cNvSpPr>
          <p:nvPr>
            <p:ph type="body" orient="vert" idx="1" hasCustomPrompt="1"/>
          </p:nvPr>
        </p:nvSpPr>
        <p:spPr>
          <a:xfrm>
            <a:off x="838199" y="304800"/>
            <a:ext cx="8633671" cy="5676900"/>
          </a:xfrm>
        </p:spPr>
        <p:txBody>
          <a:bodyPr vert="eaVert" rtlCol="0"/>
          <a:lstStyle/>
          <a:p>
            <a:pPr lvl="0"/>
            <a:r>
              <a:rPr lang="fi-FI"/>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6" name="Dian numeron paikkamerkki 5"/>
          <p:cNvSpPr>
            <a:spLocks noGrp="1"/>
          </p:cNvSpPr>
          <p:nvPr>
            <p:ph type="sldNum" sz="quarter" idx="12"/>
          </p:nvPr>
        </p:nvSpPr>
        <p:spPr/>
        <p:txBody>
          <a:bodyPr rtlCol="0"/>
          <a:lstStyle/>
          <a:p>
            <a:pPr rtl="0"/>
            <a:fld id="{022B156B-59AE-415F-B24B-8756D48BB977}" type="slidenum">
              <a:rPr lang="fi-FI" noProof="0"/>
              <a:t>‹#›</a:t>
            </a:fld>
            <a:endParaRPr lang="fi-FI" noProof="0"/>
          </a:p>
        </p:txBody>
      </p:sp>
      <p:sp>
        <p:nvSpPr>
          <p:cNvPr id="5" name="Alatunnisteen paikkamerkki 4"/>
          <p:cNvSpPr>
            <a:spLocks noGrp="1"/>
          </p:cNvSpPr>
          <p:nvPr>
            <p:ph type="ftr" sz="quarter" idx="11"/>
          </p:nvPr>
        </p:nvSpPr>
        <p:spPr/>
        <p:txBody>
          <a:bodyPr rtlCol="0"/>
          <a:lstStyle/>
          <a:p>
            <a:pPr rtl="0"/>
            <a:r>
              <a:rPr lang="fi-FI" noProof="0"/>
              <a:t>23.4.2021</a:t>
            </a:r>
          </a:p>
        </p:txBody>
      </p:sp>
      <p:sp>
        <p:nvSpPr>
          <p:cNvPr id="4" name="Päivämäärän paikkamerkki 3"/>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384968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puolikas_sivu_kuva">
    <p:spTree>
      <p:nvGrpSpPr>
        <p:cNvPr id="1" name=""/>
        <p:cNvGrpSpPr/>
        <p:nvPr/>
      </p:nvGrpSpPr>
      <p:grpSpPr>
        <a:xfrm>
          <a:off x="0" y="0"/>
          <a:ext cx="0" cy="0"/>
          <a:chOff x="0" y="0"/>
          <a:chExt cx="0" cy="0"/>
        </a:xfrm>
      </p:grpSpPr>
      <p:sp>
        <p:nvSpPr>
          <p:cNvPr id="7" name="Picture Placeholder 13"/>
          <p:cNvSpPr>
            <a:spLocks noGrp="1"/>
          </p:cNvSpPr>
          <p:nvPr>
            <p:ph type="pic" sz="quarter" idx="13"/>
          </p:nvPr>
        </p:nvSpPr>
        <p:spPr>
          <a:xfrm>
            <a:off x="0" y="0"/>
            <a:ext cx="12192000" cy="4019984"/>
          </a:xfrm>
          <a:effectLst/>
        </p:spPr>
        <p:txBody>
          <a:bodyPr>
            <a:normAutofit/>
          </a:bodyPr>
          <a:lstStyle>
            <a:lvl1pPr marL="0" indent="0">
              <a:buNone/>
              <a:defRPr sz="1800">
                <a:ln>
                  <a:noFill/>
                </a:ln>
                <a:solidFill>
                  <a:schemeClr val="bg1">
                    <a:lumMod val="85000"/>
                  </a:schemeClr>
                </a:solidFill>
              </a:defRPr>
            </a:lvl1pPr>
          </a:lstStyle>
          <a:p>
            <a:endParaRPr lang="en-US"/>
          </a:p>
        </p:txBody>
      </p:sp>
      <p:pic>
        <p:nvPicPr>
          <p:cNvPr id="3" name="Kuva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285661" y="5971690"/>
            <a:ext cx="1698331" cy="664467"/>
          </a:xfrm>
          <a:prstGeom prst="rect">
            <a:avLst/>
          </a:prstGeom>
        </p:spPr>
      </p:pic>
    </p:spTree>
    <p:extLst>
      <p:ext uri="{BB962C8B-B14F-4D97-AF65-F5344CB8AC3E}">
        <p14:creationId xmlns:p14="http://schemas.microsoft.com/office/powerpoint/2010/main" val="15650157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265611" y="1752600"/>
            <a:ext cx="6858002" cy="1828800"/>
          </a:xfrm>
        </p:spPr>
        <p:txBody>
          <a:bodyPr rtlCol="0" anchor="b">
            <a:normAutofit/>
          </a:bodyPr>
          <a:lstStyle>
            <a:lvl1pPr algn="l" rtl="0">
              <a:defRPr sz="5200"/>
            </a:lvl1pPr>
          </a:lstStyle>
          <a:p>
            <a:pPr rtl="0"/>
            <a:r>
              <a:rPr lang="fi-FI"/>
              <a:t>Muokkaa perustyyl. napsautt.</a:t>
            </a:r>
            <a:endParaRPr lang="fi-FI" noProof="0"/>
          </a:p>
        </p:txBody>
      </p:sp>
      <p:sp>
        <p:nvSpPr>
          <p:cNvPr id="3" name="Alaotsikko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r>
              <a:rPr lang="fi-FI"/>
              <a:t>Muokkaa alaotsikon perustyyliä napsautt.</a:t>
            </a:r>
          </a:p>
        </p:txBody>
      </p:sp>
    </p:spTree>
    <p:extLst>
      <p:ext uri="{BB962C8B-B14F-4D97-AF65-F5344CB8AC3E}">
        <p14:creationId xmlns:p14="http://schemas.microsoft.com/office/powerpoint/2010/main" val="711204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rtl="0">
              <a:defRPr/>
            </a:lvl1pPr>
          </a:lstStyle>
          <a:p>
            <a:pPr rtl="0"/>
            <a:r>
              <a:rPr lang="fi-FI"/>
              <a:t>Muokkaa perustyyl. napsautt.</a:t>
            </a:r>
            <a:endParaRPr lang="fi-FI" noProof="0"/>
          </a:p>
        </p:txBody>
      </p:sp>
      <p:sp>
        <p:nvSpPr>
          <p:cNvPr id="3" name="Sisällön paikkamerkki 2"/>
          <p:cNvSpPr>
            <a:spLocks noGrp="1"/>
          </p:cNvSpPr>
          <p:nvPr>
            <p:ph idx="1" hasCustomPrompt="1"/>
          </p:nvPr>
        </p:nvSpPr>
        <p:spPr/>
        <p:txBody>
          <a:bodyPr rtlCol="0"/>
          <a:lstStyle/>
          <a:p>
            <a:pPr lvl="0"/>
            <a:r>
              <a:rPr lang="fi-FI"/>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6" name="Dian numeron paikkamerkki 5"/>
          <p:cNvSpPr>
            <a:spLocks noGrp="1"/>
          </p:cNvSpPr>
          <p:nvPr>
            <p:ph type="sldNum" sz="quarter" idx="12"/>
          </p:nvPr>
        </p:nvSpPr>
        <p:spPr/>
        <p:txBody>
          <a:bodyPr rtlCol="0"/>
          <a:lstStyle/>
          <a:p>
            <a:pPr rtl="0"/>
            <a:fld id="{022B156B-59AE-415F-B24B-8756D48BB977}" type="slidenum">
              <a:rPr lang="fi-FI" noProof="0"/>
              <a:t>‹#›</a:t>
            </a:fld>
            <a:endParaRPr lang="fi-FI" noProof="0"/>
          </a:p>
        </p:txBody>
      </p:sp>
      <p:sp>
        <p:nvSpPr>
          <p:cNvPr id="5" name="Alatunnisteen paikkamerkki 4"/>
          <p:cNvSpPr>
            <a:spLocks noGrp="1"/>
          </p:cNvSpPr>
          <p:nvPr>
            <p:ph type="ftr" sz="quarter" idx="11"/>
          </p:nvPr>
        </p:nvSpPr>
        <p:spPr/>
        <p:txBody>
          <a:bodyPr rtlCol="0"/>
          <a:lstStyle/>
          <a:p>
            <a:pPr rtl="0"/>
            <a:r>
              <a:rPr lang="fi-FI" noProof="0"/>
              <a:t>23.4.2021</a:t>
            </a:r>
          </a:p>
        </p:txBody>
      </p:sp>
      <p:sp>
        <p:nvSpPr>
          <p:cNvPr id="4" name="Päivämäärän paikkamerkki 3"/>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417833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Osan otsikk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fi-FI"/>
              <a:t>Muokkaa perustyyl. napsautt.</a:t>
            </a:r>
            <a:endParaRPr lang="fi-FI" noProof="0"/>
          </a:p>
        </p:txBody>
      </p:sp>
      <p:sp>
        <p:nvSpPr>
          <p:cNvPr id="3" name="Tekstin paikkamerkki 2"/>
          <p:cNvSpPr>
            <a:spLocks noGrp="1"/>
          </p:cNvSpPr>
          <p:nvPr>
            <p:ph type="body" idx="1" hasCustomPrompt="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a:r>
              <a:rPr lang="fi-FI"/>
              <a:t>Muokkaa tekstin perustyylejä napsauttamalla</a:t>
            </a:r>
          </a:p>
        </p:txBody>
      </p:sp>
    </p:spTree>
    <p:extLst>
      <p:ext uri="{BB962C8B-B14F-4D97-AF65-F5344CB8AC3E}">
        <p14:creationId xmlns:p14="http://schemas.microsoft.com/office/powerpoint/2010/main" val="125891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rtl="0">
              <a:defRPr/>
            </a:lvl1pPr>
          </a:lstStyle>
          <a:p>
            <a:pPr rtl="0"/>
            <a:r>
              <a:rPr lang="fi-FI"/>
              <a:t>Muokkaa perustyyl. napsautt.</a:t>
            </a:r>
            <a:endParaRPr lang="fi-FI" noProof="0"/>
          </a:p>
        </p:txBody>
      </p:sp>
      <p:sp>
        <p:nvSpPr>
          <p:cNvPr id="3" name="Sisällön paikkamerkki 2"/>
          <p:cNvSpPr>
            <a:spLocks noGrp="1"/>
          </p:cNvSpPr>
          <p:nvPr>
            <p:ph sz="half" idx="1" hasCustomPrompt="1"/>
          </p:nvPr>
        </p:nvSpPr>
        <p:spPr>
          <a:xfrm>
            <a:off x="1065212" y="1825625"/>
            <a:ext cx="4954588" cy="4187952"/>
          </a:xfrm>
        </p:spPr>
        <p:txBody>
          <a:bodyPr rtlCol="0"/>
          <a:lstStyle/>
          <a:p>
            <a:pPr lvl="0"/>
            <a:r>
              <a:rPr lang="fi-FI"/>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4" name="Sisällön paikkamerkki 3"/>
          <p:cNvSpPr>
            <a:spLocks noGrp="1"/>
          </p:cNvSpPr>
          <p:nvPr>
            <p:ph sz="half" idx="2" hasCustomPrompt="1"/>
          </p:nvPr>
        </p:nvSpPr>
        <p:spPr>
          <a:xfrm>
            <a:off x="6172200" y="1825625"/>
            <a:ext cx="4951414" cy="4187952"/>
          </a:xfrm>
        </p:spPr>
        <p:txBody>
          <a:bodyPr rtlCol="0"/>
          <a:lstStyle/>
          <a:p>
            <a:pPr lvl="0"/>
            <a:r>
              <a:rPr lang="fi-FI"/>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7" name="Dian numeron paikkamerkki 6"/>
          <p:cNvSpPr>
            <a:spLocks noGrp="1"/>
          </p:cNvSpPr>
          <p:nvPr>
            <p:ph type="sldNum" sz="quarter" idx="12"/>
          </p:nvPr>
        </p:nvSpPr>
        <p:spPr/>
        <p:txBody>
          <a:bodyPr rtlCol="0"/>
          <a:lstStyle/>
          <a:p>
            <a:pPr rtl="0"/>
            <a:fld id="{022B156B-59AE-415F-B24B-8756D48BB977}" type="slidenum">
              <a:rPr lang="fi-FI" noProof="0"/>
              <a:t>‹#›</a:t>
            </a:fld>
            <a:endParaRPr lang="fi-FI" noProof="0"/>
          </a:p>
        </p:txBody>
      </p:sp>
      <p:sp>
        <p:nvSpPr>
          <p:cNvPr id="6" name="Alatunnisteen paikkamerkki 5"/>
          <p:cNvSpPr>
            <a:spLocks noGrp="1"/>
          </p:cNvSpPr>
          <p:nvPr>
            <p:ph type="ftr" sz="quarter" idx="11"/>
          </p:nvPr>
        </p:nvSpPr>
        <p:spPr/>
        <p:txBody>
          <a:bodyPr rtlCol="0"/>
          <a:lstStyle/>
          <a:p>
            <a:pPr rtl="0"/>
            <a:r>
              <a:rPr lang="fi-FI" noProof="0"/>
              <a:t>23.4.2021</a:t>
            </a:r>
          </a:p>
        </p:txBody>
      </p:sp>
      <p:sp>
        <p:nvSpPr>
          <p:cNvPr id="5" name="Päivämäärän paikkamerkki 4"/>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357021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rtl="0">
              <a:defRPr/>
            </a:lvl1pPr>
          </a:lstStyle>
          <a:p>
            <a:pPr rtl="0"/>
            <a:r>
              <a:rPr lang="fi-FI"/>
              <a:t>Muokkaa perustyyl. napsautt.</a:t>
            </a:r>
            <a:endParaRPr lang="fi-FI" noProof="0"/>
          </a:p>
        </p:txBody>
      </p:sp>
      <p:sp>
        <p:nvSpPr>
          <p:cNvPr id="3" name="Tekstin paikkamerkki 2"/>
          <p:cNvSpPr>
            <a:spLocks noGrp="1"/>
          </p:cNvSpPr>
          <p:nvPr>
            <p:ph type="body" idx="1" hasCustomPrompt="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fi-FI"/>
              <a:t>Muokkaa tekstin perustyylejä napsauttamalla</a:t>
            </a:r>
          </a:p>
        </p:txBody>
      </p:sp>
      <p:sp>
        <p:nvSpPr>
          <p:cNvPr id="4" name="Sisällön paikkamerkki 3"/>
          <p:cNvSpPr>
            <a:spLocks noGrp="1"/>
          </p:cNvSpPr>
          <p:nvPr>
            <p:ph sz="half" idx="2" hasCustomPrompt="1"/>
          </p:nvPr>
        </p:nvSpPr>
        <p:spPr>
          <a:xfrm>
            <a:off x="1069848" y="2505075"/>
            <a:ext cx="4956048" cy="3476625"/>
          </a:xfrm>
        </p:spPr>
        <p:txBody>
          <a:bodyPr rtlCol="0"/>
          <a:lstStyle/>
          <a:p>
            <a:pPr lvl="0"/>
            <a:r>
              <a:rPr lang="fi-FI"/>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5" name="Tekstin paikkamerkki 4"/>
          <p:cNvSpPr>
            <a:spLocks noGrp="1"/>
          </p:cNvSpPr>
          <p:nvPr>
            <p:ph type="body" sz="quarter" idx="3" hasCustomPrompt="1"/>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fi-FI"/>
              <a:t>Muokkaa tekstin perustyylejä napsauttamalla</a:t>
            </a:r>
          </a:p>
        </p:txBody>
      </p:sp>
      <p:sp>
        <p:nvSpPr>
          <p:cNvPr id="6" name="Sisällön paikkamerkki 5"/>
          <p:cNvSpPr>
            <a:spLocks noGrp="1"/>
          </p:cNvSpPr>
          <p:nvPr>
            <p:ph sz="quarter" idx="4" hasCustomPrompt="1"/>
          </p:nvPr>
        </p:nvSpPr>
        <p:spPr>
          <a:xfrm>
            <a:off x="6172200" y="2505075"/>
            <a:ext cx="4956048" cy="3476625"/>
          </a:xfrm>
        </p:spPr>
        <p:txBody>
          <a:bodyPr rtlCol="0"/>
          <a:lstStyle/>
          <a:p>
            <a:pPr lvl="0"/>
            <a:r>
              <a:rPr lang="fi-FI"/>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9" name="Dian numeron paikkamerkki 8"/>
          <p:cNvSpPr>
            <a:spLocks noGrp="1"/>
          </p:cNvSpPr>
          <p:nvPr>
            <p:ph type="sldNum" sz="quarter" idx="12"/>
          </p:nvPr>
        </p:nvSpPr>
        <p:spPr/>
        <p:txBody>
          <a:bodyPr rtlCol="0"/>
          <a:lstStyle/>
          <a:p>
            <a:pPr rtl="0"/>
            <a:fld id="{022B156B-59AE-415F-B24B-8756D48BB977}" type="slidenum">
              <a:rPr lang="fi-FI" noProof="0"/>
              <a:t>‹#›</a:t>
            </a:fld>
            <a:endParaRPr lang="fi-FI" noProof="0"/>
          </a:p>
        </p:txBody>
      </p:sp>
      <p:sp>
        <p:nvSpPr>
          <p:cNvPr id="8" name="Alatunnisteen paikkamerkki 7"/>
          <p:cNvSpPr>
            <a:spLocks noGrp="1"/>
          </p:cNvSpPr>
          <p:nvPr>
            <p:ph type="ftr" sz="quarter" idx="11"/>
          </p:nvPr>
        </p:nvSpPr>
        <p:spPr/>
        <p:txBody>
          <a:bodyPr rtlCol="0"/>
          <a:lstStyle/>
          <a:p>
            <a:pPr rtl="0"/>
            <a:r>
              <a:rPr lang="fi-FI" noProof="0"/>
              <a:t>23.4.2021</a:t>
            </a:r>
          </a:p>
        </p:txBody>
      </p:sp>
      <p:sp>
        <p:nvSpPr>
          <p:cNvPr id="7" name="Päivämäärän paikkamerkki 6"/>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232895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rtl="0">
              <a:defRPr/>
            </a:lvl1pPr>
          </a:lstStyle>
          <a:p>
            <a:pPr rtl="0"/>
            <a:r>
              <a:rPr lang="fi-FI"/>
              <a:t>Muokkaa perustyyl. napsautt.</a:t>
            </a:r>
            <a:endParaRPr lang="fi-FI" noProof="0"/>
          </a:p>
        </p:txBody>
      </p:sp>
      <p:sp>
        <p:nvSpPr>
          <p:cNvPr id="5" name="Dian numeron paikkamerkki 4"/>
          <p:cNvSpPr>
            <a:spLocks noGrp="1"/>
          </p:cNvSpPr>
          <p:nvPr>
            <p:ph type="sldNum" sz="quarter" idx="12"/>
          </p:nvPr>
        </p:nvSpPr>
        <p:spPr/>
        <p:txBody>
          <a:bodyPr rtlCol="0"/>
          <a:lstStyle/>
          <a:p>
            <a:pPr rtl="0"/>
            <a:fld id="{022B156B-59AE-415F-B24B-8756D48BB977}" type="slidenum">
              <a:rPr lang="fi-FI" noProof="0"/>
              <a:t>‹#›</a:t>
            </a:fld>
            <a:endParaRPr lang="fi-FI" noProof="0"/>
          </a:p>
        </p:txBody>
      </p:sp>
      <p:sp>
        <p:nvSpPr>
          <p:cNvPr id="4" name="Alatunnisteen paikkamerkki 3"/>
          <p:cNvSpPr>
            <a:spLocks noGrp="1"/>
          </p:cNvSpPr>
          <p:nvPr>
            <p:ph type="ftr" sz="quarter" idx="11"/>
          </p:nvPr>
        </p:nvSpPr>
        <p:spPr/>
        <p:txBody>
          <a:bodyPr rtlCol="0"/>
          <a:lstStyle/>
          <a:p>
            <a:pPr rtl="0"/>
            <a:r>
              <a:rPr lang="fi-FI" noProof="0"/>
              <a:t>23.4.2021</a:t>
            </a:r>
          </a:p>
        </p:txBody>
      </p:sp>
      <p:sp>
        <p:nvSpPr>
          <p:cNvPr id="3" name="Päivämäärän paikkamerkki 2"/>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318778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4" name="Dian numeron paikkamerkki 3"/>
          <p:cNvSpPr>
            <a:spLocks noGrp="1"/>
          </p:cNvSpPr>
          <p:nvPr>
            <p:ph type="sldNum" sz="quarter" idx="12"/>
          </p:nvPr>
        </p:nvSpPr>
        <p:spPr/>
        <p:txBody>
          <a:bodyPr rtlCol="0"/>
          <a:lstStyle/>
          <a:p>
            <a:pPr rtl="0"/>
            <a:fld id="{022B156B-59AE-415F-B24B-8756D48BB977}" type="slidenum">
              <a:rPr lang="fi-FI" noProof="0"/>
              <a:t>‹#›</a:t>
            </a:fld>
            <a:endParaRPr lang="fi-FI" noProof="0"/>
          </a:p>
        </p:txBody>
      </p:sp>
      <p:sp>
        <p:nvSpPr>
          <p:cNvPr id="3" name="Alatunnisteen paikkamerkki 2"/>
          <p:cNvSpPr>
            <a:spLocks noGrp="1"/>
          </p:cNvSpPr>
          <p:nvPr>
            <p:ph type="ftr" sz="quarter" idx="11"/>
          </p:nvPr>
        </p:nvSpPr>
        <p:spPr/>
        <p:txBody>
          <a:bodyPr rtlCol="0"/>
          <a:lstStyle/>
          <a:p>
            <a:pPr rtl="0"/>
            <a:r>
              <a:rPr lang="fi-FI" noProof="0"/>
              <a:t>23.4.2021</a:t>
            </a:r>
          </a:p>
        </p:txBody>
      </p:sp>
      <p:sp>
        <p:nvSpPr>
          <p:cNvPr id="2" name="Päivämäärän paikkamerkki 1"/>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879345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27.4.2021 sade.rytkonen@kuh.fi</a:t>
            </a:r>
          </a:p>
        </p:txBody>
      </p:sp>
      <p:sp>
        <p:nvSpPr>
          <p:cNvPr id="3" name="Alatunnisteen paikkamerkki 2"/>
          <p:cNvSpPr>
            <a:spLocks noGrp="1"/>
          </p:cNvSpPr>
          <p:nvPr>
            <p:ph type="ftr" sz="quarter" idx="11"/>
          </p:nvPr>
        </p:nvSpPr>
        <p:spPr/>
        <p:txBody>
          <a:bodyPr/>
          <a:lstStyle/>
          <a:p>
            <a:r>
              <a:rPr lang="fi-FI"/>
              <a:t>23.4.2021</a:t>
            </a:r>
          </a:p>
        </p:txBody>
      </p:sp>
      <p:sp>
        <p:nvSpPr>
          <p:cNvPr id="4" name="Dian numeron paikkamerkki 3"/>
          <p:cNvSpPr>
            <a:spLocks noGrp="1"/>
          </p:cNvSpPr>
          <p:nvPr>
            <p:ph type="sldNum" sz="quarter" idx="12"/>
          </p:nvPr>
        </p:nvSpPr>
        <p:spPr/>
        <p:txBody>
          <a:bodyPr/>
          <a:lstStyle/>
          <a:p>
            <a:fld id="{D54A6BC9-B974-4CAC-AD0A-0936940B5425}" type="slidenum">
              <a:rPr lang="fi-FI" smtClean="0"/>
              <a:t>‹#›</a:t>
            </a:fld>
            <a:endParaRPr lang="fi-FI"/>
          </a:p>
        </p:txBody>
      </p:sp>
    </p:spTree>
    <p:extLst>
      <p:ext uri="{BB962C8B-B14F-4D97-AF65-F5344CB8AC3E}">
        <p14:creationId xmlns:p14="http://schemas.microsoft.com/office/powerpoint/2010/main" val="5416117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Kaksi kuvaa ja kuvatekstit">
    <p:spTree>
      <p:nvGrpSpPr>
        <p:cNvPr id="1" name=""/>
        <p:cNvGrpSpPr/>
        <p:nvPr/>
      </p:nvGrpSpPr>
      <p:grpSpPr>
        <a:xfrm>
          <a:off x="0" y="0"/>
          <a:ext cx="0" cy="0"/>
          <a:chOff x="0" y="0"/>
          <a:chExt cx="0" cy="0"/>
        </a:xfrm>
      </p:grpSpPr>
      <p:sp>
        <p:nvSpPr>
          <p:cNvPr id="2" name="Otsikko 1"/>
          <p:cNvSpPr>
            <a:spLocks noGrp="1"/>
          </p:cNvSpPr>
          <p:nvPr>
            <p:ph type="title"/>
          </p:nvPr>
        </p:nvSpPr>
        <p:spPr>
          <a:xfrm>
            <a:off x="1065212" y="304799"/>
            <a:ext cx="10058402" cy="1216152"/>
          </a:xfrm>
        </p:spPr>
        <p:txBody>
          <a:bodyPr rtlCol="0"/>
          <a:lstStyle>
            <a:lvl1pPr algn="l" rtl="0">
              <a:defRPr/>
            </a:lvl1pPr>
          </a:lstStyle>
          <a:p>
            <a:pPr rtl="0"/>
            <a:r>
              <a:rPr lang="fi-FI"/>
              <a:t>Muokkaa perustyyl. napsautt.</a:t>
            </a:r>
            <a:endParaRPr lang="fi-FI" noProof="0"/>
          </a:p>
        </p:txBody>
      </p:sp>
      <p:grpSp>
        <p:nvGrpSpPr>
          <p:cNvPr id="9" name="Ryhmä 8"/>
          <p:cNvGrpSpPr/>
          <p:nvPr/>
        </p:nvGrpSpPr>
        <p:grpSpPr>
          <a:xfrm>
            <a:off x="1052422" y="1733550"/>
            <a:ext cx="4360503" cy="3050038"/>
            <a:chOff x="895350" y="3313113"/>
            <a:chExt cx="3613151" cy="2790825"/>
          </a:xfrm>
          <a:solidFill>
            <a:schemeClr val="tx1">
              <a:lumMod val="50000"/>
            </a:schemeClr>
          </a:solidFill>
        </p:grpSpPr>
        <p:sp>
          <p:nvSpPr>
            <p:cNvPr id="10"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1"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2"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3"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4"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5"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6"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7"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8"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9"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20"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21"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sp>
        <p:nvSpPr>
          <p:cNvPr id="36" name="Kuvan paikkamerkki 33" descr="Tyhjä paikkamerkki kuvan lisäämistä varten. Napsauta paikkamerkkiä ja valitse kuva, jonka haluat lisätä."/>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fi-FI" noProof="0"/>
              <a:t>Lisää kuva napsauttamalla kuvaketta</a:t>
            </a:r>
          </a:p>
        </p:txBody>
      </p:sp>
      <p:sp>
        <p:nvSpPr>
          <p:cNvPr id="39" name="Tekstin paikkamerkki 3"/>
          <p:cNvSpPr>
            <a:spLocks noGrp="1"/>
          </p:cNvSpPr>
          <p:nvPr>
            <p:ph type="body" sz="half" idx="2" hasCustomPrompt="1"/>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a:t>Muokkaa tekstin perustyylejä napsauttamalla</a:t>
            </a:r>
          </a:p>
        </p:txBody>
      </p:sp>
      <p:grpSp>
        <p:nvGrpSpPr>
          <p:cNvPr id="22" name="Ryhmä 21"/>
          <p:cNvGrpSpPr/>
          <p:nvPr/>
        </p:nvGrpSpPr>
        <p:grpSpPr>
          <a:xfrm>
            <a:off x="6763111" y="1733550"/>
            <a:ext cx="4360503" cy="3050038"/>
            <a:chOff x="895350" y="3313113"/>
            <a:chExt cx="3613151" cy="2790825"/>
          </a:xfrm>
          <a:solidFill>
            <a:schemeClr val="tx1">
              <a:lumMod val="50000"/>
            </a:schemeClr>
          </a:solidFill>
        </p:grpSpPr>
        <p:sp>
          <p:nvSpPr>
            <p:cNvPr id="23"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24"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25"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26"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27"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28"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29"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30"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31"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32"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33"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34"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sp>
        <p:nvSpPr>
          <p:cNvPr id="37" name="Kuvan paikkamerkki 33" descr="Tyhjä paikkamerkki kuvan lisäämistä varten. Napsauta paikkamerkkiä ja valitse kuva, jonka haluat lisätä."/>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fi-FI" noProof="0"/>
              <a:t>Lisää kuva napsauttamalla kuvaketta</a:t>
            </a:r>
          </a:p>
        </p:txBody>
      </p:sp>
      <p:sp>
        <p:nvSpPr>
          <p:cNvPr id="40" name="Tekstin paikkamerkki 3"/>
          <p:cNvSpPr>
            <a:spLocks noGrp="1"/>
          </p:cNvSpPr>
          <p:nvPr>
            <p:ph type="body" sz="half" idx="19" hasCustomPrompt="1"/>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a:t>Muokkaa tekstin perustyylejä napsauttamalla</a:t>
            </a:r>
          </a:p>
        </p:txBody>
      </p:sp>
      <p:sp>
        <p:nvSpPr>
          <p:cNvPr id="8" name="Dian numeron paikkamerkki 7"/>
          <p:cNvSpPr>
            <a:spLocks noGrp="1"/>
          </p:cNvSpPr>
          <p:nvPr>
            <p:ph type="sldNum" sz="quarter" idx="12"/>
          </p:nvPr>
        </p:nvSpPr>
        <p:spPr/>
        <p:txBody>
          <a:bodyPr rtlCol="0"/>
          <a:lstStyle/>
          <a:p>
            <a:pPr rtl="0"/>
            <a:fld id="{022B156B-59AE-415F-B24B-8756D48BB977}" type="slidenum">
              <a:rPr lang="fi-FI" noProof="0"/>
              <a:pPr rtl="0"/>
              <a:t>‹#›</a:t>
            </a:fld>
            <a:endParaRPr lang="fi-FI" noProof="0"/>
          </a:p>
        </p:txBody>
      </p:sp>
      <p:sp>
        <p:nvSpPr>
          <p:cNvPr id="7" name="Alatunnisteen paikkamerkki 6"/>
          <p:cNvSpPr>
            <a:spLocks noGrp="1"/>
          </p:cNvSpPr>
          <p:nvPr>
            <p:ph type="ftr" sz="quarter" idx="11"/>
          </p:nvPr>
        </p:nvSpPr>
        <p:spPr/>
        <p:txBody>
          <a:bodyPr rtlCol="0"/>
          <a:lstStyle/>
          <a:p>
            <a:pPr rtl="0"/>
            <a:r>
              <a:rPr lang="fi-FI" noProof="0"/>
              <a:t>23.4.2021</a:t>
            </a:r>
          </a:p>
        </p:txBody>
      </p:sp>
      <p:sp>
        <p:nvSpPr>
          <p:cNvPr id="6" name="Päivämäärän paikkamerkki 5"/>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6820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Kolme kuvaa ja kuvatekstit">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rtl="0">
              <a:defRPr/>
            </a:lvl1pPr>
          </a:lstStyle>
          <a:p>
            <a:pPr rtl="0"/>
            <a:r>
              <a:rPr lang="fi-FI"/>
              <a:t>Muokkaa perustyyl. napsautt.</a:t>
            </a:r>
            <a:endParaRPr lang="fi-FI" noProof="0"/>
          </a:p>
        </p:txBody>
      </p:sp>
      <p:grpSp>
        <p:nvGrpSpPr>
          <p:cNvPr id="52" name="Ryhmä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54"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55"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56"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57"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58"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59"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60"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61"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62"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63"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64"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sp>
        <p:nvSpPr>
          <p:cNvPr id="79" name="Kuvan paikkamerkki 33" descr="Tyhjä paikkamerkki kuvan lisäämistä varten. Napsauta paikkamerkkiä ja valitse kuva, jonka haluat lisätä."/>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fi-FI" noProof="0"/>
              <a:t>Lisää kuva napsauttamalla kuvaketta</a:t>
            </a:r>
          </a:p>
        </p:txBody>
      </p:sp>
      <p:sp>
        <p:nvSpPr>
          <p:cNvPr id="81" name="Tekstin paikkamerkki 3"/>
          <p:cNvSpPr>
            <a:spLocks noGrp="1"/>
          </p:cNvSpPr>
          <p:nvPr>
            <p:ph type="body" sz="half" idx="2" hasCustomPrompt="1"/>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a:t>Muokkaa tekstin perustyylejä napsauttamalla</a:t>
            </a:r>
          </a:p>
        </p:txBody>
      </p:sp>
      <p:grpSp>
        <p:nvGrpSpPr>
          <p:cNvPr id="84" name="Ryhmä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86"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87"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88"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89"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0"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1"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2"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3"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4"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5"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6"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sp>
        <p:nvSpPr>
          <p:cNvPr id="78" name="Kuvan paikkamerkki 33" descr="Tyhjä paikkamerkki kuvan lisäämistä varten. Napsauta paikkamerkkiä ja valitse kuva, jonka haluat lisätä."/>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fi-FI" noProof="0"/>
              <a:t>Lisää kuva napsauttamalla kuvaketta</a:t>
            </a:r>
          </a:p>
        </p:txBody>
      </p:sp>
      <p:sp>
        <p:nvSpPr>
          <p:cNvPr id="82" name="Tekstin paikkamerkki 3"/>
          <p:cNvSpPr>
            <a:spLocks noGrp="1"/>
          </p:cNvSpPr>
          <p:nvPr>
            <p:ph type="body" sz="half" idx="21" hasCustomPrompt="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a:t>Muokkaa tekstin perustyylejä napsauttamalla</a:t>
            </a:r>
          </a:p>
        </p:txBody>
      </p:sp>
      <p:grpSp>
        <p:nvGrpSpPr>
          <p:cNvPr id="97" name="Ryhmä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9"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0"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1"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2"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3"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4"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5"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6"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7"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8"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9"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sp>
        <p:nvSpPr>
          <p:cNvPr id="80" name="Kuvan paikkamerkki 33" descr="Tyhjä paikkamerkki kuvan lisäämistä varten. Napsauta paikkamerkkiä ja valitse kuva, jonka haluat lisätä."/>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fi-FI" noProof="0"/>
              <a:t>Lisää kuva napsauttamalla kuvaketta</a:t>
            </a:r>
          </a:p>
        </p:txBody>
      </p:sp>
      <p:sp>
        <p:nvSpPr>
          <p:cNvPr id="83" name="Tekstin paikkamerkki 3"/>
          <p:cNvSpPr>
            <a:spLocks noGrp="1"/>
          </p:cNvSpPr>
          <p:nvPr>
            <p:ph type="body" sz="half" idx="22" hasCustomPrompt="1"/>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a:t>Muokkaa tekstin perustyylejä napsauttamalla</a:t>
            </a:r>
          </a:p>
        </p:txBody>
      </p:sp>
      <p:sp>
        <p:nvSpPr>
          <p:cNvPr id="8" name="Dian numeron paikkamerkki 7"/>
          <p:cNvSpPr>
            <a:spLocks noGrp="1"/>
          </p:cNvSpPr>
          <p:nvPr>
            <p:ph type="sldNum" sz="quarter" idx="12"/>
          </p:nvPr>
        </p:nvSpPr>
        <p:spPr/>
        <p:txBody>
          <a:bodyPr rtlCol="0"/>
          <a:lstStyle/>
          <a:p>
            <a:pPr rtl="0"/>
            <a:fld id="{022B156B-59AE-415F-B24B-8756D48BB977}" type="slidenum">
              <a:rPr lang="fi-FI" noProof="0"/>
              <a:pPr rtl="0"/>
              <a:t>‹#›</a:t>
            </a:fld>
            <a:endParaRPr lang="fi-FI" noProof="0"/>
          </a:p>
        </p:txBody>
      </p:sp>
      <p:sp>
        <p:nvSpPr>
          <p:cNvPr id="7" name="Alatunnisteen paikkamerkki 6"/>
          <p:cNvSpPr>
            <a:spLocks noGrp="1"/>
          </p:cNvSpPr>
          <p:nvPr>
            <p:ph type="ftr" sz="quarter" idx="11"/>
          </p:nvPr>
        </p:nvSpPr>
        <p:spPr/>
        <p:txBody>
          <a:bodyPr rtlCol="0"/>
          <a:lstStyle/>
          <a:p>
            <a:pPr rtl="0"/>
            <a:r>
              <a:rPr lang="fi-FI" noProof="0"/>
              <a:t>23.4.2021</a:t>
            </a:r>
          </a:p>
        </p:txBody>
      </p:sp>
      <p:sp>
        <p:nvSpPr>
          <p:cNvPr id="6" name="Päivämäärän paikkamerkki 5"/>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266381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Kolme kuvaa ja kuvateksti">
    <p:spTree>
      <p:nvGrpSpPr>
        <p:cNvPr id="1" name=""/>
        <p:cNvGrpSpPr/>
        <p:nvPr/>
      </p:nvGrpSpPr>
      <p:grpSpPr>
        <a:xfrm>
          <a:off x="0" y="0"/>
          <a:ext cx="0" cy="0"/>
          <a:chOff x="0" y="0"/>
          <a:chExt cx="0" cy="0"/>
        </a:xfrm>
      </p:grpSpPr>
      <p:sp>
        <p:nvSpPr>
          <p:cNvPr id="2" name="Otsikko 1"/>
          <p:cNvSpPr>
            <a:spLocks noGrp="1"/>
          </p:cNvSpPr>
          <p:nvPr>
            <p:ph type="title"/>
          </p:nvPr>
        </p:nvSpPr>
        <p:spPr>
          <a:xfrm>
            <a:off x="9066214" y="421594"/>
            <a:ext cx="2286000" cy="1885508"/>
          </a:xfrm>
        </p:spPr>
        <p:txBody>
          <a:bodyPr rtlCol="0">
            <a:normAutofit/>
          </a:bodyPr>
          <a:lstStyle>
            <a:lvl1pPr algn="l" rtl="0">
              <a:defRPr sz="2400"/>
            </a:lvl1pPr>
          </a:lstStyle>
          <a:p>
            <a:pPr rtl="0"/>
            <a:r>
              <a:rPr lang="fi-FI"/>
              <a:t>Muokkaa perustyyl. napsautt.</a:t>
            </a:r>
            <a:endParaRPr lang="fi-FI" noProof="0"/>
          </a:p>
        </p:txBody>
      </p:sp>
      <p:grpSp>
        <p:nvGrpSpPr>
          <p:cNvPr id="84" name="Ryhmä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86"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87"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88"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89"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0"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1"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2"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3"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4"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5"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6"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sp>
        <p:nvSpPr>
          <p:cNvPr id="97" name="Kuvan paikkamerkki 33" descr="Tyhjä paikkamerkki kuvan lisäämistä varten. Napsauta paikkamerkkiä ja valitse kuva, jonka haluat lisätä."/>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fi-FI" noProof="0"/>
              <a:t>Lisää kuva napsauttamalla kuvaketta</a:t>
            </a:r>
          </a:p>
        </p:txBody>
      </p:sp>
      <p:grpSp>
        <p:nvGrpSpPr>
          <p:cNvPr id="98" name="Ryhmä 97"/>
          <p:cNvGrpSpPr/>
          <p:nvPr/>
        </p:nvGrpSpPr>
        <p:grpSpPr>
          <a:xfrm>
            <a:off x="5322489" y="319177"/>
            <a:ext cx="3389607" cy="2710838"/>
            <a:chOff x="895350" y="3313113"/>
            <a:chExt cx="3613151" cy="2790825"/>
          </a:xfrm>
          <a:solidFill>
            <a:schemeClr val="tx1">
              <a:lumMod val="50000"/>
            </a:schemeClr>
          </a:solidFill>
        </p:grpSpPr>
        <p:sp>
          <p:nvSpPr>
            <p:cNvPr id="99"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0"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1"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2"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3"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4"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5"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6"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7"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8"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9"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10"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sp>
        <p:nvSpPr>
          <p:cNvPr id="111" name="Kuvan paikkamerkki 33" descr="Tyhjä paikkamerkki kuvan lisäämistä varten. Napsauta paikkamerkkiä ja valitse kuva, jonka haluat lisätä."/>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fi-FI" noProof="0"/>
              <a:t>Lisää kuva napsauttamalla kuvaketta</a:t>
            </a:r>
          </a:p>
        </p:txBody>
      </p:sp>
      <p:grpSp>
        <p:nvGrpSpPr>
          <p:cNvPr id="112" name="Ryhmä 111"/>
          <p:cNvGrpSpPr/>
          <p:nvPr/>
        </p:nvGrpSpPr>
        <p:grpSpPr>
          <a:xfrm>
            <a:off x="5322489" y="3245640"/>
            <a:ext cx="3389607" cy="2710838"/>
            <a:chOff x="895350" y="3313113"/>
            <a:chExt cx="3613151" cy="2790825"/>
          </a:xfrm>
          <a:solidFill>
            <a:schemeClr val="tx1">
              <a:lumMod val="50000"/>
            </a:schemeClr>
          </a:solidFill>
        </p:grpSpPr>
        <p:sp>
          <p:nvSpPr>
            <p:cNvPr id="113"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14"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15"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16"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17"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18"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19"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20"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21"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22"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23"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24"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sp>
        <p:nvSpPr>
          <p:cNvPr id="125" name="Kuvan paikkamerkki 33" descr="Tyhjä paikkamerkki kuvan lisäämistä varten. Napsauta paikkamerkkiä ja valitse kuva, jonka haluat lisätä."/>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fi-FI" noProof="0"/>
              <a:t>Lisää kuva napsauttamalla kuvaketta</a:t>
            </a:r>
          </a:p>
        </p:txBody>
      </p:sp>
      <p:sp>
        <p:nvSpPr>
          <p:cNvPr id="126" name="Tekstin paikkamerkki 3"/>
          <p:cNvSpPr>
            <a:spLocks noGrp="1"/>
          </p:cNvSpPr>
          <p:nvPr>
            <p:ph type="body" sz="half" idx="21" hasCustomPrompt="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a:t>Muokkaa tekstin perustyylejä napsauttamalla</a:t>
            </a:r>
          </a:p>
        </p:txBody>
      </p:sp>
      <p:sp>
        <p:nvSpPr>
          <p:cNvPr id="8" name="Dian numeron paikkamerkki 7"/>
          <p:cNvSpPr>
            <a:spLocks noGrp="1"/>
          </p:cNvSpPr>
          <p:nvPr>
            <p:ph type="sldNum" sz="quarter" idx="12"/>
          </p:nvPr>
        </p:nvSpPr>
        <p:spPr/>
        <p:txBody>
          <a:bodyPr rtlCol="0"/>
          <a:lstStyle/>
          <a:p>
            <a:pPr rtl="0"/>
            <a:fld id="{022B156B-59AE-415F-B24B-8756D48BB977}" type="slidenum">
              <a:rPr lang="fi-FI" noProof="0"/>
              <a:pPr rtl="0"/>
              <a:t>‹#›</a:t>
            </a:fld>
            <a:endParaRPr lang="fi-FI" noProof="0"/>
          </a:p>
        </p:txBody>
      </p:sp>
      <p:sp>
        <p:nvSpPr>
          <p:cNvPr id="7" name="Alatunnisteen paikkamerkki 6"/>
          <p:cNvSpPr>
            <a:spLocks noGrp="1"/>
          </p:cNvSpPr>
          <p:nvPr>
            <p:ph type="ftr" sz="quarter" idx="11"/>
          </p:nvPr>
        </p:nvSpPr>
        <p:spPr/>
        <p:txBody>
          <a:bodyPr rtlCol="0"/>
          <a:lstStyle/>
          <a:p>
            <a:pPr rtl="0"/>
            <a:r>
              <a:rPr lang="fi-FI" noProof="0"/>
              <a:t>23.4.2021</a:t>
            </a:r>
          </a:p>
        </p:txBody>
      </p:sp>
      <p:sp>
        <p:nvSpPr>
          <p:cNvPr id="6" name="Päivämäärän paikkamerkki 5"/>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190509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fi-FI"/>
              <a:t>Muokkaa perustyyl. napsautt.</a:t>
            </a:r>
            <a:endParaRPr lang="fi-FI" noProof="0"/>
          </a:p>
        </p:txBody>
      </p:sp>
      <p:sp>
        <p:nvSpPr>
          <p:cNvPr id="3" name="Sisällön paikkamerkki 2"/>
          <p:cNvSpPr>
            <a:spLocks noGrp="1"/>
          </p:cNvSpPr>
          <p:nvPr>
            <p:ph idx="1" hasCustomPrompt="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a:r>
              <a:rPr lang="fi-FI"/>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4" name="Tekstin paikkamerkki 3"/>
          <p:cNvSpPr>
            <a:spLocks noGrp="1"/>
          </p:cNvSpPr>
          <p:nvPr>
            <p:ph type="body" sz="half" idx="2" hasCustomPrompt="1"/>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a:t>Muokkaa tekstin perustyylejä napsauttamalla</a:t>
            </a:r>
          </a:p>
        </p:txBody>
      </p:sp>
      <p:sp>
        <p:nvSpPr>
          <p:cNvPr id="7" name="Dian numeron paikkamerkki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lang="fi-FI" noProof="0"/>
              <a:pPr rtl="0"/>
              <a:t>‹#›</a:t>
            </a:fld>
            <a:endParaRPr lang="fi-FI" noProof="0"/>
          </a:p>
        </p:txBody>
      </p:sp>
      <p:sp>
        <p:nvSpPr>
          <p:cNvPr id="6" name="Alatunnisteen paikkamerkki 5"/>
          <p:cNvSpPr>
            <a:spLocks noGrp="1"/>
          </p:cNvSpPr>
          <p:nvPr>
            <p:ph type="ftr" sz="quarter" idx="11"/>
          </p:nvPr>
        </p:nvSpPr>
        <p:spPr/>
        <p:txBody>
          <a:bodyPr rtlCol="0"/>
          <a:lstStyle/>
          <a:p>
            <a:pPr rtl="0"/>
            <a:r>
              <a:rPr lang="fi-FI" noProof="0"/>
              <a:t>23.4.2021</a:t>
            </a:r>
          </a:p>
        </p:txBody>
      </p:sp>
      <p:sp>
        <p:nvSpPr>
          <p:cNvPr id="5" name="Päivämäärän paikkamerkki 4"/>
          <p:cNvSpPr>
            <a:spLocks noGrp="1"/>
          </p:cNvSpPr>
          <p:nvPr>
            <p:ph type="dt" sz="half" idx="10"/>
          </p:nvPr>
        </p:nvSpPr>
        <p:spPr>
          <a:xfrm>
            <a:off x="8075611" y="6019801"/>
            <a:ext cx="1396260" cy="228600"/>
          </a:xfrm>
        </p:spPr>
        <p:txBody>
          <a:bodyPr rtlCol="0"/>
          <a:lstStyle>
            <a:lvl1pPr>
              <a:defRPr/>
            </a:lvl1pPr>
          </a:lstStyle>
          <a:p>
            <a:r>
              <a:rPr lang="fi-FI"/>
              <a:t>27.4.2021 sade.rytkonen@kuh.fi</a:t>
            </a:r>
          </a:p>
        </p:txBody>
      </p:sp>
    </p:spTree>
    <p:extLst>
      <p:ext uri="{BB962C8B-B14F-4D97-AF65-F5344CB8AC3E}">
        <p14:creationId xmlns:p14="http://schemas.microsoft.com/office/powerpoint/2010/main" val="30365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Kuva ja kuvateksti">
    <p:spTree>
      <p:nvGrpSpPr>
        <p:cNvPr id="1" name=""/>
        <p:cNvGrpSpPr/>
        <p:nvPr/>
      </p:nvGrpSpPr>
      <p:grpSpPr>
        <a:xfrm>
          <a:off x="0" y="0"/>
          <a:ext cx="0" cy="0"/>
          <a:chOff x="0" y="0"/>
          <a:chExt cx="0" cy="0"/>
        </a:xfrm>
      </p:grpSpPr>
      <p:sp>
        <p:nvSpPr>
          <p:cNvPr id="2" name="Otsikko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fi-FI"/>
              <a:t>Muokkaa perustyyl. napsautt.</a:t>
            </a:r>
            <a:endParaRPr lang="fi-FI" noProof="0"/>
          </a:p>
        </p:txBody>
      </p:sp>
      <p:grpSp>
        <p:nvGrpSpPr>
          <p:cNvPr id="8" name="Ryhmä 7"/>
          <p:cNvGrpSpPr/>
          <p:nvPr/>
        </p:nvGrpSpPr>
        <p:grpSpPr>
          <a:xfrm>
            <a:off x="595546" y="781398"/>
            <a:ext cx="6433398" cy="5053665"/>
            <a:chOff x="5162444" y="781398"/>
            <a:chExt cx="6433398" cy="5053665"/>
          </a:xfrm>
        </p:grpSpPr>
        <p:sp>
          <p:nvSpPr>
            <p:cNvPr id="9" name="Puolivapaa piirto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 name="Puolivapaa piirto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nvGrpSpPr>
            <p:cNvPr id="11" name="Ryhmä 10"/>
            <p:cNvGrpSpPr/>
            <p:nvPr/>
          </p:nvGrpSpPr>
          <p:grpSpPr>
            <a:xfrm>
              <a:off x="5814205" y="859113"/>
              <a:ext cx="5129146" cy="4880471"/>
              <a:chOff x="7856559" y="859113"/>
              <a:chExt cx="3086791" cy="4880471"/>
            </a:xfrm>
          </p:grpSpPr>
          <p:sp>
            <p:nvSpPr>
              <p:cNvPr id="20" name="Puolivapaa piirto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21" name="Puolivapaa piirto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sp>
          <p:nvSpPr>
            <p:cNvPr id="12" name="Puolivapaa piirto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3" name="Puolivapaa piirto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4" name="Puolivapaa piirto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5" name="Puolivapaa piirto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6" name="Puolivapaa piirto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7" name="Puolivapaa piirto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8" name="Puolivapaa piirto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9" name="Puolivapaa piirto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sp>
        <p:nvSpPr>
          <p:cNvPr id="3" name="Kuvan paikkamerkki 2" descr="Tyhjä paikkamerkki kuvan lisäämistä varten. Napsauta paikkamerkkiä ja valitse kuva, jonka haluat lisätä."/>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fi-FI" noProof="0"/>
              <a:t>Lisää kuva napsauttamalla kuvaketta</a:t>
            </a:r>
          </a:p>
        </p:txBody>
      </p:sp>
      <p:sp>
        <p:nvSpPr>
          <p:cNvPr id="4" name="Tekstin paikkamerkki 3"/>
          <p:cNvSpPr>
            <a:spLocks noGrp="1"/>
          </p:cNvSpPr>
          <p:nvPr>
            <p:ph type="body" sz="half" idx="2" hasCustomPrompt="1"/>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a:t>Muokkaa tekstin perustyylejä napsauttamalla</a:t>
            </a:r>
          </a:p>
        </p:txBody>
      </p:sp>
      <p:sp>
        <p:nvSpPr>
          <p:cNvPr id="7" name="Dian numeron paikkamerkki 6"/>
          <p:cNvSpPr>
            <a:spLocks noGrp="1"/>
          </p:cNvSpPr>
          <p:nvPr>
            <p:ph type="sldNum" sz="quarter" idx="12"/>
          </p:nvPr>
        </p:nvSpPr>
        <p:spPr/>
        <p:txBody>
          <a:bodyPr rtlCol="0"/>
          <a:lstStyle/>
          <a:p>
            <a:pPr rtl="0"/>
            <a:fld id="{022B156B-59AE-415F-B24B-8756D48BB977}" type="slidenum">
              <a:rPr lang="fi-FI" noProof="0"/>
              <a:t>‹#›</a:t>
            </a:fld>
            <a:endParaRPr lang="fi-FI" noProof="0"/>
          </a:p>
        </p:txBody>
      </p:sp>
      <p:sp>
        <p:nvSpPr>
          <p:cNvPr id="6" name="Alatunnisteen paikkamerkki 5"/>
          <p:cNvSpPr>
            <a:spLocks noGrp="1"/>
          </p:cNvSpPr>
          <p:nvPr>
            <p:ph type="ftr" sz="quarter" idx="11"/>
          </p:nvPr>
        </p:nvSpPr>
        <p:spPr/>
        <p:txBody>
          <a:bodyPr rtlCol="0"/>
          <a:lstStyle/>
          <a:p>
            <a:pPr rtl="0"/>
            <a:r>
              <a:rPr lang="fi-FI" noProof="0"/>
              <a:t>23.4.2021</a:t>
            </a:r>
          </a:p>
        </p:txBody>
      </p:sp>
      <p:sp>
        <p:nvSpPr>
          <p:cNvPr id="5" name="Päivämäärän paikkamerkki 4"/>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1986009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Otsikko ja pystysuuntainen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rtl="0">
              <a:defRPr/>
            </a:lvl1pPr>
          </a:lstStyle>
          <a:p>
            <a:pPr rtl="0"/>
            <a:r>
              <a:rPr lang="fi-FI"/>
              <a:t>Muokkaa perustyyl. napsautt.</a:t>
            </a:r>
            <a:endParaRPr lang="fi-FI" noProof="0"/>
          </a:p>
        </p:txBody>
      </p:sp>
      <p:sp>
        <p:nvSpPr>
          <p:cNvPr id="3" name="Pystysuuntaisen tekstin paikkamerkki 2"/>
          <p:cNvSpPr>
            <a:spLocks noGrp="1"/>
          </p:cNvSpPr>
          <p:nvPr>
            <p:ph type="body" orient="vert" idx="1" hasCustomPrompt="1"/>
          </p:nvPr>
        </p:nvSpPr>
        <p:spPr/>
        <p:txBody>
          <a:bodyPr vert="eaVert" rtlCol="0"/>
          <a:lstStyle/>
          <a:p>
            <a:pPr lvl="0"/>
            <a:r>
              <a:rPr lang="fi-FI"/>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6" name="Dian numeron paikkamerkki 5"/>
          <p:cNvSpPr>
            <a:spLocks noGrp="1"/>
          </p:cNvSpPr>
          <p:nvPr>
            <p:ph type="sldNum" sz="quarter" idx="12"/>
          </p:nvPr>
        </p:nvSpPr>
        <p:spPr/>
        <p:txBody>
          <a:bodyPr rtlCol="0"/>
          <a:lstStyle/>
          <a:p>
            <a:pPr rtl="0"/>
            <a:fld id="{022B156B-59AE-415F-B24B-8756D48BB977}" type="slidenum">
              <a:rPr lang="fi-FI" noProof="0"/>
              <a:t>‹#›</a:t>
            </a:fld>
            <a:endParaRPr lang="fi-FI" noProof="0"/>
          </a:p>
        </p:txBody>
      </p:sp>
      <p:sp>
        <p:nvSpPr>
          <p:cNvPr id="5" name="Alatunnisteen paikkamerkki 4"/>
          <p:cNvSpPr>
            <a:spLocks noGrp="1"/>
          </p:cNvSpPr>
          <p:nvPr>
            <p:ph type="ftr" sz="quarter" idx="11"/>
          </p:nvPr>
        </p:nvSpPr>
        <p:spPr/>
        <p:txBody>
          <a:bodyPr rtlCol="0"/>
          <a:lstStyle/>
          <a:p>
            <a:pPr rtl="0"/>
            <a:r>
              <a:rPr lang="fi-FI" noProof="0"/>
              <a:t>23.4.2021</a:t>
            </a:r>
          </a:p>
        </p:txBody>
      </p:sp>
      <p:sp>
        <p:nvSpPr>
          <p:cNvPr id="4" name="Päivämäärän paikkamerkki 3"/>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128430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Pystysuuntainen otsikko ja teks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9624268" y="304800"/>
            <a:ext cx="1729531" cy="5676900"/>
          </a:xfrm>
        </p:spPr>
        <p:txBody>
          <a:bodyPr vert="eaVert" rtlCol="0"/>
          <a:lstStyle>
            <a:lvl1pPr rtl="0">
              <a:defRPr/>
            </a:lvl1pPr>
          </a:lstStyle>
          <a:p>
            <a:pPr rtl="0"/>
            <a:r>
              <a:rPr lang="fi-FI"/>
              <a:t>Muokkaa perustyyl. napsautt.</a:t>
            </a:r>
            <a:endParaRPr lang="fi-FI" noProof="0"/>
          </a:p>
        </p:txBody>
      </p:sp>
      <p:sp>
        <p:nvSpPr>
          <p:cNvPr id="3" name="Pystysuuntaisen tekstin paikkamerkki 2"/>
          <p:cNvSpPr>
            <a:spLocks noGrp="1"/>
          </p:cNvSpPr>
          <p:nvPr>
            <p:ph type="body" orient="vert" idx="1" hasCustomPrompt="1"/>
          </p:nvPr>
        </p:nvSpPr>
        <p:spPr>
          <a:xfrm>
            <a:off x="838199" y="304800"/>
            <a:ext cx="8633671" cy="5676900"/>
          </a:xfrm>
        </p:spPr>
        <p:txBody>
          <a:bodyPr vert="eaVert" rtlCol="0"/>
          <a:lstStyle/>
          <a:p>
            <a:pPr lvl="0"/>
            <a:r>
              <a:rPr lang="fi-FI"/>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6" name="Dian numeron paikkamerkki 5"/>
          <p:cNvSpPr>
            <a:spLocks noGrp="1"/>
          </p:cNvSpPr>
          <p:nvPr>
            <p:ph type="sldNum" sz="quarter" idx="12"/>
          </p:nvPr>
        </p:nvSpPr>
        <p:spPr/>
        <p:txBody>
          <a:bodyPr rtlCol="0"/>
          <a:lstStyle/>
          <a:p>
            <a:pPr rtl="0"/>
            <a:fld id="{022B156B-59AE-415F-B24B-8756D48BB977}" type="slidenum">
              <a:rPr lang="fi-FI" noProof="0"/>
              <a:t>‹#›</a:t>
            </a:fld>
            <a:endParaRPr lang="fi-FI" noProof="0"/>
          </a:p>
        </p:txBody>
      </p:sp>
      <p:sp>
        <p:nvSpPr>
          <p:cNvPr id="5" name="Alatunnisteen paikkamerkki 4"/>
          <p:cNvSpPr>
            <a:spLocks noGrp="1"/>
          </p:cNvSpPr>
          <p:nvPr>
            <p:ph type="ftr" sz="quarter" idx="11"/>
          </p:nvPr>
        </p:nvSpPr>
        <p:spPr/>
        <p:txBody>
          <a:bodyPr rtlCol="0"/>
          <a:lstStyle/>
          <a:p>
            <a:pPr rtl="0"/>
            <a:r>
              <a:rPr lang="fi-FI" noProof="0"/>
              <a:t>23.4.2021</a:t>
            </a:r>
          </a:p>
        </p:txBody>
      </p:sp>
      <p:sp>
        <p:nvSpPr>
          <p:cNvPr id="4" name="Päivämäärän paikkamerkki 3"/>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406425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puolikas_sivu_kuva">
    <p:spTree>
      <p:nvGrpSpPr>
        <p:cNvPr id="1" name=""/>
        <p:cNvGrpSpPr/>
        <p:nvPr/>
      </p:nvGrpSpPr>
      <p:grpSpPr>
        <a:xfrm>
          <a:off x="0" y="0"/>
          <a:ext cx="0" cy="0"/>
          <a:chOff x="0" y="0"/>
          <a:chExt cx="0" cy="0"/>
        </a:xfrm>
      </p:grpSpPr>
      <p:sp>
        <p:nvSpPr>
          <p:cNvPr id="7" name="Picture Placeholder 13"/>
          <p:cNvSpPr>
            <a:spLocks noGrp="1"/>
          </p:cNvSpPr>
          <p:nvPr>
            <p:ph type="pic" sz="quarter" idx="13"/>
          </p:nvPr>
        </p:nvSpPr>
        <p:spPr>
          <a:xfrm>
            <a:off x="0" y="0"/>
            <a:ext cx="12192000" cy="4019984"/>
          </a:xfrm>
          <a:effectLst/>
        </p:spPr>
        <p:txBody>
          <a:bodyPr>
            <a:normAutofit/>
          </a:bodyPr>
          <a:lstStyle>
            <a:lvl1pPr marL="0" indent="0">
              <a:buNone/>
              <a:defRPr sz="1800">
                <a:ln>
                  <a:noFill/>
                </a:ln>
                <a:solidFill>
                  <a:schemeClr val="bg1">
                    <a:lumMod val="85000"/>
                  </a:schemeClr>
                </a:solidFill>
              </a:defRPr>
            </a:lvl1pPr>
          </a:lstStyle>
          <a:p>
            <a:endParaRPr lang="en-US"/>
          </a:p>
        </p:txBody>
      </p:sp>
      <p:pic>
        <p:nvPicPr>
          <p:cNvPr id="3" name="Kuva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285661" y="5971690"/>
            <a:ext cx="1698331" cy="664467"/>
          </a:xfrm>
          <a:prstGeom prst="rect">
            <a:avLst/>
          </a:prstGeom>
        </p:spPr>
      </p:pic>
    </p:spTree>
    <p:extLst>
      <p:ext uri="{BB962C8B-B14F-4D97-AF65-F5344CB8AC3E}">
        <p14:creationId xmlns:p14="http://schemas.microsoft.com/office/powerpoint/2010/main" val="20298857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userDrawn="1">
  <p:cSld name="Pelkkä otsikko">
    <p:spTree>
      <p:nvGrpSpPr>
        <p:cNvPr id="1" name=""/>
        <p:cNvGrpSpPr/>
        <p:nvPr/>
      </p:nvGrpSpPr>
      <p:grpSpPr>
        <a:xfrm>
          <a:off x="0" y="0"/>
          <a:ext cx="0" cy="0"/>
          <a:chOff x="0" y="0"/>
          <a:chExt cx="0" cy="0"/>
        </a:xfrm>
      </p:grpSpPr>
      <p:sp>
        <p:nvSpPr>
          <p:cNvPr id="8" name="Otsikko 1"/>
          <p:cNvSpPr>
            <a:spLocks noGrp="1"/>
          </p:cNvSpPr>
          <p:nvPr>
            <p:ph type="title" hasCustomPrompt="1"/>
          </p:nvPr>
        </p:nvSpPr>
        <p:spPr>
          <a:xfrm>
            <a:off x="609600" y="274639"/>
            <a:ext cx="10972800" cy="1143000"/>
          </a:xfrm>
        </p:spPr>
        <p:txBody>
          <a:bodyPr>
            <a:normAutofit/>
          </a:bodyPr>
          <a:lstStyle>
            <a:lvl1pPr>
              <a:defRPr sz="3467" b="1">
                <a:solidFill>
                  <a:srgbClr val="878787"/>
                </a:solidFill>
                <a:latin typeface="Arial" panose="020B0604020202020204" pitchFamily="34" charset="0"/>
                <a:cs typeface="Arial" panose="020B0604020202020204" pitchFamily="34" charset="0"/>
              </a:defRPr>
            </a:lvl1pPr>
          </a:lstStyle>
          <a:p>
            <a:r>
              <a:rPr lang="fi-FI"/>
              <a:t>Otsikko tähän</a:t>
            </a:r>
          </a:p>
        </p:txBody>
      </p:sp>
    </p:spTree>
    <p:extLst>
      <p:ext uri="{BB962C8B-B14F-4D97-AF65-F5344CB8AC3E}">
        <p14:creationId xmlns:p14="http://schemas.microsoft.com/office/powerpoint/2010/main" val="22916003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1_Otsikkodia">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361" y="6018784"/>
            <a:ext cx="1926400" cy="753600"/>
          </a:xfrm>
          <a:prstGeom prst="rect">
            <a:avLst/>
          </a:prstGeom>
        </p:spPr>
      </p:pic>
      <p:pic>
        <p:nvPicPr>
          <p:cNvPr id="4" name="Kuva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05" y="0"/>
            <a:ext cx="12221809" cy="5138064"/>
          </a:xfrm>
          <a:prstGeom prst="rect">
            <a:avLst/>
          </a:prstGeom>
        </p:spPr>
      </p:pic>
      <p:sp>
        <p:nvSpPr>
          <p:cNvPr id="2" name="Otsikko 1"/>
          <p:cNvSpPr>
            <a:spLocks noGrp="1"/>
          </p:cNvSpPr>
          <p:nvPr>
            <p:ph type="ctrTitle" hasCustomPrompt="1"/>
          </p:nvPr>
        </p:nvSpPr>
        <p:spPr>
          <a:xfrm>
            <a:off x="911425" y="1604808"/>
            <a:ext cx="5856651" cy="2400265"/>
          </a:xfrm>
        </p:spPr>
        <p:txBody>
          <a:bodyPr anchor="b">
            <a:normAutofit/>
          </a:bodyPr>
          <a:lstStyle>
            <a:lvl1pPr algn="l">
              <a:defRPr sz="4800" b="1">
                <a:solidFill>
                  <a:srgbClr val="878787"/>
                </a:solidFill>
                <a:latin typeface="Arial" panose="020B0604020202020204" pitchFamily="34" charset="0"/>
                <a:cs typeface="Arial" panose="020B0604020202020204" pitchFamily="34" charset="0"/>
              </a:defRPr>
            </a:lvl1pPr>
          </a:lstStyle>
          <a:p>
            <a:r>
              <a:rPr lang="fi-FI"/>
              <a:t>Otsikko tähän</a:t>
            </a:r>
          </a:p>
        </p:txBody>
      </p:sp>
      <p:sp>
        <p:nvSpPr>
          <p:cNvPr id="3" name="Alaotsikko 2"/>
          <p:cNvSpPr>
            <a:spLocks noGrp="1"/>
          </p:cNvSpPr>
          <p:nvPr>
            <p:ph type="subTitle" idx="1" hasCustomPrompt="1"/>
          </p:nvPr>
        </p:nvSpPr>
        <p:spPr>
          <a:xfrm>
            <a:off x="911425" y="4101083"/>
            <a:ext cx="5856651" cy="1440161"/>
          </a:xfrm>
        </p:spPr>
        <p:txBody>
          <a:bodyPr>
            <a:normAutofit/>
          </a:bodyPr>
          <a:lstStyle>
            <a:lvl1pPr marL="0" indent="0" algn="l">
              <a:buNone/>
              <a:defRPr sz="2133" b="0">
                <a:solidFill>
                  <a:srgbClr val="878787"/>
                </a:solidFill>
                <a:latin typeface="Arial" panose="020B0604020202020204" pitchFamily="34" charset="0"/>
                <a:cs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Alaotsikko tähän</a:t>
            </a:r>
          </a:p>
        </p:txBody>
      </p:sp>
      <p:pic>
        <p:nvPicPr>
          <p:cNvPr id="7" name="Kuva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79857" y="5973459"/>
            <a:ext cx="1017131" cy="720000"/>
          </a:xfrm>
          <a:prstGeom prst="rect">
            <a:avLst/>
          </a:prstGeom>
        </p:spPr>
      </p:pic>
      <p:pic>
        <p:nvPicPr>
          <p:cNvPr id="8" name="Kuva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00527" y="6069384"/>
            <a:ext cx="742820" cy="768000"/>
          </a:xfrm>
          <a:prstGeom prst="rect">
            <a:avLst/>
          </a:prstGeom>
        </p:spPr>
      </p:pic>
      <p:pic>
        <p:nvPicPr>
          <p:cNvPr id="9" name="Kuva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298136" y="6069384"/>
            <a:ext cx="1678184" cy="576000"/>
          </a:xfrm>
          <a:prstGeom prst="rect">
            <a:avLst/>
          </a:prstGeom>
        </p:spPr>
      </p:pic>
    </p:spTree>
    <p:extLst>
      <p:ext uri="{BB962C8B-B14F-4D97-AF65-F5344CB8AC3E}">
        <p14:creationId xmlns:p14="http://schemas.microsoft.com/office/powerpoint/2010/main" val="2025770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p:cNvSpPr>
            <a:spLocks noGrp="1"/>
          </p:cNvSpPr>
          <p:nvPr>
            <p:ph type="dt" sz="half" idx="10"/>
          </p:nvPr>
        </p:nvSpPr>
        <p:spPr/>
        <p:txBody>
          <a:bodyPr/>
          <a:lstStyle/>
          <a:p>
            <a:r>
              <a:rPr lang="fi-FI"/>
              <a:t>27.4.2021 sade.rytkonen@kuh.fi</a:t>
            </a:r>
          </a:p>
        </p:txBody>
      </p:sp>
      <p:sp>
        <p:nvSpPr>
          <p:cNvPr id="6" name="Alatunnisteen paikkamerkki 5"/>
          <p:cNvSpPr>
            <a:spLocks noGrp="1"/>
          </p:cNvSpPr>
          <p:nvPr>
            <p:ph type="ftr" sz="quarter" idx="11"/>
          </p:nvPr>
        </p:nvSpPr>
        <p:spPr/>
        <p:txBody>
          <a:bodyPr/>
          <a:lstStyle/>
          <a:p>
            <a:r>
              <a:rPr lang="fi-FI"/>
              <a:t>23.4.2021</a:t>
            </a:r>
          </a:p>
        </p:txBody>
      </p:sp>
      <p:sp>
        <p:nvSpPr>
          <p:cNvPr id="7" name="Dian numeron paikkamerkki 6"/>
          <p:cNvSpPr>
            <a:spLocks noGrp="1"/>
          </p:cNvSpPr>
          <p:nvPr>
            <p:ph type="sldNum" sz="quarter" idx="12"/>
          </p:nvPr>
        </p:nvSpPr>
        <p:spPr/>
        <p:txBody>
          <a:bodyPr/>
          <a:lstStyle/>
          <a:p>
            <a:fld id="{D54A6BC9-B974-4CAC-AD0A-0936940B5425}" type="slidenum">
              <a:rPr lang="fi-FI" smtClean="0"/>
              <a:t>‹#›</a:t>
            </a:fld>
            <a:endParaRPr lang="fi-FI"/>
          </a:p>
        </p:txBody>
      </p:sp>
    </p:spTree>
    <p:extLst>
      <p:ext uri="{BB962C8B-B14F-4D97-AF65-F5344CB8AC3E}">
        <p14:creationId xmlns:p14="http://schemas.microsoft.com/office/powerpoint/2010/main" val="29691679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 preserve="1">
  <p:cSld name="Perusdia">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normAutofit/>
          </a:bodyPr>
          <a:lstStyle>
            <a:lvl1pPr>
              <a:defRPr sz="3467" b="1">
                <a:solidFill>
                  <a:srgbClr val="878787"/>
                </a:solidFill>
                <a:latin typeface="Arial" panose="020B0604020202020204" pitchFamily="34" charset="0"/>
                <a:cs typeface="Arial" panose="020B0604020202020204" pitchFamily="34" charset="0"/>
              </a:defRPr>
            </a:lvl1pPr>
          </a:lstStyle>
          <a:p>
            <a:r>
              <a:rPr lang="fi-FI"/>
              <a:t>Otsikko tähän</a:t>
            </a:r>
          </a:p>
        </p:txBody>
      </p:sp>
      <p:sp>
        <p:nvSpPr>
          <p:cNvPr id="3" name="Sisällön paikkamerkki 2"/>
          <p:cNvSpPr>
            <a:spLocks noGrp="1"/>
          </p:cNvSpPr>
          <p:nvPr>
            <p:ph idx="1"/>
          </p:nvPr>
        </p:nvSpPr>
        <p:spPr>
          <a:xfrm>
            <a:off x="609600" y="1604797"/>
            <a:ext cx="10972800" cy="4320000"/>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361" y="6018784"/>
            <a:ext cx="1926400" cy="753600"/>
          </a:xfrm>
          <a:prstGeom prst="rect">
            <a:avLst/>
          </a:prstGeom>
        </p:spPr>
      </p:pic>
    </p:spTree>
    <p:extLst>
      <p:ext uri="{BB962C8B-B14F-4D97-AF65-F5344CB8AC3E}">
        <p14:creationId xmlns:p14="http://schemas.microsoft.com/office/powerpoint/2010/main" val="37488085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Perusdia - kuva oikea">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normAutofit/>
          </a:bodyPr>
          <a:lstStyle>
            <a:lvl1pPr>
              <a:defRPr sz="3467" b="1">
                <a:solidFill>
                  <a:srgbClr val="878787"/>
                </a:solidFill>
                <a:latin typeface="Arial" panose="020B0604020202020204" pitchFamily="34" charset="0"/>
                <a:cs typeface="Arial" panose="020B0604020202020204" pitchFamily="34" charset="0"/>
              </a:defRPr>
            </a:lvl1pPr>
          </a:lstStyle>
          <a:p>
            <a:r>
              <a:rPr lang="fi-FI"/>
              <a:t>Otsikko tähän</a:t>
            </a:r>
          </a:p>
        </p:txBody>
      </p:sp>
      <p:sp>
        <p:nvSpPr>
          <p:cNvPr id="3" name="Sisällön paikkamerkki 2"/>
          <p:cNvSpPr>
            <a:spLocks noGrp="1"/>
          </p:cNvSpPr>
          <p:nvPr>
            <p:ph sz="half" idx="1"/>
          </p:nvPr>
        </p:nvSpPr>
        <p:spPr>
          <a:xfrm>
            <a:off x="609600" y="1604797"/>
            <a:ext cx="7790656" cy="4320000"/>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2400"/>
            </a:lvl6pPr>
            <a:lvl7pPr>
              <a:defRPr sz="2400"/>
            </a:lvl7pPr>
            <a:lvl8pPr>
              <a:defRPr sz="2400"/>
            </a:lvl8pPr>
            <a:lvl9pPr>
              <a:defRPr sz="24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8" name="Sisällön paikkamerkki 2"/>
          <p:cNvSpPr>
            <a:spLocks noGrp="1"/>
          </p:cNvSpPr>
          <p:nvPr>
            <p:ph sz="half" idx="10" hasCustomPrompt="1"/>
          </p:nvPr>
        </p:nvSpPr>
        <p:spPr>
          <a:xfrm>
            <a:off x="8496267" y="1604797"/>
            <a:ext cx="3456384" cy="4320000"/>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2400"/>
            </a:lvl6pPr>
            <a:lvl7pPr>
              <a:defRPr sz="2400"/>
            </a:lvl7pPr>
            <a:lvl8pPr>
              <a:defRPr sz="2400"/>
            </a:lvl8pPr>
            <a:lvl9pPr>
              <a:defRPr sz="2400"/>
            </a:lvl9pPr>
          </a:lstStyle>
          <a:p>
            <a:pPr lvl="0"/>
            <a:r>
              <a:rPr lang="fi-FI"/>
              <a:t>Kuva tähän</a:t>
            </a:r>
          </a:p>
        </p:txBody>
      </p:sp>
      <p:pic>
        <p:nvPicPr>
          <p:cNvPr id="10" name="Kuva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361" y="6018784"/>
            <a:ext cx="1926400" cy="753600"/>
          </a:xfrm>
          <a:prstGeom prst="rect">
            <a:avLst/>
          </a:prstGeom>
        </p:spPr>
      </p:pic>
    </p:spTree>
    <p:extLst>
      <p:ext uri="{BB962C8B-B14F-4D97-AF65-F5344CB8AC3E}">
        <p14:creationId xmlns:p14="http://schemas.microsoft.com/office/powerpoint/2010/main" val="265781868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Perusdia - kuva vasen">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609600" y="274639"/>
            <a:ext cx="10972800" cy="1143000"/>
          </a:xfrm>
        </p:spPr>
        <p:txBody>
          <a:bodyPr>
            <a:normAutofit/>
          </a:bodyPr>
          <a:lstStyle>
            <a:lvl1pPr>
              <a:defRPr sz="3467" b="1">
                <a:solidFill>
                  <a:srgbClr val="878787"/>
                </a:solidFill>
                <a:latin typeface="Arial" panose="020B0604020202020204" pitchFamily="34" charset="0"/>
                <a:cs typeface="Arial" panose="020B0604020202020204" pitchFamily="34" charset="0"/>
              </a:defRPr>
            </a:lvl1pPr>
          </a:lstStyle>
          <a:p>
            <a:r>
              <a:rPr lang="fi-FI"/>
              <a:t>Otsikko tähän</a:t>
            </a:r>
          </a:p>
        </p:txBody>
      </p:sp>
      <p:sp>
        <p:nvSpPr>
          <p:cNvPr id="3" name="Sisällön paikkamerkki 2"/>
          <p:cNvSpPr>
            <a:spLocks noGrp="1"/>
          </p:cNvSpPr>
          <p:nvPr>
            <p:ph sz="half" idx="1"/>
          </p:nvPr>
        </p:nvSpPr>
        <p:spPr>
          <a:xfrm>
            <a:off x="4161995" y="1604797"/>
            <a:ext cx="7790656" cy="4320000"/>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2400"/>
            </a:lvl6pPr>
            <a:lvl7pPr>
              <a:defRPr sz="2400"/>
            </a:lvl7pPr>
            <a:lvl8pPr>
              <a:defRPr sz="2400"/>
            </a:lvl8pPr>
            <a:lvl9pPr>
              <a:defRPr sz="24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8" name="Sisällön paikkamerkki 2"/>
          <p:cNvSpPr>
            <a:spLocks noGrp="1"/>
          </p:cNvSpPr>
          <p:nvPr>
            <p:ph sz="half" idx="10" hasCustomPrompt="1"/>
          </p:nvPr>
        </p:nvSpPr>
        <p:spPr>
          <a:xfrm>
            <a:off x="609600" y="1604797"/>
            <a:ext cx="3456384" cy="4320000"/>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2400"/>
            </a:lvl6pPr>
            <a:lvl7pPr>
              <a:defRPr sz="2400"/>
            </a:lvl7pPr>
            <a:lvl8pPr>
              <a:defRPr sz="2400"/>
            </a:lvl8pPr>
            <a:lvl9pPr>
              <a:defRPr sz="2400"/>
            </a:lvl9pPr>
          </a:lstStyle>
          <a:p>
            <a:pPr lvl="0"/>
            <a:r>
              <a:rPr lang="fi-FI"/>
              <a:t>Kuva tähän</a:t>
            </a:r>
          </a:p>
        </p:txBody>
      </p:sp>
      <p:pic>
        <p:nvPicPr>
          <p:cNvPr id="10" name="Kuva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361" y="6018784"/>
            <a:ext cx="1926400" cy="753600"/>
          </a:xfrm>
          <a:prstGeom prst="rect">
            <a:avLst/>
          </a:prstGeom>
        </p:spPr>
      </p:pic>
    </p:spTree>
    <p:extLst>
      <p:ext uri="{BB962C8B-B14F-4D97-AF65-F5344CB8AC3E}">
        <p14:creationId xmlns:p14="http://schemas.microsoft.com/office/powerpoint/2010/main" val="12052440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obj" preserve="1">
  <p:cSld name="1_Perusdia">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normAutofit/>
          </a:bodyPr>
          <a:lstStyle>
            <a:lvl1pPr>
              <a:defRPr sz="3467" b="1">
                <a:solidFill>
                  <a:srgbClr val="878787"/>
                </a:solidFill>
                <a:latin typeface="Arial" panose="020B0604020202020204" pitchFamily="34" charset="0"/>
                <a:cs typeface="Arial" panose="020B0604020202020204" pitchFamily="34" charset="0"/>
              </a:defRPr>
            </a:lvl1pPr>
          </a:lstStyle>
          <a:p>
            <a:r>
              <a:rPr lang="fi-FI"/>
              <a:t>Otsikko tähän</a:t>
            </a:r>
          </a:p>
        </p:txBody>
      </p:sp>
      <p:sp>
        <p:nvSpPr>
          <p:cNvPr id="3" name="Sisällön paikkamerkki 2"/>
          <p:cNvSpPr>
            <a:spLocks noGrp="1"/>
          </p:cNvSpPr>
          <p:nvPr>
            <p:ph idx="1"/>
          </p:nvPr>
        </p:nvSpPr>
        <p:spPr>
          <a:xfrm>
            <a:off x="609600" y="1604797"/>
            <a:ext cx="10972800" cy="3888000"/>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361" y="6018784"/>
            <a:ext cx="1926400" cy="753600"/>
          </a:xfrm>
          <a:prstGeom prst="rect">
            <a:avLst/>
          </a:prstGeom>
        </p:spPr>
      </p:pic>
      <p:pic>
        <p:nvPicPr>
          <p:cNvPr id="4" name="Kuva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64999" y="5093617"/>
            <a:ext cx="1801080" cy="1728000"/>
          </a:xfrm>
          <a:prstGeom prst="rect">
            <a:avLst/>
          </a:prstGeom>
        </p:spPr>
      </p:pic>
      <p:pic>
        <p:nvPicPr>
          <p:cNvPr id="6" name="Kuva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69835" y="4916797"/>
            <a:ext cx="2191308" cy="2016000"/>
          </a:xfrm>
          <a:prstGeom prst="rect">
            <a:avLst/>
          </a:prstGeom>
        </p:spPr>
      </p:pic>
      <p:pic>
        <p:nvPicPr>
          <p:cNvPr id="12" name="Kuva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40151" y="5133243"/>
            <a:ext cx="1346196" cy="1248000"/>
          </a:xfrm>
          <a:prstGeom prst="rect">
            <a:avLst/>
          </a:prstGeom>
        </p:spPr>
      </p:pic>
      <p:pic>
        <p:nvPicPr>
          <p:cNvPr id="14" name="Kuva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629268" y="5178784"/>
            <a:ext cx="3466733" cy="1680000"/>
          </a:xfrm>
          <a:prstGeom prst="rect">
            <a:avLst/>
          </a:prstGeom>
        </p:spPr>
      </p:pic>
      <p:pic>
        <p:nvPicPr>
          <p:cNvPr id="18" name="Kuva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688288" y="5109373"/>
            <a:ext cx="1622669" cy="1680000"/>
          </a:xfrm>
          <a:prstGeom prst="rect">
            <a:avLst/>
          </a:prstGeom>
        </p:spPr>
      </p:pic>
    </p:spTree>
    <p:extLst>
      <p:ext uri="{BB962C8B-B14F-4D97-AF65-F5344CB8AC3E}">
        <p14:creationId xmlns:p14="http://schemas.microsoft.com/office/powerpoint/2010/main" val="255216449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obj" preserve="1">
  <p:cSld name="2_Perusdia">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normAutofit/>
          </a:bodyPr>
          <a:lstStyle>
            <a:lvl1pPr>
              <a:defRPr sz="3467" b="1">
                <a:solidFill>
                  <a:srgbClr val="878787"/>
                </a:solidFill>
                <a:latin typeface="Arial" panose="020B0604020202020204" pitchFamily="34" charset="0"/>
                <a:cs typeface="Arial" panose="020B0604020202020204" pitchFamily="34" charset="0"/>
              </a:defRPr>
            </a:lvl1pPr>
          </a:lstStyle>
          <a:p>
            <a:r>
              <a:rPr lang="fi-FI"/>
              <a:t>Otsikko tähän</a:t>
            </a:r>
          </a:p>
        </p:txBody>
      </p:sp>
      <p:sp>
        <p:nvSpPr>
          <p:cNvPr id="3" name="Sisällön paikkamerkki 2"/>
          <p:cNvSpPr>
            <a:spLocks noGrp="1"/>
          </p:cNvSpPr>
          <p:nvPr>
            <p:ph idx="1"/>
          </p:nvPr>
        </p:nvSpPr>
        <p:spPr>
          <a:xfrm>
            <a:off x="609600" y="1604797"/>
            <a:ext cx="10972800" cy="3888000"/>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361" y="6018784"/>
            <a:ext cx="1926400" cy="753600"/>
          </a:xfrm>
          <a:prstGeom prst="rect">
            <a:avLst/>
          </a:prstGeom>
        </p:spPr>
      </p:pic>
      <p:pic>
        <p:nvPicPr>
          <p:cNvPr id="5" name="Kuva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16483" y="5061181"/>
            <a:ext cx="1701020" cy="1632000"/>
          </a:xfrm>
          <a:prstGeom prst="rect">
            <a:avLst/>
          </a:prstGeom>
        </p:spPr>
      </p:pic>
      <p:pic>
        <p:nvPicPr>
          <p:cNvPr id="7" name="Kuva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92285" y="5157192"/>
            <a:ext cx="1812417" cy="1680000"/>
          </a:xfrm>
          <a:prstGeom prst="rect">
            <a:avLst/>
          </a:prstGeom>
        </p:spPr>
      </p:pic>
      <p:pic>
        <p:nvPicPr>
          <p:cNvPr id="9" name="Kuva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60096" y="5157341"/>
            <a:ext cx="1848349" cy="1344000"/>
          </a:xfrm>
          <a:prstGeom prst="rect">
            <a:avLst/>
          </a:prstGeom>
        </p:spPr>
      </p:pic>
      <p:pic>
        <p:nvPicPr>
          <p:cNvPr id="19" name="Kuva 1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735627" y="5157341"/>
            <a:ext cx="2004436" cy="1344000"/>
          </a:xfrm>
          <a:prstGeom prst="rect">
            <a:avLst/>
          </a:prstGeom>
        </p:spPr>
      </p:pic>
      <p:pic>
        <p:nvPicPr>
          <p:cNvPr id="20" name="Kuva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367811" y="5157363"/>
            <a:ext cx="1826092" cy="1680000"/>
          </a:xfrm>
          <a:prstGeom prst="rect">
            <a:avLst/>
          </a:prstGeom>
        </p:spPr>
      </p:pic>
      <p:pic>
        <p:nvPicPr>
          <p:cNvPr id="21" name="Kuva 2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910788" y="5205352"/>
            <a:ext cx="1241337" cy="1392000"/>
          </a:xfrm>
          <a:prstGeom prst="rect">
            <a:avLst/>
          </a:prstGeom>
        </p:spPr>
      </p:pic>
    </p:spTree>
    <p:extLst>
      <p:ext uri="{BB962C8B-B14F-4D97-AF65-F5344CB8AC3E}">
        <p14:creationId xmlns:p14="http://schemas.microsoft.com/office/powerpoint/2010/main" val="32302861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 preserve="1">
  <p:cSld name="3_Perusdia">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normAutofit/>
          </a:bodyPr>
          <a:lstStyle>
            <a:lvl1pPr>
              <a:defRPr sz="3467" b="1">
                <a:solidFill>
                  <a:srgbClr val="878787"/>
                </a:solidFill>
                <a:latin typeface="Arial" panose="020B0604020202020204" pitchFamily="34" charset="0"/>
                <a:cs typeface="Arial" panose="020B0604020202020204" pitchFamily="34" charset="0"/>
              </a:defRPr>
            </a:lvl1pPr>
          </a:lstStyle>
          <a:p>
            <a:r>
              <a:rPr lang="fi-FI"/>
              <a:t>Otsikko tähän</a:t>
            </a:r>
          </a:p>
        </p:txBody>
      </p:sp>
      <p:sp>
        <p:nvSpPr>
          <p:cNvPr id="3" name="Sisällön paikkamerkki 2"/>
          <p:cNvSpPr>
            <a:spLocks noGrp="1"/>
          </p:cNvSpPr>
          <p:nvPr>
            <p:ph idx="1"/>
          </p:nvPr>
        </p:nvSpPr>
        <p:spPr>
          <a:xfrm>
            <a:off x="609600" y="1604797"/>
            <a:ext cx="10972800" cy="3888000"/>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361" y="6018784"/>
            <a:ext cx="1926400" cy="753600"/>
          </a:xfrm>
          <a:prstGeom prst="rect">
            <a:avLst/>
          </a:prstGeom>
        </p:spPr>
      </p:pic>
      <p:pic>
        <p:nvPicPr>
          <p:cNvPr id="4" name="Kuva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72037" y="5253203"/>
            <a:ext cx="1915987" cy="1776000"/>
          </a:xfrm>
          <a:prstGeom prst="rect">
            <a:avLst/>
          </a:prstGeom>
        </p:spPr>
      </p:pic>
      <p:pic>
        <p:nvPicPr>
          <p:cNvPr id="6" name="Kuva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23412" y="5061181"/>
            <a:ext cx="1437225" cy="1488000"/>
          </a:xfrm>
          <a:prstGeom prst="rect">
            <a:avLst/>
          </a:prstGeom>
        </p:spPr>
      </p:pic>
      <p:pic>
        <p:nvPicPr>
          <p:cNvPr id="11" name="Kuva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12231" y="5349213"/>
            <a:ext cx="1915983" cy="1776000"/>
          </a:xfrm>
          <a:prstGeom prst="rect">
            <a:avLst/>
          </a:prstGeom>
        </p:spPr>
      </p:pic>
      <p:pic>
        <p:nvPicPr>
          <p:cNvPr id="12" name="Kuva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692203" y="5253203"/>
            <a:ext cx="1483584" cy="1536000"/>
          </a:xfrm>
          <a:prstGeom prst="rect">
            <a:avLst/>
          </a:prstGeom>
        </p:spPr>
      </p:pic>
      <p:pic>
        <p:nvPicPr>
          <p:cNvPr id="15" name="Kuva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049289" y="5157192"/>
            <a:ext cx="1298136" cy="1344000"/>
          </a:xfrm>
          <a:prstGeom prst="rect">
            <a:avLst/>
          </a:prstGeom>
        </p:spPr>
      </p:pic>
      <p:pic>
        <p:nvPicPr>
          <p:cNvPr id="13" name="Kuva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49712" y="5781213"/>
            <a:ext cx="1074480" cy="912000"/>
          </a:xfrm>
          <a:prstGeom prst="rect">
            <a:avLst/>
          </a:prstGeom>
        </p:spPr>
      </p:pic>
    </p:spTree>
    <p:extLst>
      <p:ext uri="{BB962C8B-B14F-4D97-AF65-F5344CB8AC3E}">
        <p14:creationId xmlns:p14="http://schemas.microsoft.com/office/powerpoint/2010/main" val="13417756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Pelkkä otsikko">
    <p:spTree>
      <p:nvGrpSpPr>
        <p:cNvPr id="1" name=""/>
        <p:cNvGrpSpPr/>
        <p:nvPr/>
      </p:nvGrpSpPr>
      <p:grpSpPr>
        <a:xfrm>
          <a:off x="0" y="0"/>
          <a:ext cx="0" cy="0"/>
          <a:chOff x="0" y="0"/>
          <a:chExt cx="0" cy="0"/>
        </a:xfrm>
      </p:grpSpPr>
      <p:sp>
        <p:nvSpPr>
          <p:cNvPr id="8" name="Otsikko 1"/>
          <p:cNvSpPr>
            <a:spLocks noGrp="1"/>
          </p:cNvSpPr>
          <p:nvPr>
            <p:ph type="title" hasCustomPrompt="1"/>
          </p:nvPr>
        </p:nvSpPr>
        <p:spPr>
          <a:xfrm>
            <a:off x="609600" y="274639"/>
            <a:ext cx="10972800" cy="1143000"/>
          </a:xfrm>
        </p:spPr>
        <p:txBody>
          <a:bodyPr>
            <a:normAutofit/>
          </a:bodyPr>
          <a:lstStyle>
            <a:lvl1pPr>
              <a:defRPr sz="3467" b="1">
                <a:solidFill>
                  <a:srgbClr val="878787"/>
                </a:solidFill>
                <a:latin typeface="Arial" panose="020B0604020202020204" pitchFamily="34" charset="0"/>
                <a:cs typeface="Arial" panose="020B0604020202020204" pitchFamily="34" charset="0"/>
              </a:defRPr>
            </a:lvl1pPr>
          </a:lstStyle>
          <a:p>
            <a:r>
              <a:rPr lang="fi-FI"/>
              <a:t>Otsikko tähän</a:t>
            </a:r>
          </a:p>
        </p:txBody>
      </p:sp>
    </p:spTree>
    <p:extLst>
      <p:ext uri="{BB962C8B-B14F-4D97-AF65-F5344CB8AC3E}">
        <p14:creationId xmlns:p14="http://schemas.microsoft.com/office/powerpoint/2010/main" val="145357257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Tyhjä dia">
    <p:spTree>
      <p:nvGrpSpPr>
        <p:cNvPr id="1" name=""/>
        <p:cNvGrpSpPr/>
        <p:nvPr/>
      </p:nvGrpSpPr>
      <p:grpSpPr>
        <a:xfrm>
          <a:off x="0" y="0"/>
          <a:ext cx="0" cy="0"/>
          <a:chOff x="0" y="0"/>
          <a:chExt cx="0" cy="0"/>
        </a:xfrm>
      </p:grpSpPr>
      <p:sp>
        <p:nvSpPr>
          <p:cNvPr id="3" name="Sisällön paikkamerkki 2"/>
          <p:cNvSpPr>
            <a:spLocks noGrp="1"/>
          </p:cNvSpPr>
          <p:nvPr>
            <p:ph sz="quarter" idx="10" hasCustomPrompt="1"/>
          </p:nvPr>
        </p:nvSpPr>
        <p:spPr>
          <a:xfrm>
            <a:off x="0" y="11"/>
            <a:ext cx="12192000" cy="6854273"/>
          </a:xfrm>
        </p:spPr>
        <p:txBody>
          <a:bodyPr/>
          <a:lstStyle>
            <a:lvl1pPr>
              <a:defRPr/>
            </a:lvl1pPr>
          </a:lstStyle>
          <a:p>
            <a:pPr lvl="0"/>
            <a:r>
              <a:rPr lang="fi-FI"/>
              <a:t>Kuva/kaavio tähän</a:t>
            </a:r>
          </a:p>
        </p:txBody>
      </p:sp>
    </p:spTree>
    <p:extLst>
      <p:ext uri="{BB962C8B-B14F-4D97-AF65-F5344CB8AC3E}">
        <p14:creationId xmlns:p14="http://schemas.microsoft.com/office/powerpoint/2010/main" val="18725244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Loppudia - kiitos ja yhteystiedot">
    <p:spTree>
      <p:nvGrpSpPr>
        <p:cNvPr id="1" name=""/>
        <p:cNvGrpSpPr/>
        <p:nvPr/>
      </p:nvGrpSpPr>
      <p:grpSpPr>
        <a:xfrm>
          <a:off x="0" y="0"/>
          <a:ext cx="0" cy="0"/>
          <a:chOff x="0" y="0"/>
          <a:chExt cx="0" cy="0"/>
        </a:xfrm>
      </p:grpSpPr>
      <p:sp>
        <p:nvSpPr>
          <p:cNvPr id="5" name="Suorakulmio 4"/>
          <p:cNvSpPr/>
          <p:nvPr userDrawn="1"/>
        </p:nvSpPr>
        <p:spPr>
          <a:xfrm>
            <a:off x="0" y="10"/>
            <a:ext cx="12192000" cy="5925277"/>
          </a:xfrm>
          <a:prstGeom prst="rect">
            <a:avLst/>
          </a:prstGeom>
          <a:solidFill>
            <a:srgbClr val="FF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p>
        </p:txBody>
      </p:sp>
      <p:sp>
        <p:nvSpPr>
          <p:cNvPr id="13" name="Otsikko 1"/>
          <p:cNvSpPr>
            <a:spLocks noGrp="1"/>
          </p:cNvSpPr>
          <p:nvPr>
            <p:ph type="ctrTitle" hasCustomPrompt="1"/>
          </p:nvPr>
        </p:nvSpPr>
        <p:spPr>
          <a:xfrm>
            <a:off x="623392" y="2084851"/>
            <a:ext cx="10945216" cy="2016224"/>
          </a:xfrm>
        </p:spPr>
        <p:txBody>
          <a:bodyPr anchor="b">
            <a:normAutofit/>
          </a:bodyPr>
          <a:lstStyle>
            <a:lvl1pPr algn="ctr">
              <a:defRPr sz="11733" b="0">
                <a:solidFill>
                  <a:srgbClr val="878787"/>
                </a:solidFill>
                <a:latin typeface="Arial" panose="020B0604020202020204" pitchFamily="34" charset="0"/>
                <a:cs typeface="Arial" panose="020B0604020202020204" pitchFamily="34" charset="0"/>
              </a:defRPr>
            </a:lvl1pPr>
          </a:lstStyle>
          <a:p>
            <a:r>
              <a:rPr lang="fi-FI"/>
              <a:t>Kiitosteksti!</a:t>
            </a:r>
          </a:p>
        </p:txBody>
      </p:sp>
      <p:sp>
        <p:nvSpPr>
          <p:cNvPr id="15" name="Alaotsikko 2"/>
          <p:cNvSpPr>
            <a:spLocks noGrp="1"/>
          </p:cNvSpPr>
          <p:nvPr>
            <p:ph type="subTitle" idx="1" hasCustomPrompt="1"/>
          </p:nvPr>
        </p:nvSpPr>
        <p:spPr>
          <a:xfrm>
            <a:off x="623392" y="4293106"/>
            <a:ext cx="10945216" cy="1153683"/>
          </a:xfrm>
        </p:spPr>
        <p:txBody>
          <a:bodyPr>
            <a:normAutofit/>
          </a:bodyPr>
          <a:lstStyle>
            <a:lvl1pPr marL="0" indent="0" algn="ctr">
              <a:buNone/>
              <a:defRPr sz="2133" b="1">
                <a:solidFill>
                  <a:srgbClr val="878787"/>
                </a:solidFill>
                <a:latin typeface="Arial" panose="020B0604020202020204" pitchFamily="34" charset="0"/>
                <a:cs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www-osoite</a:t>
            </a:r>
          </a:p>
        </p:txBody>
      </p:sp>
      <p:pic>
        <p:nvPicPr>
          <p:cNvPr id="11" name="Kuva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8396" y="260658"/>
            <a:ext cx="1920213" cy="2109197"/>
          </a:xfrm>
          <a:prstGeom prst="rect">
            <a:avLst/>
          </a:prstGeom>
        </p:spPr>
      </p:pic>
      <p:pic>
        <p:nvPicPr>
          <p:cNvPr id="7" name="Kuva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5361" y="6018784"/>
            <a:ext cx="1926400" cy="753600"/>
          </a:xfrm>
          <a:prstGeom prst="rect">
            <a:avLst/>
          </a:prstGeom>
        </p:spPr>
      </p:pic>
    </p:spTree>
    <p:extLst>
      <p:ext uri="{BB962C8B-B14F-4D97-AF65-F5344CB8AC3E}">
        <p14:creationId xmlns:p14="http://schemas.microsoft.com/office/powerpoint/2010/main" val="29497163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puolikas_sivu_kuva">
    <p:spTree>
      <p:nvGrpSpPr>
        <p:cNvPr id="1" name=""/>
        <p:cNvGrpSpPr/>
        <p:nvPr/>
      </p:nvGrpSpPr>
      <p:grpSpPr>
        <a:xfrm>
          <a:off x="0" y="0"/>
          <a:ext cx="0" cy="0"/>
          <a:chOff x="0" y="0"/>
          <a:chExt cx="0" cy="0"/>
        </a:xfrm>
      </p:grpSpPr>
      <p:sp>
        <p:nvSpPr>
          <p:cNvPr id="7" name="Picture Placeholder 13"/>
          <p:cNvSpPr>
            <a:spLocks noGrp="1"/>
          </p:cNvSpPr>
          <p:nvPr>
            <p:ph type="pic" sz="quarter" idx="13"/>
          </p:nvPr>
        </p:nvSpPr>
        <p:spPr>
          <a:xfrm>
            <a:off x="0" y="0"/>
            <a:ext cx="12192000" cy="4019984"/>
          </a:xfrm>
          <a:effectLst/>
        </p:spPr>
        <p:txBody>
          <a:bodyPr>
            <a:normAutofit/>
          </a:bodyPr>
          <a:lstStyle>
            <a:lvl1pPr marL="0" indent="0">
              <a:buNone/>
              <a:defRPr sz="1800">
                <a:ln>
                  <a:noFill/>
                </a:ln>
                <a:solidFill>
                  <a:schemeClr val="bg1">
                    <a:lumMod val="85000"/>
                  </a:schemeClr>
                </a:solidFill>
              </a:defRPr>
            </a:lvl1pPr>
          </a:lstStyle>
          <a:p>
            <a:endParaRPr lang="en-US"/>
          </a:p>
        </p:txBody>
      </p:sp>
      <p:pic>
        <p:nvPicPr>
          <p:cNvPr id="3" name="Kuva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285661" y="5971690"/>
            <a:ext cx="1698331" cy="664467"/>
          </a:xfrm>
          <a:prstGeom prst="rect">
            <a:avLst/>
          </a:prstGeom>
        </p:spPr>
      </p:pic>
    </p:spTree>
    <p:extLst>
      <p:ext uri="{BB962C8B-B14F-4D97-AF65-F5344CB8AC3E}">
        <p14:creationId xmlns:p14="http://schemas.microsoft.com/office/powerpoint/2010/main" val="2502734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p:cNvSpPr>
            <a:spLocks noGrp="1"/>
          </p:cNvSpPr>
          <p:nvPr>
            <p:ph type="dt" sz="half" idx="10"/>
          </p:nvPr>
        </p:nvSpPr>
        <p:spPr/>
        <p:txBody>
          <a:bodyPr/>
          <a:lstStyle/>
          <a:p>
            <a:r>
              <a:rPr lang="fi-FI"/>
              <a:t>27.4.2021 sade.rytkonen@kuh.fi</a:t>
            </a:r>
          </a:p>
        </p:txBody>
      </p:sp>
      <p:sp>
        <p:nvSpPr>
          <p:cNvPr id="6" name="Alatunnisteen paikkamerkki 5"/>
          <p:cNvSpPr>
            <a:spLocks noGrp="1"/>
          </p:cNvSpPr>
          <p:nvPr>
            <p:ph type="ftr" sz="quarter" idx="11"/>
          </p:nvPr>
        </p:nvSpPr>
        <p:spPr/>
        <p:txBody>
          <a:bodyPr/>
          <a:lstStyle/>
          <a:p>
            <a:r>
              <a:rPr lang="fi-FI"/>
              <a:t>23.4.2021</a:t>
            </a:r>
          </a:p>
        </p:txBody>
      </p:sp>
      <p:sp>
        <p:nvSpPr>
          <p:cNvPr id="7" name="Dian numeron paikkamerkki 6"/>
          <p:cNvSpPr>
            <a:spLocks noGrp="1"/>
          </p:cNvSpPr>
          <p:nvPr>
            <p:ph type="sldNum" sz="quarter" idx="12"/>
          </p:nvPr>
        </p:nvSpPr>
        <p:spPr/>
        <p:txBody>
          <a:bodyPr/>
          <a:lstStyle/>
          <a:p>
            <a:fld id="{D54A6BC9-B974-4CAC-AD0A-0936940B5425}" type="slidenum">
              <a:rPr lang="fi-FI" smtClean="0"/>
              <a:t>‹#›</a:t>
            </a:fld>
            <a:endParaRPr lang="fi-FI"/>
          </a:p>
        </p:txBody>
      </p:sp>
    </p:spTree>
    <p:extLst>
      <p:ext uri="{BB962C8B-B14F-4D97-AF65-F5344CB8AC3E}">
        <p14:creationId xmlns:p14="http://schemas.microsoft.com/office/powerpoint/2010/main" val="763439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image" Target="../media/image5.png"/><Relationship Id="rId2" Type="http://schemas.openxmlformats.org/officeDocument/2006/relationships/slideLayout" Target="../slideLayouts/slideLayout49.xml"/><Relationship Id="rId16" Type="http://schemas.openxmlformats.org/officeDocument/2006/relationships/theme" Target="../theme/theme4.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image" Target="../media/image5.pn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theme" Target="../theme/theme5.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6.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27.4.2021 sade.rytkonen@kuh.fi</a:t>
            </a:r>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23.4.2021</a:t>
            </a:r>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4A6BC9-B974-4CAC-AD0A-0936940B5425}" type="slidenum">
              <a:rPr lang="fi-FI" smtClean="0"/>
              <a:t>‹#›</a:t>
            </a:fld>
            <a:endParaRPr lang="fi-FI"/>
          </a:p>
        </p:txBody>
      </p:sp>
    </p:spTree>
    <p:extLst>
      <p:ext uri="{BB962C8B-B14F-4D97-AF65-F5344CB8AC3E}">
        <p14:creationId xmlns:p14="http://schemas.microsoft.com/office/powerpoint/2010/main" val="160299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a:xfrm>
            <a:off x="609600" y="1800000"/>
            <a:ext cx="10972800" cy="1143000"/>
          </a:xfrm>
          <a:prstGeom prst="rect">
            <a:avLst/>
          </a:prstGeom>
        </p:spPr>
        <p:txBody>
          <a:bodyPr vert="horz" lIns="91440" tIns="45720" rIns="91440" bIns="45720" rtlCol="0" anchor="ctr">
            <a:normAutofit/>
          </a:bodyPr>
          <a:lstStyle/>
          <a:p>
            <a:endParaRPr lang="fi-FI"/>
          </a:p>
        </p:txBody>
      </p:sp>
      <p:sp>
        <p:nvSpPr>
          <p:cNvPr id="3" name="Text"/>
          <p:cNvSpPr>
            <a:spLocks noGrp="1"/>
          </p:cNvSpPr>
          <p:nvPr>
            <p:ph type="body" idx="1"/>
          </p:nvPr>
        </p:nvSpPr>
        <p:spPr>
          <a:xfrm>
            <a:off x="609600" y="3060000"/>
            <a:ext cx="10972800" cy="1620000"/>
          </a:xfrm>
          <a:prstGeom prst="rect">
            <a:avLst/>
          </a:prstGeom>
        </p:spPr>
        <p:txBody>
          <a:bodyPr vert="horz" lIns="91440" tIns="45720" rIns="91440" bIns="45720" rtlCol="0">
            <a:normAutofit/>
          </a:bodyPr>
          <a:lstStyle/>
          <a:p>
            <a:pPr lvl="0"/>
            <a:r>
              <a:rPr lang="en-US"/>
              <a:t> </a:t>
            </a:r>
            <a:endParaRPr lang="fi-FI"/>
          </a:p>
        </p:txBody>
      </p:sp>
      <p:sp>
        <p:nvSpPr>
          <p:cNvPr id="4" name="Date"/>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27.4.2021 sade.rytkonen@kuh.fi</a:t>
            </a:r>
          </a:p>
        </p:txBody>
      </p:sp>
      <p:sp>
        <p:nvSpPr>
          <p:cNvPr id="5" name="Foote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23.4.2021</a:t>
            </a:r>
          </a:p>
        </p:txBody>
      </p:sp>
      <p:sp>
        <p:nvSpPr>
          <p:cNvPr id="6" name="Slide number"/>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910BCE-C936-43E6-9B11-F3CC9EFD4B40}" type="slidenum">
              <a:rPr lang="fi-FI" smtClean="0"/>
              <a:pPr/>
              <a:t>‹#›</a:t>
            </a:fld>
            <a:endParaRPr lang="fi-FI"/>
          </a:p>
        </p:txBody>
      </p:sp>
    </p:spTree>
    <p:extLst>
      <p:ext uri="{BB962C8B-B14F-4D97-AF65-F5344CB8AC3E}">
        <p14:creationId xmlns:p14="http://schemas.microsoft.com/office/powerpoint/2010/main" val="5352155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829" r:id="rId14"/>
    <p:sldLayoutId id="2147483830" r:id="rId15"/>
    <p:sldLayoutId id="2147483831" r:id="rId16"/>
    <p:sldLayoutId id="2147483832" r:id="rId17"/>
    <p:sldLayoutId id="2147483833" r:id="rId18"/>
    <p:sldLayoutId id="2147483834" r:id="rId19"/>
    <p:sldLayoutId id="2147483835" r:id="rId20"/>
    <p:sldLayoutId id="2147483836" r:id="rId21"/>
    <p:sldLayoutId id="2147483837" r:id="rId22"/>
    <p:sldLayoutId id="2147483838" r:id="rId23"/>
    <p:sldLayoutId id="2147483839" r:id="rId24"/>
  </p:sldLayoutIdLst>
  <p:hf sldNum="0" hdr="0" ftr="0"/>
  <p:txStyles>
    <p:titleStyle>
      <a:lvl1pPr algn="r" defTabSz="914400" rtl="0" eaLnBrk="1" latinLnBrk="0" hangingPunct="1">
        <a:spcBef>
          <a:spcPct val="0"/>
        </a:spcBef>
        <a:buNone/>
        <a:defRPr sz="4400" kern="1200">
          <a:solidFill>
            <a:schemeClr val="tx1"/>
          </a:solidFill>
          <a:latin typeface="+mj-lt"/>
          <a:ea typeface="+mj-ea"/>
          <a:cs typeface="+mj-cs"/>
        </a:defRPr>
      </a:lvl1pPr>
    </p:titleStyle>
    <p:bodyStyle>
      <a:lvl1pPr marL="0" indent="0" algn="r" defTabSz="914400" rtl="0" eaLnBrk="1" latinLnBrk="0" hangingPunct="1">
        <a:spcBef>
          <a:spcPct val="20000"/>
        </a:spcBef>
        <a:buFont typeface="Arial" pitchFamily="34" charset="0"/>
        <a:buNone/>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609601" y="274638"/>
            <a:ext cx="1097279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a:t>Muokkaa perustyylejä </a:t>
            </a:r>
            <a:r>
              <a:rPr lang="fi-FI" err="1"/>
              <a:t>osoitt</a:t>
            </a:r>
            <a:r>
              <a:rPr lang="fi-FI"/>
              <a:t>.</a:t>
            </a:r>
          </a:p>
        </p:txBody>
      </p:sp>
      <p:sp>
        <p:nvSpPr>
          <p:cNvPr id="1027" name="Tekstin paikkamerkki 2"/>
          <p:cNvSpPr>
            <a:spLocks noGrp="1"/>
          </p:cNvSpPr>
          <p:nvPr>
            <p:ph type="body" idx="1"/>
          </p:nvPr>
        </p:nvSpPr>
        <p:spPr bwMode="auto">
          <a:xfrm>
            <a:off x="609601" y="1600202"/>
            <a:ext cx="10972799" cy="440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t>Muokkaa tekstin perustyylejä osoittamalla</a:t>
            </a:r>
          </a:p>
          <a:p>
            <a:pPr lvl="1"/>
            <a:r>
              <a:rPr lang="fi-FI"/>
              <a:t>toinen taso</a:t>
            </a:r>
          </a:p>
          <a:p>
            <a:pPr lvl="2"/>
            <a:r>
              <a:rPr lang="fi-FI"/>
              <a:t>kolmas taso</a:t>
            </a:r>
          </a:p>
          <a:p>
            <a:pPr lvl="3"/>
            <a:r>
              <a:rPr lang="fi-FI"/>
              <a:t>neljäs taso</a:t>
            </a:r>
          </a:p>
          <a:p>
            <a:pPr lvl="4"/>
            <a:r>
              <a:rPr lang="fi-FI"/>
              <a:t>viides taso</a:t>
            </a:r>
          </a:p>
        </p:txBody>
      </p:sp>
      <p:cxnSp>
        <p:nvCxnSpPr>
          <p:cNvPr id="14" name="Suora yhdysviiva 13">
            <a:extLst>
              <a:ext uri="{FF2B5EF4-FFF2-40B4-BE49-F238E27FC236}">
                <a16:creationId xmlns:a16="http://schemas.microsoft.com/office/drawing/2014/main" id="{0F5E1493-2B27-4C38-A071-9809BDEFD18C}"/>
              </a:ext>
            </a:extLst>
          </p:cNvPr>
          <p:cNvCxnSpPr/>
          <p:nvPr userDrawn="1"/>
        </p:nvCxnSpPr>
        <p:spPr>
          <a:xfrm>
            <a:off x="0" y="6280922"/>
            <a:ext cx="12204000" cy="0"/>
          </a:xfrm>
          <a:prstGeom prst="line">
            <a:avLst/>
          </a:prstGeom>
          <a:ln>
            <a:solidFill>
              <a:srgbClr val="F01E00"/>
            </a:solidFill>
          </a:ln>
          <a:effectLst/>
        </p:spPr>
        <p:style>
          <a:lnRef idx="2">
            <a:schemeClr val="accent1"/>
          </a:lnRef>
          <a:fillRef idx="0">
            <a:schemeClr val="accent1"/>
          </a:fillRef>
          <a:effectRef idx="1">
            <a:schemeClr val="accent1"/>
          </a:effectRef>
          <a:fontRef idx="minor">
            <a:schemeClr val="tx1"/>
          </a:fontRef>
        </p:style>
      </p:cxnSp>
      <p:pic>
        <p:nvPicPr>
          <p:cNvPr id="3" name="Kuva 2">
            <a:extLst>
              <a:ext uri="{FF2B5EF4-FFF2-40B4-BE49-F238E27FC236}">
                <a16:creationId xmlns:a16="http://schemas.microsoft.com/office/drawing/2014/main" id="{F6F209B3-7A1E-4648-BD8E-FD1475F5E8A5}"/>
              </a:ext>
            </a:extLst>
          </p:cNvPr>
          <p:cNvPicPr>
            <a:picLocks noChangeAspect="1"/>
          </p:cNvPicPr>
          <p:nvPr userDrawn="1"/>
        </p:nvPicPr>
        <p:blipFill>
          <a:blip r:embed="rId14"/>
          <a:stretch>
            <a:fillRect/>
          </a:stretch>
        </p:blipFill>
        <p:spPr>
          <a:xfrm>
            <a:off x="10620734" y="6352140"/>
            <a:ext cx="1009791" cy="333422"/>
          </a:xfrm>
          <a:prstGeom prst="rect">
            <a:avLst/>
          </a:prstGeom>
        </p:spPr>
      </p:pic>
      <p:sp>
        <p:nvSpPr>
          <p:cNvPr id="10"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r>
              <a:rPr lang="fi-FI"/>
              <a:t>27.4.2021 sade.rytkonen@kuh.fi</a:t>
            </a:r>
          </a:p>
        </p:txBody>
      </p:sp>
      <p:sp>
        <p:nvSpPr>
          <p:cNvPr id="11"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fi-FI"/>
              <a:t>23.4.2021</a:t>
            </a:r>
          </a:p>
        </p:txBody>
      </p:sp>
      <p:sp>
        <p:nvSpPr>
          <p:cNvPr id="12"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a:p>
        </p:txBody>
      </p:sp>
    </p:spTree>
    <p:extLst>
      <p:ext uri="{BB962C8B-B14F-4D97-AF65-F5344CB8AC3E}">
        <p14:creationId xmlns:p14="http://schemas.microsoft.com/office/powerpoint/2010/main" val="69698078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hf sldNum="0" hdr="0" ftr="0"/>
  <p:txStyles>
    <p:titleStyle>
      <a:lvl1pPr algn="l" defTabSz="457200" rtl="0" eaLnBrk="1" fontAlgn="base" hangingPunct="1">
        <a:spcBef>
          <a:spcPct val="0"/>
        </a:spcBef>
        <a:spcAft>
          <a:spcPct val="0"/>
        </a:spcAft>
        <a:defRPr sz="3000" b="0" kern="1200" cap="none">
          <a:solidFill>
            <a:srgbClr val="F01E00"/>
          </a:solidFill>
          <a:latin typeface="+mj-lt"/>
          <a:ea typeface="ＭＳ Ｐゴシック" charset="-128"/>
          <a:cs typeface="ＭＳ Ｐゴシック" charset="-128"/>
        </a:defRPr>
      </a:lvl1pPr>
      <a:lvl2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2pPr>
      <a:lvl3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3pPr>
      <a:lvl4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4pPr>
      <a:lvl5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1" fontAlgn="base" hangingPunct="1">
        <a:spcBef>
          <a:spcPct val="20000"/>
        </a:spcBef>
        <a:spcAft>
          <a:spcPct val="0"/>
        </a:spcAft>
        <a:buClr>
          <a:srgbClr val="FF0000"/>
        </a:buClr>
        <a:buSzPct val="100000"/>
        <a:buFont typeface="Arial" panose="020B0604020202020204" pitchFamily="34" charset="0"/>
        <a:buChar char="•"/>
        <a:defRPr sz="2400" kern="1200">
          <a:solidFill>
            <a:schemeClr val="tx1"/>
          </a:solidFill>
          <a:latin typeface="+mn-lt"/>
          <a:ea typeface="ＭＳ Ｐゴシック" charset="-128"/>
          <a:cs typeface="Arial" pitchFamily="34" charset="0"/>
        </a:defRPr>
      </a:lvl1pPr>
      <a:lvl2pPr marL="742950" indent="-28575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2pPr>
      <a:lvl3pPr marL="11430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3pPr>
      <a:lvl4pPr marL="16002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4pPr>
      <a:lvl5pPr marL="20574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fi-FI"/>
              <a:t>Muokkaa </a:t>
            </a:r>
            <a:r>
              <a:rPr lang="fi-FI" err="1"/>
              <a:t>perustyyl</a:t>
            </a:r>
            <a:r>
              <a:rPr lang="fi-FI"/>
              <a:t>. </a:t>
            </a:r>
            <a:r>
              <a:rPr lang="fi-FI" err="1"/>
              <a:t>napsautt</a:t>
            </a:r>
            <a:r>
              <a:rPr lang="fi-FI"/>
              <a:t>.</a:t>
            </a:r>
            <a:endParaRPr lang="fi-FI" noProof="0"/>
          </a:p>
        </p:txBody>
      </p:sp>
      <p:sp>
        <p:nvSpPr>
          <p:cNvPr id="3" name="Tekstin paikkamerkki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fi-FI"/>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6" name="Dian numeron paikkamerkki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rtl="0"/>
            <a:fld id="{022B156B-59AE-415F-B24B-8756D48BB977}" type="slidenum">
              <a:rPr lang="fi-FI" noProof="0" smtClean="0"/>
              <a:pPr rtl="0"/>
              <a:t>‹#›</a:t>
            </a:fld>
            <a:endParaRPr lang="fi-FI" noProof="0"/>
          </a:p>
        </p:txBody>
      </p:sp>
      <p:sp>
        <p:nvSpPr>
          <p:cNvPr id="5" name="Alatunnisteen paikkamerkki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rtl="0"/>
            <a:r>
              <a:rPr lang="fi-FI" noProof="0"/>
              <a:t>23.4.2021</a:t>
            </a:r>
          </a:p>
        </p:txBody>
      </p:sp>
      <p:sp>
        <p:nvSpPr>
          <p:cNvPr id="4" name="Päivämäärän paikkamerkki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r>
              <a:rPr lang="fi-FI"/>
              <a:t>27.4.2021 sade.rytkonen@kuh.fi</a:t>
            </a:r>
          </a:p>
        </p:txBody>
      </p:sp>
    </p:spTree>
    <p:extLst>
      <p:ext uri="{BB962C8B-B14F-4D97-AF65-F5344CB8AC3E}">
        <p14:creationId xmlns:p14="http://schemas.microsoft.com/office/powerpoint/2010/main" val="9678456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fi-FI"/>
              <a:t>Muokkaa </a:t>
            </a:r>
            <a:r>
              <a:rPr lang="fi-FI" err="1"/>
              <a:t>perustyyl</a:t>
            </a:r>
            <a:r>
              <a:rPr lang="fi-FI"/>
              <a:t>. </a:t>
            </a:r>
            <a:r>
              <a:rPr lang="fi-FI" err="1"/>
              <a:t>napsautt</a:t>
            </a:r>
            <a:r>
              <a:rPr lang="fi-FI"/>
              <a:t>.</a:t>
            </a:r>
            <a:endParaRPr lang="fi-FI" noProof="0"/>
          </a:p>
        </p:txBody>
      </p:sp>
      <p:sp>
        <p:nvSpPr>
          <p:cNvPr id="3" name="Tekstin paikkamerkki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fi-FI"/>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6" name="Dian numeron paikkamerkki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rtl="0"/>
            <a:fld id="{022B156B-59AE-415F-B24B-8756D48BB977}" type="slidenum">
              <a:rPr lang="fi-FI" noProof="0" smtClean="0"/>
              <a:pPr rtl="0"/>
              <a:t>‹#›</a:t>
            </a:fld>
            <a:endParaRPr lang="fi-FI" noProof="0"/>
          </a:p>
        </p:txBody>
      </p:sp>
      <p:sp>
        <p:nvSpPr>
          <p:cNvPr id="5" name="Alatunnisteen paikkamerkki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rtl="0"/>
            <a:r>
              <a:rPr lang="fi-FI" noProof="0"/>
              <a:t>23.4.2021</a:t>
            </a:r>
          </a:p>
        </p:txBody>
      </p:sp>
      <p:sp>
        <p:nvSpPr>
          <p:cNvPr id="4" name="Päivämäärän paikkamerkki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r>
              <a:rPr lang="fi-FI"/>
              <a:t>27.4.2021 sade.rytkonen@kuh.fi</a:t>
            </a:r>
          </a:p>
        </p:txBody>
      </p:sp>
    </p:spTree>
    <p:extLst>
      <p:ext uri="{BB962C8B-B14F-4D97-AF65-F5344CB8AC3E}">
        <p14:creationId xmlns:p14="http://schemas.microsoft.com/office/powerpoint/2010/main" val="3568762107"/>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fi-FI"/>
              <a:t>Muokkaa </a:t>
            </a:r>
            <a:r>
              <a:rPr lang="fi-FI" err="1"/>
              <a:t>perustyyl</a:t>
            </a:r>
            <a:r>
              <a:rPr lang="fi-FI"/>
              <a:t>. </a:t>
            </a:r>
            <a:r>
              <a:rPr lang="fi-FI" err="1"/>
              <a:t>napsautt</a:t>
            </a:r>
            <a:r>
              <a:rPr lang="fi-FI"/>
              <a:t>.</a:t>
            </a:r>
          </a:p>
        </p:txBody>
      </p:sp>
      <p:sp>
        <p:nvSpPr>
          <p:cNvPr id="3" name="Tekstin paikkamerkki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609600" y="635636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r>
              <a:rPr lang="fi-FI"/>
              <a:t>2.6.2021 sade.rytkonen@kuh.fi</a:t>
            </a:r>
          </a:p>
        </p:txBody>
      </p:sp>
      <p:sp>
        <p:nvSpPr>
          <p:cNvPr id="5" name="Alatunnisteen paikkamerkki 4"/>
          <p:cNvSpPr>
            <a:spLocks noGrp="1"/>
          </p:cNvSpPr>
          <p:nvPr>
            <p:ph type="ftr" sz="quarter" idx="3"/>
          </p:nvPr>
        </p:nvSpPr>
        <p:spPr>
          <a:xfrm>
            <a:off x="4165600" y="635636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fi-FI"/>
              <a:t>23.4.2021</a:t>
            </a:r>
          </a:p>
        </p:txBody>
      </p:sp>
      <p:sp>
        <p:nvSpPr>
          <p:cNvPr id="6" name="Dian numeron paikkamerkki 5"/>
          <p:cNvSpPr>
            <a:spLocks noGrp="1"/>
          </p:cNvSpPr>
          <p:nvPr>
            <p:ph type="sldNum" sz="quarter" idx="4"/>
          </p:nvPr>
        </p:nvSpPr>
        <p:spPr>
          <a:xfrm>
            <a:off x="8737600" y="635636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2FC4D597-55F4-4E0F-BCFE-6F23E5B82EC3}" type="slidenum">
              <a:rPr lang="fi-FI" smtClean="0"/>
              <a:t>‹#›</a:t>
            </a:fld>
            <a:endParaRPr lang="fi-FI"/>
          </a:p>
        </p:txBody>
      </p:sp>
    </p:spTree>
    <p:extLst>
      <p:ext uri="{BB962C8B-B14F-4D97-AF65-F5344CB8AC3E}">
        <p14:creationId xmlns:p14="http://schemas.microsoft.com/office/powerpoint/2010/main" val="1131053556"/>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hf sldNum="0" hdr="0" ftr="0"/>
  <p:txStyles>
    <p:titleStyle>
      <a:lvl1pPr algn="ctr" defTabSz="1219170" rtl="0" eaLnBrk="1" latinLnBrk="0" hangingPunct="1">
        <a:spcBef>
          <a:spcPct val="0"/>
        </a:spcBef>
        <a:buNone/>
        <a:defRPr sz="4800" kern="1200">
          <a:solidFill>
            <a:schemeClr val="tx1"/>
          </a:solidFill>
          <a:latin typeface="Arial" panose="020B0604020202020204" pitchFamily="34" charset="0"/>
          <a:ea typeface="+mj-ea"/>
          <a:cs typeface="Arial" panose="020B0604020202020204" pitchFamily="34" charset="0"/>
        </a:defRPr>
      </a:lvl1pPr>
    </p:titleStyle>
    <p:bodyStyle>
      <a:lvl1pPr marL="457189" indent="-457189"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fi-FI"/>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8" Type="http://schemas.openxmlformats.org/officeDocument/2006/relationships/hyperlink" Target="https://thl.fi/fi/web/hyvinvoinnin-ja-terveyden-edistamisen-johtaminen/osallisuuden-edistaminen/osallisuustyon-johtaminen-ja-osallisuusohjelman-teko" TargetMode="External"/><Relationship Id="rId13" Type="http://schemas.openxmlformats.org/officeDocument/2006/relationships/hyperlink" Target="https://thl.fi/fi/web/hyvinvoinnin-ja-terveyden-edistamisen-johtaminen/osallisuuden-edistaminen/asukas-ja-asiakasosallisuus" TargetMode="External"/><Relationship Id="rId18" Type="http://schemas.openxmlformats.org/officeDocument/2006/relationships/hyperlink" Target="https://thl.fi/fi/web/hyvinvoinnin-ja-terveyden-edistamisen-johtaminen/osallisuuden-edistaminen/heikoimmassa-asemassa-olevien-osallisuus/osallisuuden-edistamisen-mallit/osallisuutta-edistava-hallintomalli-tukee-osallisuustyon-johtamista/kokemusosaaminen" TargetMode="External"/><Relationship Id="rId3" Type="http://schemas.openxmlformats.org/officeDocument/2006/relationships/hyperlink" Target="https://thl.fi/fi/web/hyvinvoinnin-ja-terveyden-edistamisen-johtaminen/osallisuuden-edistaminen/heikoimmassa-asemassa-olevien-osallisuus/tutkimus/osallisuusindikaattori-mittaa-osallisuuden-kokemusta" TargetMode="External"/><Relationship Id="rId21" Type="http://schemas.openxmlformats.org/officeDocument/2006/relationships/hyperlink" Target="http://www.nuva.fi/mika-nuorisovaltuusto" TargetMode="External"/><Relationship Id="rId7" Type="http://schemas.openxmlformats.org/officeDocument/2006/relationships/hyperlink" Target="https://www.kuopio.fi/documents/7369547/7960107/Opas+draaman+ty%C3%B6tapojen+k%C3%A4ytt%C3%B6%C3%B6n+yl%C3%A4kouluopetuksessa/9d487d3f-f5d2-4020-b790-d0c3d1576c66" TargetMode="External"/><Relationship Id="rId12" Type="http://schemas.openxmlformats.org/officeDocument/2006/relationships/hyperlink" Target="https://www.kuntaliitto.fi/osallistuva-budjetointi" TargetMode="External"/><Relationship Id="rId17" Type="http://schemas.openxmlformats.org/officeDocument/2006/relationships/hyperlink" Target="https://www.ouka.fi/documents/78453/20610986/n%C3%A4in+voi+vaikuttaa+lehti%C3%B6_saavutettava.pdf/a5896bef-46b5-4838-a068-2623140ac4bd" TargetMode="External"/><Relationship Id="rId2" Type="http://schemas.openxmlformats.org/officeDocument/2006/relationships/notesSlide" Target="../notesSlides/notesSlide3.xml"/><Relationship Id="rId16" Type="http://schemas.openxmlformats.org/officeDocument/2006/relationships/hyperlink" Target="https://www.lapsiystavallinenkunta.fi/lapsen-oikeuksien-teemapaketit/aluksi-meidan-kunnassa-jokainen-lapsi-on-tarkea" TargetMode="External"/><Relationship Id="rId20" Type="http://schemas.openxmlformats.org/officeDocument/2006/relationships/hyperlink" Target="https://vane.to/vammaisneuvostot" TargetMode="External"/><Relationship Id="rId1" Type="http://schemas.openxmlformats.org/officeDocument/2006/relationships/slideLayout" Target="../slideLayouts/slideLayout13.xml"/><Relationship Id="rId6" Type="http://schemas.openxmlformats.org/officeDocument/2006/relationships/hyperlink" Target="https://www.karajatorma.fi/wp-content/uploads/2020/09/Pieni-yhteiso%CC%88llisyysopas-RB.pdf" TargetMode="External"/><Relationship Id="rId11" Type="http://schemas.openxmlformats.org/officeDocument/2006/relationships/hyperlink" Target="https://www.mansikkary.fi/fi/hankkeet/kirkonkylat-palvelukeskuksina/kumppanuuspoyta/" TargetMode="External"/><Relationship Id="rId5" Type="http://schemas.openxmlformats.org/officeDocument/2006/relationships/hyperlink" Target="https://mieli.exove.eu/fi/etusivu/kehitt%C3%A4mistoiminta/lapset-ja-nuoret/alakoulu/hyv%C3%A4n-mielen-taitomerkki" TargetMode="External"/><Relationship Id="rId15" Type="http://schemas.openxmlformats.org/officeDocument/2006/relationships/hyperlink" Target="https://thl.fi/fi/web/hyvinvoinnin-ja-terveyden-edistamisen-johtaminen/osallisuuden-edistaminen/heikoimmassa-asemassa-olevien-osallisuus/osallisuuden-edistamisen-mallit/digiosallisuuden-edistaminen" TargetMode="External"/><Relationship Id="rId10" Type="http://schemas.openxmlformats.org/officeDocument/2006/relationships/hyperlink" Target="https://vanhempainliitto.fi/opettajalle/" TargetMode="External"/><Relationship Id="rId19" Type="http://schemas.openxmlformats.org/officeDocument/2006/relationships/hyperlink" Target="https://www.kuntaliitto.fi/sosiaali-ja-terveysasiat/sosiaalihuolto/iakkaiden-palvelut/vanhusneuvostot" TargetMode="External"/><Relationship Id="rId4" Type="http://schemas.openxmlformats.org/officeDocument/2006/relationships/hyperlink" Target="https://www.oph.fi/fi/opettajat-ja-kasvattajat/yhteisollisyys" TargetMode="External"/><Relationship Id="rId9" Type="http://schemas.openxmlformats.org/officeDocument/2006/relationships/hyperlink" Target="https://savas.fi/userfiles/file/lastu/Perheentalon_perheraati.pdf" TargetMode="External"/><Relationship Id="rId14" Type="http://schemas.openxmlformats.org/officeDocument/2006/relationships/hyperlink" Target="https://innokyla.fi/fi/tyokalut/asiakasraati"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nuortenpalvelu.fi/zempparit/" TargetMode="External"/><Relationship Id="rId3" Type="http://schemas.openxmlformats.org/officeDocument/2006/relationships/hyperlink" Target="https://www.oph.fi/fi/koulutus-ja-tutkinnot/kaveritaidot-ovat-harjoiteltavia-taitoja" TargetMode="External"/><Relationship Id="rId7" Type="http://schemas.openxmlformats.org/officeDocument/2006/relationships/hyperlink" Target="https://www.mielenterveysseurat.fi/kuopio/hankkeet/yksinaisyystyo-pohjois-savossa-hanke/"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hyperlink" Target="https://vtkl.fi/toiminta/ystavapiiri" TargetMode="External"/><Relationship Id="rId11" Type="http://schemas.openxmlformats.org/officeDocument/2006/relationships/hyperlink" Target="https://www.versoverkko.fi/laku-lahete/" TargetMode="External"/><Relationship Id="rId5" Type="http://schemas.openxmlformats.org/officeDocument/2006/relationships/hyperlink" Target="https://asuntoensin.fi/assets/files/2021/05/puheeksiotto-tyokalu-digi-versio.pdf" TargetMode="External"/><Relationship Id="rId10" Type="http://schemas.openxmlformats.org/officeDocument/2006/relationships/hyperlink" Target="https://kaikukortti.fi/" TargetMode="External"/><Relationship Id="rId4" Type="http://schemas.openxmlformats.org/officeDocument/2006/relationships/hyperlink" Target="https://sproppimateriaalit.fi/web/site-186223/state-jurdcmzrgercytzr/front-page" TargetMode="External"/><Relationship Id="rId9" Type="http://schemas.openxmlformats.org/officeDocument/2006/relationships/hyperlink" Target="http://www.cultureforall.fi/doc/tietopaketit_ja_oppaat/Kulttuuriluotsi_tietokortit.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3" Type="http://schemas.openxmlformats.org/officeDocument/2006/relationships/hyperlink" Target="https://kasvuntuki.fi/menetelmat/vahvuuttavanhemmuuteen/" TargetMode="External"/><Relationship Id="rId7" Type="http://schemas.openxmlformats.org/officeDocument/2006/relationships/hyperlink" Target="https://www.hyvakysymys.fi/aihealue/parisuhde/"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hyperlink" Target="https://www.hyvakysymys.fi/artikkeli/vaestoliiton-maksuttomat-palvelut-parisuhdekysymyksiin/" TargetMode="External"/><Relationship Id="rId5" Type="http://schemas.openxmlformats.org/officeDocument/2006/relationships/hyperlink" Target="https://apuaeroon.fi/palveluhaku/eron-ensiapupisteet/" TargetMode="External"/><Relationship Id="rId4" Type="http://schemas.openxmlformats.org/officeDocument/2006/relationships/hyperlink" Target="https://thl.fi/fi/web/lapset-nuoret-ja-perheet/sote-palvelut/sosiaalipalvelut/kasvatus-ja-perheneuvonta/vanhemmuussuunnitelma"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adhd-liitto.fi/tukea/kurssit/strategia-vanhempainohjausmenetelma/" TargetMode="External"/><Relationship Id="rId3" Type="http://schemas.openxmlformats.org/officeDocument/2006/relationships/hyperlink" Target="https://www.mll.fi/vanhemmille/toiminta-lapsiperheille/vahvuutta-vanhemmuuteen-perheryhmat/" TargetMode="External"/><Relationship Id="rId7" Type="http://schemas.openxmlformats.org/officeDocument/2006/relationships/hyperlink" Target="https://www.posote20.fi/tietoa-hankkeesta/tulevaisuuden-sote-keskus/perhekeskusmalli-pohjois-savossa/lapset-puheeksi-menelma.html"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hyperlink" Target="https://kasvuntuki.fi/menetelmat/vavu/" TargetMode="External"/><Relationship Id="rId11" Type="http://schemas.openxmlformats.org/officeDocument/2006/relationships/hyperlink" Target="https://www.vaestoliitto.fi/vanhemmat/tietoa-lapsiperheille/" TargetMode="External"/><Relationship Id="rId5" Type="http://schemas.openxmlformats.org/officeDocument/2006/relationships/hyperlink" Target="https://thl.fi/fi/web/lapset-nuoret-ja-perheet/sote-palvelut/aitiys-ja-lastenneuvola/neuvolatyon-sisallot-ja-menetelmat/synnytyksen-jalkeinen-masennus/suositus-epds-lomakkeen-kaytosta" TargetMode="External"/><Relationship Id="rId10" Type="http://schemas.openxmlformats.org/officeDocument/2006/relationships/hyperlink" Target="https://www.posote20.fi/tietoa-hankkeesta/tulevaisuuden-sote-keskus/perhekeskusmalli-pohjois-savossa/monitoimijainen-yhteistyomalli.html" TargetMode="External"/><Relationship Id="rId4" Type="http://schemas.openxmlformats.org/officeDocument/2006/relationships/hyperlink" Target="https://sites.utu.fi/ihmeellisetvuodet/" TargetMode="External"/><Relationship Id="rId9" Type="http://schemas.openxmlformats.org/officeDocument/2006/relationships/hyperlink" Target="https://sites.utu.fi/voimaperheet/"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neuvokasperhe.fi/ammattilaiset/6-sapere-aistilahtoinen-ruokakasvatus/" TargetMode="External"/><Relationship Id="rId13" Type="http://schemas.openxmlformats.org/officeDocument/2006/relationships/hyperlink" Target="https://www.kouluruokadiplomi.fi/" TargetMode="External"/><Relationship Id="rId3" Type="http://schemas.openxmlformats.org/officeDocument/2006/relationships/hyperlink" Target="https://www.ruokavirasto.fi/teemat/terveytta-edistava-ruokavalio/ravitsemus--ja-ruokasuositukset/" TargetMode="External"/><Relationship Id="rId7" Type="http://schemas.openxmlformats.org/officeDocument/2006/relationships/hyperlink" Target="https://maistuvakoulu.fi/ideat/makuraati/" TargetMode="External"/><Relationship Id="rId12" Type="http://schemas.openxmlformats.org/officeDocument/2006/relationships/hyperlink" Target="https://sites.uef.fi/kattava-koululounas/toimenpide-ehdotukset/"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hyperlink" Target="https://www.julkari.fi/bitstream/handle/10024/135907/URN_ISBN_978-952-302-992-7.pdf?sequence=1&amp;isAllowed=y" TargetMode="External"/><Relationship Id="rId11" Type="http://schemas.openxmlformats.org/officeDocument/2006/relationships/hyperlink" Target="https://maistuvakoulu.fi/ideapankki/#filter=makukoulu" TargetMode="External"/><Relationship Id="rId5" Type="http://schemas.openxmlformats.org/officeDocument/2006/relationships/hyperlink" Target="https://julkaisut.valtioneuvosto.fi/bitstream/handle/10024/162156/VN_TEAS_19.pdf?sequence=1&amp;isAllowed=y" TargetMode="External"/><Relationship Id="rId15" Type="http://schemas.openxmlformats.org/officeDocument/2006/relationships/hyperlink" Target="https://ravitsemuspassi.fi/" TargetMode="External"/><Relationship Id="rId10" Type="http://schemas.openxmlformats.org/officeDocument/2006/relationships/hyperlink" Target="https://www.ruokatutka.fi/" TargetMode="External"/><Relationship Id="rId4" Type="http://schemas.openxmlformats.org/officeDocument/2006/relationships/hyperlink" Target="https://neuvokasperhe.fi/ammattilaiset/menetelma/" TargetMode="External"/><Relationship Id="rId9" Type="http://schemas.openxmlformats.org/officeDocument/2006/relationships/hyperlink" Target="https://www.makuaakkosetdiplomi.fi/" TargetMode="External"/><Relationship Id="rId14" Type="http://schemas.openxmlformats.org/officeDocument/2006/relationships/hyperlink" Target="https://maistuvakoulu.fi/ideapankki/"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ammattilaiset.sydanmerkki.fi/ammattikeittiot/mika-sydanmerkki-ateria/" TargetMode="External"/><Relationship Id="rId13" Type="http://schemas.openxmlformats.org/officeDocument/2006/relationships/hyperlink" Target="https://sydan.fi/apua-ja-tukea/tulppa-kuntoutus/" TargetMode="External"/><Relationship Id="rId3" Type="http://schemas.openxmlformats.org/officeDocument/2006/relationships/hyperlink" Target="https://www.ruokavirasto.fi/teemat/terveytta-edistava-ruokavalio/ravitsemus--ja-ruokasuositukset/" TargetMode="External"/><Relationship Id="rId7" Type="http://schemas.openxmlformats.org/officeDocument/2006/relationships/hyperlink" Target="https://www.ruokavirasto.fi/teemat/terveytta-edistava-ruokavalio/ravitsemussitoumus/" TargetMode="External"/><Relationship Id="rId12" Type="http://schemas.openxmlformats.org/officeDocument/2006/relationships/hyperlink" Target="https://www.diabetes.fi/kurssit/verkkokurssit#c8875ac9"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hyperlink" Target="https://www.ruokavirasto.fi/teemat/terveytta-edistava-ruokavalio/ravitsemuksella-hyvinvointia/" TargetMode="External"/><Relationship Id="rId11" Type="http://schemas.openxmlformats.org/officeDocument/2006/relationships/hyperlink" Target="https://www.verkkopuntari.fi/" TargetMode="External"/><Relationship Id="rId5" Type="http://schemas.openxmlformats.org/officeDocument/2006/relationships/hyperlink" Target="https://www.ruokavirasto.fi/globalassets/teemat/terveytta-edistava-ruokavalio/esitteet/hyva_ravitsemus_esite_web_28.6.2019.pdf" TargetMode="External"/><Relationship Id="rId10" Type="http://schemas.openxmlformats.org/officeDocument/2006/relationships/hyperlink" Target="https://www.kaypahoito.fi/nix02109" TargetMode="External"/><Relationship Id="rId4" Type="http://schemas.openxmlformats.org/officeDocument/2006/relationships/hyperlink" Target="https://www.ruokavirasto.fi/teemat/terveytta-edistava-ruokavalio/ravitsemus--ja-ruokasuositukset/aikuiset/" TargetMode="External"/><Relationship Id="rId9" Type="http://schemas.openxmlformats.org/officeDocument/2006/relationships/hyperlink" Target="https://satokausi.fi/" TargetMode="External"/><Relationship Id="rId14" Type="http://schemas.openxmlformats.org/officeDocument/2006/relationships/hyperlink" Target="https://www.ruokavirasto.fi/teemat/terveytta-edistava-ruokavalio/ravitsemus--ja-ruokasuositukset/ikaantyneet/"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hammaslaakariliitto.fi/fi/suunterveys/suunterveys-eri-ikakausina/lasten-ja-nuorten-suunterveys/koululaisten-ja-nuorten" TargetMode="External"/><Relationship Id="rId7" Type="http://schemas.openxmlformats.org/officeDocument/2006/relationships/hyperlink" Target="https://www.kaypahoito.fi/nix02619"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hyperlink" Target="https://oppimisvaikeus.fi/tukea/tukea-opiskeluun/opiskelutaidot/" TargetMode="External"/><Relationship Id="rId5" Type="http://schemas.openxmlformats.org/officeDocument/2006/relationships/hyperlink" Target="https://www.nuortennetti.fi/netti-ja-media/digihyvinvointi/mediankayton-vaikutus-uneen/" TargetMode="External"/><Relationship Id="rId4" Type="http://schemas.openxmlformats.org/officeDocument/2006/relationships/hyperlink" Target="https://www.mll.fi/vanhemmille/lapsen-kasvu-ja-kehitys/12-15-v/nuoren-nukkuminen/"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ikkuvaaikuinen.fi/"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hyperlink" Target="https://liikuntaneuvonta.fi/" TargetMode="External"/><Relationship Id="rId5" Type="http://schemas.openxmlformats.org/officeDocument/2006/relationships/hyperlink" Target="https://minedu.fi/liikunnan-edistaminen" TargetMode="External"/><Relationship Id="rId4" Type="http://schemas.openxmlformats.org/officeDocument/2006/relationships/hyperlink" Target="https://ukkinstituutti.fi/liikkuminen/suositukset-istumisen-vahentamiseen/"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syoparekisteri.fi/seulonta/kohdunkaulansyovanseulonta/"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hyperlink" Target="https://www.kaypahoito.fi/hoi27050"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www.prokoulu.fi/fi/etusivu/" TargetMode="External"/><Relationship Id="rId13" Type="http://schemas.openxmlformats.org/officeDocument/2006/relationships/hyperlink" Target="https://www.lapepohjoissavo.fi/ammattilaisille/tyokalupakki/monitoimijainen-tyoskentely-ja-arviointi.html" TargetMode="External"/><Relationship Id="rId3" Type="http://schemas.openxmlformats.org/officeDocument/2006/relationships/hyperlink" Target="https://sites.utu.fi/ihmeellisetvuodet/" TargetMode="External"/><Relationship Id="rId7" Type="http://schemas.openxmlformats.org/officeDocument/2006/relationships/hyperlink" Target="https://www.prokoulu.fi/provaka/" TargetMode="External"/><Relationship Id="rId12" Type="http://schemas.openxmlformats.org/officeDocument/2006/relationships/hyperlink" Target="https://mieli.fi/mieli-ry/organisaatio/toimiva-lapsi-ja-perhe-tyo/lapset-puheeksi-menetelma/" TargetMode="External"/><Relationship Id="rId17" Type="http://schemas.openxmlformats.org/officeDocument/2006/relationships/hyperlink" Target="https://kasvuntuki.fi/menetelmat/cool-kids/" TargetMode="External"/><Relationship Id="rId2" Type="http://schemas.openxmlformats.org/officeDocument/2006/relationships/notesSlide" Target="../notesSlides/notesSlide12.xml"/><Relationship Id="rId16" Type="http://schemas.openxmlformats.org/officeDocument/2006/relationships/hyperlink" Target="https://www.mielenterveystalo.fi/nuoret/hae_neuvoja_ja_apuja/apu_kaytannossa/IPC/Pages/default.aspx" TargetMode="External"/><Relationship Id="rId1" Type="http://schemas.openxmlformats.org/officeDocument/2006/relationships/slideLayout" Target="../slideLayouts/slideLayout13.xml"/><Relationship Id="rId6" Type="http://schemas.openxmlformats.org/officeDocument/2006/relationships/hyperlink" Target="https://mieli.fi/materiaalit-ja-koulutukset/materiaalit/hyvan-mielen-taitomerkki-peruskouluun/" TargetMode="External"/><Relationship Id="rId11" Type="http://schemas.openxmlformats.org/officeDocument/2006/relationships/hyperlink" Target="https://www.mielenterveystalo.fi/" TargetMode="External"/><Relationship Id="rId5" Type="http://schemas.openxmlformats.org/officeDocument/2006/relationships/hyperlink" Target="https://mieli.fi/materiaalit-ja-koulutukset/koulutukset/mielenterveystaitoja-varhaiskasvatukseen-ja-kouluun-koontisivu/hyvan-mielen-koulu-ylakoulun-henkilostolle/" TargetMode="External"/><Relationship Id="rId15" Type="http://schemas.openxmlformats.org/officeDocument/2006/relationships/hyperlink" Target="https://www.versoverkko.fi/laku-lahete/" TargetMode="External"/><Relationship Id="rId10" Type="http://schemas.openxmlformats.org/officeDocument/2006/relationships/hyperlink" Target="https://www.mielenterveystalo.fi/nuoret/itsearviointi_omaapu/itsearviointi/Pages/rbdi_mielialakysely.aspx" TargetMode="External"/><Relationship Id="rId4" Type="http://schemas.openxmlformats.org/officeDocument/2006/relationships/hyperlink" Target="https://asemanlapset.fi/toimintamuotomme/friends/" TargetMode="External"/><Relationship Id="rId9" Type="http://schemas.openxmlformats.org/officeDocument/2006/relationships/hyperlink" Target="https://mieli.fi/materiaalit-ja-koulutukset/koulutukset/mielenterveyden-ensiapu-koulutukset/nuoren-mielen-ensiapu-koulutus/" TargetMode="External"/><Relationship Id="rId14" Type="http://schemas.openxmlformats.org/officeDocument/2006/relationships/hyperlink" Target="https://www.taike.fi/documents/10921/1332027/Kulttuurihyvinvoinnin+k%C3%A4sikirja/00390626-4ee5-c833-3a72-28f388ce5781"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www.mielenterveystalo.fi/aikuiset/itsehoito-ja-oppaat/oppaat/tietoa_luonnon_hyvinvointivaikutuksista/Pages/default.aspx" TargetMode="External"/><Relationship Id="rId13" Type="http://schemas.openxmlformats.org/officeDocument/2006/relationships/hyperlink" Target="https://www.mielenterveysseurat.fi/kuopio/hankkeet/linity/" TargetMode="External"/><Relationship Id="rId3" Type="http://schemas.openxmlformats.org/officeDocument/2006/relationships/hyperlink" Target="https://www.kaypahoito.fi/xmedia/pgr/BDI.pdf" TargetMode="External"/><Relationship Id="rId7" Type="http://schemas.openxmlformats.org/officeDocument/2006/relationships/hyperlink" Target="https://www.ttl.fi/oppimateriaalit/opas/hyvan-mielen-tyopaikka/" TargetMode="External"/><Relationship Id="rId12" Type="http://schemas.openxmlformats.org/officeDocument/2006/relationships/hyperlink" Target="https://mieli.fi/materiaalit-ja-koulutukset/koulutukset/mielenterveyden-ensiapu-koulutukset/mielenterveyden-ensiapu-2-koulutus/"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hyperlink" Target="https://hyvanmielentyopaikka.fi/" TargetMode="External"/><Relationship Id="rId11" Type="http://schemas.openxmlformats.org/officeDocument/2006/relationships/hyperlink" Target="https://mieli.fi/" TargetMode="External"/><Relationship Id="rId5" Type="http://schemas.openxmlformats.org/officeDocument/2006/relationships/hyperlink" Target="https://thl.fi/fi/web/mielenterveys/mielenterveyden-edistaminen/itsemurhien-ehkaisy/itsemurhien-ehkaisytaitoja-lisaavat-koulutukset" TargetMode="External"/><Relationship Id="rId10" Type="http://schemas.openxmlformats.org/officeDocument/2006/relationships/hyperlink" Target="https://mieli.fi/materiaalit-ja-koulutukset/koulutukset/mielenterveyden-ensiapu-koulutukset/mielenterveyden-ensiapu-1/" TargetMode="External"/><Relationship Id="rId4" Type="http://schemas.openxmlformats.org/officeDocument/2006/relationships/hyperlink" Target="https://www.mielenterveystalo.fi/" TargetMode="External"/><Relationship Id="rId9" Type="http://schemas.openxmlformats.org/officeDocument/2006/relationships/hyperlink" Target="https://www.mielenterveystalo.fi/aikuiset/itsehoito-ja-oppaat/oppaat/maahanmuuttajat/Pages/kulttuuri_ja_mielenterveys.aspx"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fressisedu.fi/urheilu/toimintamalli/" TargetMode="External"/><Relationship Id="rId13" Type="http://schemas.openxmlformats.org/officeDocument/2006/relationships/hyperlink" Target="https://thl.fi/fi/web/alkoholi-tupakka-ja-riippuvuudet/ehkaiseva-paihdetyo/alkoholinkayton-puheeksiotto-ja-mini-interventio/huumeet" TargetMode="External"/><Relationship Id="rId18" Type="http://schemas.openxmlformats.org/officeDocument/2006/relationships/hyperlink" Target="https://pelituki.fi/wp-content/uploads/2020/02/Netti_some.pdf" TargetMode="External"/><Relationship Id="rId3" Type="http://schemas.openxmlformats.org/officeDocument/2006/relationships/hyperlink" Target="https://paihdelinkki.fi/fi/tietopankki/vanhemmille/koulun-vanhempainilta-paihteista" TargetMode="External"/><Relationship Id="rId21" Type="http://schemas.openxmlformats.org/officeDocument/2006/relationships/hyperlink" Target="https://link.webropolsurveys.com/Participation/Public/5d2e7067-fe22-4819-bf77-a39941ca8c05?displayId=Fin1957452" TargetMode="External"/><Relationship Id="rId7" Type="http://schemas.openxmlformats.org/officeDocument/2006/relationships/hyperlink" Target="https://storage.googleapis.com/valo-production/2016/12/paihteeton-pelikentta-esite-www2.pdf" TargetMode="External"/><Relationship Id="rId12" Type="http://schemas.openxmlformats.org/officeDocument/2006/relationships/hyperlink" Target="https://julkaisut.valtioneuvosto.fi/bitstream/handle/10024/161483/SM_16_19_Ankkuritoiminnan_kasikirja.pdf" TargetMode="External"/><Relationship Id="rId17" Type="http://schemas.openxmlformats.org/officeDocument/2006/relationships/hyperlink" Target="https://ehyt.fi/koulutus-ja-tapahtumat/kouluille-ja-oppilaitoksille/paihdekasvatus-toisen-asteen-oppilaitoksissa/ryhmailmio-koulutus/" TargetMode="External"/><Relationship Id="rId2" Type="http://schemas.openxmlformats.org/officeDocument/2006/relationships/notesSlide" Target="../notesSlides/notesSlide14.xml"/><Relationship Id="rId16" Type="http://schemas.openxmlformats.org/officeDocument/2006/relationships/hyperlink" Target="https://ehyt.fi/tuote/paihdeilmio-ohjaajan-opas/" TargetMode="External"/><Relationship Id="rId20" Type="http://schemas.openxmlformats.org/officeDocument/2006/relationships/hyperlink" Target="https://paihdelinkki.fi/fi/testit-ja-laskurit/netinkaytto/nettiriippuvuustesti-iat" TargetMode="External"/><Relationship Id="rId1" Type="http://schemas.openxmlformats.org/officeDocument/2006/relationships/slideLayout" Target="../slideLayouts/slideLayout13.xml"/><Relationship Id="rId6" Type="http://schemas.openxmlformats.org/officeDocument/2006/relationships/hyperlink" Target="https://fressisedu.fi/" TargetMode="External"/><Relationship Id="rId11" Type="http://schemas.openxmlformats.org/officeDocument/2006/relationships/hyperlink" Target="https://thl.fi/fi/web/alkoholi-tupakka-ja-riippuvuudet/ehkaiseva-paihdetyo/verkko-pakka-ehkaisevaan-paihdetyohon" TargetMode="External"/><Relationship Id="rId5" Type="http://schemas.openxmlformats.org/officeDocument/2006/relationships/hyperlink" Target="https://ehyt.fi/koulutus-ja-tapahtumat/kouluille-ja-oppilaitoksille/paihde-ja-pelikasvatus-ylakoulussa/hubu-oppitunnit/" TargetMode="External"/><Relationship Id="rId15" Type="http://schemas.openxmlformats.org/officeDocument/2006/relationships/hyperlink" Target="https://paihdelinkki.fi/fi/testit-ja-laskurit/huumeet/huumeidenkayttotesti-dast20" TargetMode="External"/><Relationship Id="rId10" Type="http://schemas.openxmlformats.org/officeDocument/2006/relationships/hyperlink" Target="https://ehyt.fi/koulutus-ja-tapahtumat/kouluille-ja-oppilaitoksille/paihde-ja-pelikasvatus-ylakoulussa/nuuska-agenttimalli/" TargetMode="External"/><Relationship Id="rId19" Type="http://schemas.openxmlformats.org/officeDocument/2006/relationships/hyperlink" Target="https://www.mll.fi/ammattilaisille/kouluille-ja-oppilaitoksille/mediakasvatus/" TargetMode="External"/><Relationship Id="rId4" Type="http://schemas.openxmlformats.org/officeDocument/2006/relationships/hyperlink" Target="https://www.pepp.fi/pepp-2" TargetMode="External"/><Relationship Id="rId9" Type="http://schemas.openxmlformats.org/officeDocument/2006/relationships/hyperlink" Target="https://thl.fi/documents/605877/3316838/adsume_kysely.pdf/ab74872b-2f0b-4e84-b1b8-bf3b0dffa515" TargetMode="External"/><Relationship Id="rId14" Type="http://schemas.openxmlformats.org/officeDocument/2006/relationships/hyperlink" Target="https://kannabishanke.fi/2019/05/27/cast-seulontatesti/"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0.xml.rels><?xml version="1.0" encoding="UTF-8" standalone="yes"?>
<Relationships xmlns="http://schemas.openxmlformats.org/package/2006/relationships"><Relationship Id="rId8" Type="http://schemas.openxmlformats.org/officeDocument/2006/relationships/hyperlink" Target="http://urn.fi/URN:NBN:fi-fe201602176307" TargetMode="External"/><Relationship Id="rId13" Type="http://schemas.openxmlformats.org/officeDocument/2006/relationships/hyperlink" Target="https://www.fressis.fi/erovirasto/" TargetMode="External"/><Relationship Id="rId18" Type="http://schemas.openxmlformats.org/officeDocument/2006/relationships/hyperlink" Target="https://paihteettyopaikalla.otapuheeksi.fi/" TargetMode="External"/><Relationship Id="rId3" Type="http://schemas.openxmlformats.org/officeDocument/2006/relationships/hyperlink" Target="https://thl.fi/fi/web/alkoholi-tupakka-ja-riippuvuudet/ehkaiseva-paihdetyo/alkoholinkayton-puheeksiotto-ja-mini-interventio" TargetMode="External"/><Relationship Id="rId21" Type="http://schemas.openxmlformats.org/officeDocument/2006/relationships/hyperlink" Target="https://ehyt.fi/tuote/elake-pelissa-opas-rahapelaamiseen/" TargetMode="External"/><Relationship Id="rId7" Type="http://schemas.openxmlformats.org/officeDocument/2006/relationships/hyperlink" Target="https://www.filha.fi/wp-content/uploads/2017/11/nikotiiniriippuvuustesti_lyhyt_filha_0.pdf" TargetMode="External"/><Relationship Id="rId12" Type="http://schemas.openxmlformats.org/officeDocument/2006/relationships/hyperlink" Target="http://www.28paivaailman.fi/fi/aboutus" TargetMode="External"/><Relationship Id="rId17" Type="http://schemas.openxmlformats.org/officeDocument/2006/relationships/hyperlink" Target="https://ttk.fi/tyoturvallisuus_ja_tyosuojelu/tyosuojelu_tyopaikalla/vastuut_ja_velvoitteet/paihdetyo_tyopaikalla_vanha/paihdeohjelma" TargetMode="External"/><Relationship Id="rId2" Type="http://schemas.openxmlformats.org/officeDocument/2006/relationships/notesSlide" Target="../notesSlides/notesSlide15.xml"/><Relationship Id="rId16" Type="http://schemas.openxmlformats.org/officeDocument/2006/relationships/hyperlink" Target="https://savutonsuomi.fi/materiaalit/" TargetMode="External"/><Relationship Id="rId20" Type="http://schemas.openxmlformats.org/officeDocument/2006/relationships/hyperlink" Target="https://pelituki.fi/materiaalia/" TargetMode="External"/><Relationship Id="rId1" Type="http://schemas.openxmlformats.org/officeDocument/2006/relationships/slideLayout" Target="../slideLayouts/slideLayout13.xml"/><Relationship Id="rId6" Type="http://schemas.openxmlformats.org/officeDocument/2006/relationships/hyperlink" Target="https://paihdelinkki.fi/fi/testit-ja-laskurit/alkoholi/yli-65-vuotiaan-alkoholimittari" TargetMode="External"/><Relationship Id="rId11" Type="http://schemas.openxmlformats.org/officeDocument/2006/relationships/hyperlink" Target="https://paihdelinkki.fi/fi/uusi-alku" TargetMode="External"/><Relationship Id="rId24" Type="http://schemas.openxmlformats.org/officeDocument/2006/relationships/hyperlink" Target="https://www.ksps.fi/11" TargetMode="External"/><Relationship Id="rId5" Type="http://schemas.openxmlformats.org/officeDocument/2006/relationships/hyperlink" Target="https://pohjoissavo-my.sharepoint.com/:b:/g/personal/helena_tormi_kuh_fi/ETxHtt-Rfa9DhZe8TuPLEJEByVetANwBlA3vKnaZpPfa7g?e=HItJkn" TargetMode="External"/><Relationship Id="rId15" Type="http://schemas.openxmlformats.org/officeDocument/2006/relationships/hyperlink" Target="http://www.savutonkunta.fi/" TargetMode="External"/><Relationship Id="rId23" Type="http://schemas.openxmlformats.org/officeDocument/2006/relationships/hyperlink" Target="https://thl.fi/fi/web/alkoholi-tupakka-ja-riippuvuudet/ehkaiseva-paihdetyo/verkko-pakka-ehkaisevaan-paihdetyohon" TargetMode="External"/><Relationship Id="rId10" Type="http://schemas.openxmlformats.org/officeDocument/2006/relationships/hyperlink" Target="https://paihdelinkki.fi/fi/oma-apu" TargetMode="External"/><Relationship Id="rId19" Type="http://schemas.openxmlformats.org/officeDocument/2006/relationships/hyperlink" Target="https://www.huugo.fi/" TargetMode="External"/><Relationship Id="rId4" Type="http://schemas.openxmlformats.org/officeDocument/2006/relationships/hyperlink" Target="https://thl.fi/fi/web/alkoholi-tupakka-ja-riippuvuudet/ehkaiseva-paihdetyo/alkoholinkayton-puheeksiotto-ja-mini-interventio/paihteiden-kayton-kirjaaminen" TargetMode="External"/><Relationship Id="rId9" Type="http://schemas.openxmlformats.org/officeDocument/2006/relationships/hyperlink" Target="https://thl.fi/fi/web/alkoholi-tupakka-ja-riippuvuudet/rahapelit/rahapeliongelman-hoito-ja-tuki/rahapeliongelman-arviointi" TargetMode="External"/><Relationship Id="rId14" Type="http://schemas.openxmlformats.org/officeDocument/2006/relationships/hyperlink" Target="https://stumppi.fi/" TargetMode="External"/><Relationship Id="rId22" Type="http://schemas.openxmlformats.org/officeDocument/2006/relationships/hyperlink" Target="https://pelituki.fi/digipelaaminen/"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kaisavuorinen.com/huomaa-hyva/" TargetMode="External"/><Relationship Id="rId13" Type="http://schemas.openxmlformats.org/officeDocument/2006/relationships/hyperlink" Target="https://kasvuntuki.fi/menetelmat/askeleittain/" TargetMode="External"/><Relationship Id="rId18" Type="http://schemas.openxmlformats.org/officeDocument/2006/relationships/hyperlink" Target="https://sovittelu.com/vertaissovittelu/verso-ohjelma-2/" TargetMode="External"/><Relationship Id="rId3" Type="http://schemas.openxmlformats.org/officeDocument/2006/relationships/hyperlink" Target="https://www.oph.fi/sites/default/files/documents/kiusaamisen_vastainen_tyo_kouluissa_ja_oppilaitoksissa.pdf" TargetMode="External"/><Relationship Id="rId21" Type="http://schemas.openxmlformats.org/officeDocument/2006/relationships/hyperlink" Target="https://ankkuritoiminta.fi/etusivu" TargetMode="External"/><Relationship Id="rId7" Type="http://schemas.openxmlformats.org/officeDocument/2006/relationships/hyperlink" Target="https://mollinmaailma.fi/kasvattajalle/" TargetMode="External"/><Relationship Id="rId12" Type="http://schemas.openxmlformats.org/officeDocument/2006/relationships/hyperlink" Target="https://asemanlapset.fi/toimintamuotomme/friends/" TargetMode="External"/><Relationship Id="rId17" Type="http://schemas.openxmlformats.org/officeDocument/2006/relationships/hyperlink" Target="https://sovittelu.com/vertaissovittelu/koulutukset/miniverso/" TargetMode="External"/><Relationship Id="rId2" Type="http://schemas.openxmlformats.org/officeDocument/2006/relationships/notesSlide" Target="../notesSlides/notesSlide16.xml"/><Relationship Id="rId16" Type="http://schemas.openxmlformats.org/officeDocument/2006/relationships/hyperlink" Target="https://www.kivakoulu.fi/" TargetMode="External"/><Relationship Id="rId20" Type="http://schemas.openxmlformats.org/officeDocument/2006/relationships/hyperlink" Target="https://asemanlapset.fi/toimintamuotomme/katusovittelu-kiusaamiseen-puuttuminen-ja-pasila-hanke/k-0-kiusaamiseen-puuttuva-hanke/" TargetMode="External"/><Relationship Id="rId1" Type="http://schemas.openxmlformats.org/officeDocument/2006/relationships/slideLayout" Target="../slideLayouts/slideLayout13.xml"/><Relationship Id="rId6" Type="http://schemas.openxmlformats.org/officeDocument/2006/relationships/hyperlink" Target="http://www.pikitoimintamalli.fi/" TargetMode="External"/><Relationship Id="rId11" Type="http://schemas.openxmlformats.org/officeDocument/2006/relationships/hyperlink" Target="https://sites.utu.fi/ihmeellisetvuodet/" TargetMode="External"/><Relationship Id="rId5" Type="http://schemas.openxmlformats.org/officeDocument/2006/relationships/hyperlink" Target="https://www.lappeenranta.fi/loader.aspx?id=b1edcd6a-2ab0-40cb-b1da-102a47f11dae" TargetMode="External"/><Relationship Id="rId15" Type="http://schemas.openxmlformats.org/officeDocument/2006/relationships/hyperlink" Target="https://www.kuopio.fi/documents/7369547/7488410/Kiitos+kaveruudelle+-k%C3%A4sikirja/24a71851-db63-4a38-bd76-45a864a8272d" TargetMode="External"/><Relationship Id="rId23" Type="http://schemas.openxmlformats.org/officeDocument/2006/relationships/hyperlink" Target="https://www.psshp.fi/documents/8699635/8899071/Yl%C3%B6j%C3%A4rvi+Tunne-+ja+vuorovaikutustaitojen+tukemisen+ja+kiusaamisen+ehk%C3%A4isyn+arviointiMinnaMustakalliSorvari.pdf/a48246b7-f76a-4308-9a93-f574c87e79d1" TargetMode="External"/><Relationship Id="rId10" Type="http://schemas.openxmlformats.org/officeDocument/2006/relationships/hyperlink" Target="https://www.prokoulu.fi/fi/etusivu/" TargetMode="External"/><Relationship Id="rId19" Type="http://schemas.openxmlformats.org/officeDocument/2006/relationships/hyperlink" Target="https://sovittelu.com/vertaissovittelu/koulutukset/resto-taydennyskoulutus-henkilokunnalle/" TargetMode="External"/><Relationship Id="rId4" Type="http://schemas.openxmlformats.org/officeDocument/2006/relationships/hyperlink" Target="https://lapepirkanmaa.fi/wp-content/uploads/2019/01/Tunne-ja-vuorovaikutustaitojen-opas-kiusaamisen-ja-h%C3%A4irinn%C3%A4n-ehk%C3%A4isyn-malli.pdf" TargetMode="External"/><Relationship Id="rId9" Type="http://schemas.openxmlformats.org/officeDocument/2006/relationships/hyperlink" Target="https://www.psshp.fi/documents/8699635/8767934/Forum-teatteria+varhaiskasvatuksessa.pdf/5214d5d8-60ec-4a29-a62c-b04a172f7316" TargetMode="External"/><Relationship Id="rId14" Type="http://schemas.openxmlformats.org/officeDocument/2006/relationships/hyperlink" Target="https://thl.fi/fi/tutkimus-ja-kehittaminen/tutkimukset-ja-hankkeet/yhteispeli" TargetMode="External"/><Relationship Id="rId22" Type="http://schemas.openxmlformats.org/officeDocument/2006/relationships/hyperlink" Target="https://innokyla.fi/fi/kokonaisuus/selviydytaan-kiusaamisesta-matalan-kynnyksen-apua-kiusaamisen-jalkihoitoon-nuorille"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virtuaalikirja.fi/ensijaturvakotienliitto/kirjat/vakivalta-ja-laiminlyonti-tunnista-ja-puutu/luku-3-1/#1" TargetMode="External"/><Relationship Id="rId13" Type="http://schemas.openxmlformats.org/officeDocument/2006/relationships/hyperlink" Target="https://thl.fi/fi/web/lapset-nuoret-ja-perheet/hyvinvointi-ja-terveys/vakivallan-ehkaisy/lahisuhdevakivalta/marak" TargetMode="External"/><Relationship Id="rId3" Type="http://schemas.openxmlformats.org/officeDocument/2006/relationships/hyperlink" Target="https://www.vaestoliitto.fi/seksuaalisuus/seksuaalikasvatus/" TargetMode="External"/><Relationship Id="rId7" Type="http://schemas.openxmlformats.org/officeDocument/2006/relationships/hyperlink" Target="https://rikoksentorjunta.fi/tunnetaidot" TargetMode="External"/><Relationship Id="rId12" Type="http://schemas.openxmlformats.org/officeDocument/2006/relationships/hyperlink" Target="https://www.hotus.fi/lasten-kaltoinkohtelun-tunnistamisen-tehokkaat-menetelmat-sosiaali-ja-terveydenhuollossa-hoitosuositus/" TargetMode="External"/><Relationship Id="rId17" Type="http://schemas.openxmlformats.org/officeDocument/2006/relationships/hyperlink" Target="https://julkaisut.valtioneuvosto.fi/bitstream/handle/10024/161899/STM_2019_27_J.pdf?sequence=4&amp;isAllowed=y" TargetMode="External"/><Relationship Id="rId2" Type="http://schemas.openxmlformats.org/officeDocument/2006/relationships/notesSlide" Target="../notesSlides/notesSlide17.xml"/><Relationship Id="rId16" Type="http://schemas.openxmlformats.org/officeDocument/2006/relationships/hyperlink" Target="https://thl.fi/fi/web/lapset-nuoret-ja-perheet/ajankohtaista/luo-luottamusta-suojele-lasta-opas-ja-verkkokoulutus-yhteistyosta" TargetMode="External"/><Relationship Id="rId1" Type="http://schemas.openxmlformats.org/officeDocument/2006/relationships/slideLayout" Target="../slideLayouts/slideLayout13.xml"/><Relationship Id="rId6" Type="http://schemas.openxmlformats.org/officeDocument/2006/relationships/hyperlink" Target="https://www.psshp.fi/hoitopalvelut/seksuaalirikoksen-uhrien-tuki" TargetMode="External"/><Relationship Id="rId11" Type="http://schemas.openxmlformats.org/officeDocument/2006/relationships/hyperlink" Target="https://thl.fi/documents/732587/741077/THL_suodatin_kartoituslomake_A4.pdf" TargetMode="External"/><Relationship Id="rId5" Type="http://schemas.openxmlformats.org/officeDocument/2006/relationships/hyperlink" Target="https://ensijaturvakotienliitto.fi/violary/yhdistys/materiaalit/#1577704164956-184b97e9-0ade" TargetMode="External"/><Relationship Id="rId15" Type="http://schemas.openxmlformats.org/officeDocument/2006/relationships/hyperlink" Target="https://thl.fi/fi/palvelut-ja-asiointi/verkkokoulut" TargetMode="External"/><Relationship Id="rId10" Type="http://schemas.openxmlformats.org/officeDocument/2006/relationships/hyperlink" Target="https://ensijaturvakotienliitto.fi/kuopionensikoti/wp-content/uploads/sites/25/2020/08/Ehk%C3%A4ise_l%C3%A4hisuhdev%C3%A4kivaltaa.pdf?x14354" TargetMode="External"/><Relationship Id="rId4" Type="http://schemas.openxmlformats.org/officeDocument/2006/relationships/hyperlink" Target="https://thl.fi/fi/web/lapset-nuoret-ja-perheet/hyvinvointi-ja-terveys/vakivallan-ehkaisy/lapsiin-kohdistuva-vakivalta/turvataitokasvatus" TargetMode="External"/><Relationship Id="rId9" Type="http://schemas.openxmlformats.org/officeDocument/2006/relationships/hyperlink" Target="https://ensijaturvakotienliitto.fi/tukea-ammattilaiselle/perhe-ja-lahisuhdevakivalta/ota-vakivalta-puheeksi/" TargetMode="External"/><Relationship Id="rId14" Type="http://schemas.openxmlformats.org/officeDocument/2006/relationships/hyperlink" Target="https://ankkuritoiminta.fi/ankkuritoiminta-eri-poliisilaitoksilla#ita-suomi"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thl.fi/documents/966696/1449811/Liite_1_FROP.pdf/38437fc0-b4b4-4163-97f0-ef7b11d6f42b" TargetMode="External"/><Relationship Id="rId13" Type="http://schemas.openxmlformats.org/officeDocument/2006/relationships/hyperlink" Target="https://www.psshp.fi/documents/7796350/7878425/HyvanLaitosjalkineenKriteerit_AKE.pdf/e3905844-a104-43ee-be49-158a85584260" TargetMode="External"/><Relationship Id="rId18" Type="http://schemas.openxmlformats.org/officeDocument/2006/relationships/hyperlink" Target="https://www.liikenneturva.fi/fi/liikenteessa/ennakoiva-ajo-1#6aa185a6" TargetMode="External"/><Relationship Id="rId3" Type="http://schemas.openxmlformats.org/officeDocument/2006/relationships/hyperlink" Target="https://thl.fi/documents/966696/1449811/OTAGO-harjoitteluohjelma.pdf/0132b26d-c506-435d-9185-ece8c6be9e82" TargetMode="External"/><Relationship Id="rId21" Type="http://schemas.openxmlformats.org/officeDocument/2006/relationships/hyperlink" Target="https://www.liikenneturva.fi/fi/liikenteessa/saannot-ja-liikennemerkit#6aa185a6" TargetMode="External"/><Relationship Id="rId7" Type="http://schemas.openxmlformats.org/officeDocument/2006/relationships/hyperlink" Target="https://thl.fi/fi/web/hyvinvoinnin-ja-terveyden-edistamisen-johtaminen/turvallisuuden-edistaminen/tapaturmien-ehkaisy/iakkaiden-tapaturmat/kaatumiset-ja-putoamiset/kaatumisvaaran-arviointi/tyovalineita-kaatumisvaaran-arviointiin" TargetMode="External"/><Relationship Id="rId12" Type="http://schemas.openxmlformats.org/officeDocument/2006/relationships/hyperlink" Target="https://www.gery.fi/avuksi-ohjaukseen/" TargetMode="External"/><Relationship Id="rId17" Type="http://schemas.openxmlformats.org/officeDocument/2006/relationships/hyperlink" Target="https://www.liikenneturva.fi/fi/opettajille?gclid=CjwKCAjwyvaJBhBpEiwA8d38vFb_5mEefvnsKYB59VZVyb8t4esdI_J8CORhAIfBO1kZmYW3SMb7IhoCKNMQAvD_BwE#6aa185a6" TargetMode="External"/><Relationship Id="rId2" Type="http://schemas.openxmlformats.org/officeDocument/2006/relationships/notesSlide" Target="../notesSlides/notesSlide18.xml"/><Relationship Id="rId16" Type="http://schemas.openxmlformats.org/officeDocument/2006/relationships/hyperlink" Target="https://www.liikenneturva.fi/fi/liikenteessa/pyorailykypara" TargetMode="External"/><Relationship Id="rId20" Type="http://schemas.openxmlformats.org/officeDocument/2006/relationships/hyperlink" Target="https://www.liikenneturva.fi/fi/liikenteessa/turvatekniikka#6aa185a6" TargetMode="External"/><Relationship Id="rId1" Type="http://schemas.openxmlformats.org/officeDocument/2006/relationships/slideLayout" Target="../slideLayouts/slideLayout13.xml"/><Relationship Id="rId6" Type="http://schemas.openxmlformats.org/officeDocument/2006/relationships/hyperlink" Target="https://ukkinstituutti.fi/liikkumisen-turvallisuus/kaatumisseula/" TargetMode="External"/><Relationship Id="rId11" Type="http://schemas.openxmlformats.org/officeDocument/2006/relationships/hyperlink" Target="https://www.ruokavirasto.fi/teemat/terveytta-edistava-ruokavalio/ravitsemus--ja-ruokasuositukset/ravitsemushoito/" TargetMode="External"/><Relationship Id="rId24" Type="http://schemas.openxmlformats.org/officeDocument/2006/relationships/hyperlink" Target="https://thl.fi/fi/web/alkoholi-tupakka-ja-riippuvuudet/ehkaiseva-paihdetyo/materiaalit/tie-selvaksi-toimintamalli" TargetMode="External"/><Relationship Id="rId5" Type="http://schemas.openxmlformats.org/officeDocument/2006/relationships/hyperlink" Target="https://www.psshp.fi/ammattilaiset/hoitotyo/alueellinen-kaatumisten-ehkaisyverkosto/materiaalipankki" TargetMode="External"/><Relationship Id="rId15" Type="http://schemas.openxmlformats.org/officeDocument/2006/relationships/hyperlink" Target="https://www.kotitapaturma.fi/anna-palautetta-pihojen-ja-kulkuvaylien-kunnossapidosta/#70e11816" TargetMode="External"/><Relationship Id="rId23" Type="http://schemas.openxmlformats.org/officeDocument/2006/relationships/hyperlink" Target="https://www.liikenneturva.fi/sites/default/files/kuvat/kampanjasivut/Kuntaopas/kasikirja_kunnan_litutyohon_2016.pdf" TargetMode="External"/><Relationship Id="rId10" Type="http://schemas.openxmlformats.org/officeDocument/2006/relationships/hyperlink" Target="https://paihdelinkki.fi/fi/testit-ja-laskurit/alkoholi/yli-65-vuotiaan-alkoholimittari" TargetMode="External"/><Relationship Id="rId19" Type="http://schemas.openxmlformats.org/officeDocument/2006/relationships/hyperlink" Target="https://www.liikenneturva.fi/fi/liikenteessa/ajonopeus#6aa185a6" TargetMode="External"/><Relationship Id="rId4" Type="http://schemas.openxmlformats.org/officeDocument/2006/relationships/hyperlink" Target="https://www.kotitapaturma.fi/aineistopankki/kodin-turvallisuuden-tarkistuslista/#cebadd39" TargetMode="External"/><Relationship Id="rId9" Type="http://schemas.openxmlformats.org/officeDocument/2006/relationships/hyperlink" Target="https://thl.fi/documents/966696/1449811/FRAT_.pdf/895413f0-490a-4a87-8269-cb99912453bb" TargetMode="External"/><Relationship Id="rId14" Type="http://schemas.openxmlformats.org/officeDocument/2006/relationships/hyperlink" Target="https://www.kotitapaturma.fi/kayta-liukuesteita/#70e11816" TargetMode="External"/><Relationship Id="rId22" Type="http://schemas.openxmlformats.org/officeDocument/2006/relationships/hyperlink" Target="https://www.liikenneturva.fi/fi/liikenteessa/ajokunto-ja-ajoterveys#6aa185a6"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icehearts.fi/"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hyperlink" Target="https://sovittelu.com/sovittelu/" TargetMode="External"/><Relationship Id="rId4" Type="http://schemas.openxmlformats.org/officeDocument/2006/relationships/hyperlink" Target="https://ankkuritoiminta.fi/etusivu"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kuntaliitto.fi/julkaisut/2018/1964-evataan-yhdessa-vaikutusten-ennakkoarvioinnilla-kestavia-paatoksia"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hyperlink" Target="https://thl.fi/fi/web/hyvinvoinnin-ja-terveyden-edistamisen-johtaminen/osallisuuden-edistaminen/osallisuustyon-johtaminen-ja-osallisuusohjelman-teko" TargetMode="External"/><Relationship Id="rId5" Type="http://schemas.openxmlformats.org/officeDocument/2006/relationships/hyperlink" Target="https://thl.fi/fi/web/alkoholi-tupakka-ja-riippuvuudet/ehkaiseva-paihdetyo/ehkaisevan-paihdetyon-johtaminen/koordinaattori-kunnan-ehkaisevan-paihdetyon-varmistajana" TargetMode="External"/><Relationship Id="rId4" Type="http://schemas.openxmlformats.org/officeDocument/2006/relationships/hyperlink" Target="https://thl.fi/fi/web/hyvinvoinnin-ja-terveyden-edistamisen-johtaminen/hyvinvointijohtaminen/hyvinvointijohtaminen-kunnassa/hyvinvointikoordinaattori-kunnassa"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thl.fi/fi/web/hyvinvoinnin-ja-terveyden-edistamisen-johtaminen/hyvinvointijohtaminen/hyvinvointijohtaminen-kunnassa/lautakunnat-hyvinvoinnin-edistajina#Tarkastuslautakunta%20hyvinvoinnin%20valvojana"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hyperlink" Target="https://thl.fi/fi/web/lapset-nuoret-ja-perheet/sote-palvelut/opiskeluhuolto/kouluterveydenhuolto/terveystarkastukset" TargetMode="External"/><Relationship Id="rId4" Type="http://schemas.openxmlformats.org/officeDocument/2006/relationships/hyperlink" Target="https://thl.fi/fi/web/sote-uudistus/tulevaisuuden-sosiaali-ja-terveyskeskus/toimintamalleja-ja-menetelmia-tyon-tueksi/osallisuus/tyottoman-terveystarkastus"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https://finlex.fi/fi/laki/ajantasa/2010/20101326#a1326-2010" TargetMode="External"/><Relationship Id="rId1" Type="http://schemas.openxmlformats.org/officeDocument/2006/relationships/slideLayout" Target="../slideLayouts/slideLayout7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8" Type="http://schemas.openxmlformats.org/officeDocument/2006/relationships/hyperlink" Target="https://www.metsakeskus.fi/sites/default/files/document/alueellinen-metsaohjelma-pohjois-savo-2021-2025.pdf" TargetMode="External"/><Relationship Id="rId3" Type="http://schemas.openxmlformats.org/officeDocument/2006/relationships/hyperlink" Target="https://www.pohjois-savo.fi/aluekehittaminen/maakuntaohjelman-toimeenpanosuunnitelma.html" TargetMode="External"/><Relationship Id="rId7" Type="http://schemas.openxmlformats.org/officeDocument/2006/relationships/hyperlink" Target="https://hiilineutraalipohjoissavo.fi/ilmastotyo/ilmastotiekartta/" TargetMode="External"/><Relationship Id="rId2" Type="http://schemas.openxmlformats.org/officeDocument/2006/relationships/hyperlink" Target="https://www.pohjois-savo.fi/aluekehittaminen/maakuntaohjelma.html" TargetMode="External"/><Relationship Id="rId1" Type="http://schemas.openxmlformats.org/officeDocument/2006/relationships/slideLayout" Target="../slideLayouts/slideLayout13.xml"/><Relationship Id="rId6" Type="http://schemas.openxmlformats.org/officeDocument/2006/relationships/hyperlink" Target="https://www.ely-keskus.fi/web/jarvi-suomen-ilmasto-ohjelma" TargetMode="External"/><Relationship Id="rId5" Type="http://schemas.openxmlformats.org/officeDocument/2006/relationships/hyperlink" Target="https://www.pohjois-savo.fi/media/liitetiedostot/tiedotteet/2021/psljs_hyvaksytty20210222.pdf" TargetMode="External"/><Relationship Id="rId4" Type="http://schemas.openxmlformats.org/officeDocument/2006/relationships/hyperlink" Target="https://www.ely-keskus.fi/documents/10191/6347600/It%C3%A4-Suomen+liikennestrategia/68bf4368-09aa-4b97-96ca-406a69c8db76" TargetMode="External"/><Relationship Id="rId9" Type="http://schemas.openxmlformats.org/officeDocument/2006/relationships/hyperlink" Target="https://pssotu.fi/Sakke/J%C3%A4rjest%C3%B6strategia/PS_jarjestostrategia_IA.pdf"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mansikkary.fi/fi/hankkeet/ospa-hanke/" TargetMode="External"/><Relationship Id="rId2" Type="http://schemas.openxmlformats.org/officeDocument/2006/relationships/hyperlink" Target="https://www.kotelohanke.fi/" TargetMode="External"/><Relationship Id="rId1" Type="http://schemas.openxmlformats.org/officeDocument/2006/relationships/slideLayout" Target="../slideLayouts/slideLayout13.xml"/><Relationship Id="rId4" Type="http://schemas.openxmlformats.org/officeDocument/2006/relationships/hyperlink" Target="https://www.eura2014.fi/rrtiepa/haku.php?keywords=&amp;rahasto%5b%5d=eakr&amp;rahasto%5b%5d=esr&amp;toimintalinja=&amp;erityistavoite=&amp;maakunta=11&amp;seutukunta=&amp;kunta=&amp;hakusana=&amp;hankekoodi=&amp;organisaatiotyyppi=&amp;hakijanNimi=&amp;ytunnus=&amp;viranomainen=&amp;toimenpidekokonaisuus=&amp;luokittelutieto=&amp;lang=fi&amp;normhaku=Hae"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s://ensijaturvakotienliitto.fi/kuopionensikoti/kehittamistyo/#1587461168861-e6b7ae7e-b0c1" TargetMode="External"/><Relationship Id="rId3" Type="http://schemas.openxmlformats.org/officeDocument/2006/relationships/hyperlink" Target="https://sites.uef.fi/kokoava/" TargetMode="External"/><Relationship Id="rId7" Type="http://schemas.openxmlformats.org/officeDocument/2006/relationships/hyperlink" Target="http://pohjoissavo.oncloudos.com/kokous/2021229-16.PDF" TargetMode="External"/><Relationship Id="rId2" Type="http://schemas.openxmlformats.org/officeDocument/2006/relationships/hyperlink" Target="https://www.lskl.fi/hankkeet/perheetkeskioon/" TargetMode="External"/><Relationship Id="rId1" Type="http://schemas.openxmlformats.org/officeDocument/2006/relationships/slideLayout" Target="../slideLayouts/slideLayout13.xml"/><Relationship Id="rId6" Type="http://schemas.openxmlformats.org/officeDocument/2006/relationships/hyperlink" Target="https://www.eura2014.fi/rrtiepa/projekti.php?projektikoodi=S21854" TargetMode="External"/><Relationship Id="rId11" Type="http://schemas.openxmlformats.org/officeDocument/2006/relationships/hyperlink" Target="https://www.eura2014.fi/rrtiepa/projekti.php?projektikoodi=S22265" TargetMode="External"/><Relationship Id="rId5" Type="http://schemas.openxmlformats.org/officeDocument/2006/relationships/hyperlink" Target="https://www.mielenterveysseurat.fi/kuopio/hankkeet/yksinaisyystyo-pohjois-savossa-hanke/" TargetMode="External"/><Relationship Id="rId10" Type="http://schemas.openxmlformats.org/officeDocument/2006/relationships/hyperlink" Target="https://toimisaatio.fi/kehittaminen/up-uudelle-polulle-hanke/" TargetMode="External"/><Relationship Id="rId4" Type="http://schemas.openxmlformats.org/officeDocument/2006/relationships/hyperlink" Target="https://thl.fi/fi/tutkimus-ja-kehittaminen/tutkimukset-ja-hankkeet/tyokykyohjelma/tyokykyohjelman-hankkeet" TargetMode="External"/><Relationship Id="rId9" Type="http://schemas.openxmlformats.org/officeDocument/2006/relationships/hyperlink" Target="https://www.tuusniemi.fi/documents/7646151/7756690/SOS+liite+39.pdf/14297f91-84c7-4324-999a-446eca03a93d"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8.xml.rels><?xml version="1.0" encoding="UTF-8" standalone="yes"?>
<Relationships xmlns="http://schemas.openxmlformats.org/package/2006/relationships"><Relationship Id="rId3" Type="http://schemas.openxmlformats.org/officeDocument/2006/relationships/hyperlink" Target="https://www.thl.fi/fi/web/terveyden-edistaminen/johtaminen/tyokaluja/teaviisari" TargetMode="External"/><Relationship Id="rId2" Type="http://schemas.openxmlformats.org/officeDocument/2006/relationships/notesSlide" Target="../notesSlides/notesSlide2.xml"/><Relationship Id="rId1" Type="http://schemas.openxmlformats.org/officeDocument/2006/relationships/slideLayout" Target="../slideLayouts/slideLayout5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http://www.terveytemme.fi/finlapset/index.html"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hyvinvointikertomus.fi/#/document/preview/11522043326" TargetMode="Externa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blipFill dpi="0" rotWithShape="1">
            <a:blip r:embed="rId2">
              <a:alphaModFix amt="36000"/>
            </a:blip>
            <a:srcRect/>
            <a:tile tx="0" ty="0" sx="100000" sy="100000" flip="none" algn="tl"/>
          </a:blipFill>
        </p:spPr>
        <p:txBody>
          <a:bodyPr>
            <a:normAutofit fontScale="90000"/>
          </a:bodyPr>
          <a:lstStyle/>
          <a:p>
            <a:r>
              <a:rPr lang="fi-FI" sz="4800"/>
              <a:t/>
            </a:r>
            <a:br>
              <a:rPr lang="fi-FI" sz="4800"/>
            </a:br>
            <a:r>
              <a:rPr lang="fi-FI" sz="4800"/>
              <a:t/>
            </a:r>
            <a:br>
              <a:rPr lang="fi-FI" sz="4800"/>
            </a:br>
            <a:r>
              <a:rPr lang="fi-FI" sz="4800"/>
              <a:t/>
            </a:r>
            <a:br>
              <a:rPr lang="fi-FI" sz="4800"/>
            </a:br>
            <a:r>
              <a:rPr lang="fi-FI" sz="4800" err="1"/>
              <a:t>Pohjois</a:t>
            </a:r>
            <a:r>
              <a:rPr lang="fi-FI" sz="4800"/>
              <a:t>-Savon laaja hyvinvointikertomus ja -suunnitelma 2021-2025 </a:t>
            </a:r>
            <a:br>
              <a:rPr lang="fi-FI" sz="4800"/>
            </a:br>
            <a:endParaRPr lang="fi-FI" sz="4800"/>
          </a:p>
        </p:txBody>
      </p:sp>
      <p:sp>
        <p:nvSpPr>
          <p:cNvPr id="3" name="Alaotsikko 2"/>
          <p:cNvSpPr>
            <a:spLocks noGrp="1"/>
          </p:cNvSpPr>
          <p:nvPr>
            <p:ph type="subTitle" idx="1"/>
          </p:nvPr>
        </p:nvSpPr>
        <p:spPr>
          <a:xfrm>
            <a:off x="1524000" y="4085363"/>
            <a:ext cx="9144000" cy="2079095"/>
          </a:xfrm>
        </p:spPr>
        <p:txBody>
          <a:bodyPr vert="horz" lIns="91440" tIns="45720" rIns="91440" bIns="45720" rtlCol="0" anchor="t">
            <a:noAutofit/>
          </a:bodyPr>
          <a:lstStyle/>
          <a:p>
            <a:r>
              <a:rPr lang="fi-FI" sz="2000" dirty="0"/>
              <a:t>Rukkasryhmän puolesta, </a:t>
            </a:r>
          </a:p>
          <a:p>
            <a:r>
              <a:rPr lang="fi-FI" sz="2000" dirty="0"/>
              <a:t>Säde Rytkönen, </a:t>
            </a:r>
            <a:endParaRPr lang="fi-FI" sz="2000" dirty="0">
              <a:cs typeface="Calibri"/>
            </a:endParaRPr>
          </a:p>
          <a:p>
            <a:r>
              <a:rPr lang="fi-FI" sz="2000" dirty="0"/>
              <a:t>sade.rytkonen@kuh.fi</a:t>
            </a:r>
            <a:endParaRPr lang="fi-FI" dirty="0"/>
          </a:p>
          <a:p>
            <a:r>
              <a:rPr lang="fi-FI" sz="2000" dirty="0"/>
              <a:t>30.9.2021</a:t>
            </a:r>
            <a:endParaRPr lang="fi-FI" sz="2000" dirty="0">
              <a:cs typeface="Calibri"/>
            </a:endParaRPr>
          </a:p>
          <a:p>
            <a:endParaRPr lang="fi-FI" sz="2800"/>
          </a:p>
        </p:txBody>
      </p:sp>
      <p:pic>
        <p:nvPicPr>
          <p:cNvPr id="4" name="Kuva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8711" y="4912400"/>
            <a:ext cx="2118577" cy="1404125"/>
          </a:xfrm>
          <a:prstGeom prst="rect">
            <a:avLst/>
          </a:prstGeom>
        </p:spPr>
      </p:pic>
    </p:spTree>
    <p:extLst>
      <p:ext uri="{BB962C8B-B14F-4D97-AF65-F5344CB8AC3E}">
        <p14:creationId xmlns:p14="http://schemas.microsoft.com/office/powerpoint/2010/main" val="326972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noAutofit/>
          </a:bodyPr>
          <a:lstStyle/>
          <a:p>
            <a:r>
              <a:rPr lang="fi-FI" sz="3200"/>
              <a:t>POHJOIS-SAVON HYVINVOINTISUUNNTELMA VUOSILLE 2021-2025</a:t>
            </a:r>
          </a:p>
        </p:txBody>
      </p:sp>
    </p:spTree>
    <p:extLst>
      <p:ext uri="{BB962C8B-B14F-4D97-AF65-F5344CB8AC3E}">
        <p14:creationId xmlns:p14="http://schemas.microsoft.com/office/powerpoint/2010/main" val="2113572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65212" y="304799"/>
            <a:ext cx="10058402" cy="1433565"/>
          </a:xfrm>
        </p:spPr>
        <p:txBody>
          <a:bodyPr>
            <a:normAutofit/>
          </a:bodyPr>
          <a:lstStyle/>
          <a:p>
            <a:r>
              <a:rPr lang="fi-FI">
                <a:solidFill>
                  <a:srgbClr val="7030A0"/>
                </a:solidFill>
              </a:rPr>
              <a:t>Hyvinvointisuunnitelma pohjautuu hyvinvointikertomukseen</a:t>
            </a:r>
          </a:p>
        </p:txBody>
      </p:sp>
      <p:sp>
        <p:nvSpPr>
          <p:cNvPr id="3" name="Sisällön paikkamerkki 2"/>
          <p:cNvSpPr>
            <a:spLocks noGrp="1"/>
          </p:cNvSpPr>
          <p:nvPr>
            <p:ph idx="1"/>
          </p:nvPr>
        </p:nvSpPr>
        <p:spPr>
          <a:xfrm>
            <a:off x="1065214" y="1993761"/>
            <a:ext cx="10058400" cy="4229100"/>
          </a:xfrm>
        </p:spPr>
        <p:txBody>
          <a:bodyPr>
            <a:normAutofit fontScale="92500" lnSpcReduction="20000"/>
          </a:bodyPr>
          <a:lstStyle/>
          <a:p>
            <a:pPr marL="0" indent="0">
              <a:buNone/>
            </a:pPr>
            <a:r>
              <a:rPr lang="fi-FI" err="1">
                <a:solidFill>
                  <a:schemeClr val="tx2"/>
                </a:solidFill>
                <a:latin typeface="Verdana" panose="020B0604030504040204" pitchFamily="34" charset="0"/>
                <a:ea typeface="Verdana" panose="020B0604030504040204" pitchFamily="34" charset="0"/>
              </a:rPr>
              <a:t>Pohjois</a:t>
            </a:r>
            <a:r>
              <a:rPr lang="fi-FI">
                <a:solidFill>
                  <a:schemeClr val="tx2"/>
                </a:solidFill>
                <a:latin typeface="Verdana" panose="020B0604030504040204" pitchFamily="34" charset="0"/>
                <a:ea typeface="Verdana" panose="020B0604030504040204" pitchFamily="34" charset="0"/>
              </a:rPr>
              <a:t>-Savon hyvinvointisuunnitelman painopisteet ja tavoitteet pohjautuvat hyvinvointianalyysiin eli hyvinvointikertomukseen. Asiat, jotka ovat suhteessa vertailumaakuntiin ja koko maahan </a:t>
            </a:r>
            <a:r>
              <a:rPr lang="fi-FI" err="1">
                <a:solidFill>
                  <a:schemeClr val="tx2"/>
                </a:solidFill>
                <a:latin typeface="Verdana" panose="020B0604030504040204" pitchFamily="34" charset="0"/>
                <a:ea typeface="Verdana" panose="020B0604030504040204" pitchFamily="34" charset="0"/>
              </a:rPr>
              <a:t>Pohjois</a:t>
            </a:r>
            <a:r>
              <a:rPr lang="fi-FI">
                <a:solidFill>
                  <a:schemeClr val="tx2"/>
                </a:solidFill>
                <a:latin typeface="Verdana" panose="020B0604030504040204" pitchFamily="34" charset="0"/>
                <a:ea typeface="Verdana" panose="020B0604030504040204" pitchFamily="34" charset="0"/>
              </a:rPr>
              <a:t>-Savossa huonoimpia tai toiseksi huonoimpia, ovat alueemme hyvinvointivajeita ja ne on nostettu hyvinvointitavoitteiksi. </a:t>
            </a:r>
          </a:p>
          <a:p>
            <a:pPr marL="0" indent="0">
              <a:buNone/>
            </a:pPr>
            <a:r>
              <a:rPr lang="fi-FI">
                <a:solidFill>
                  <a:schemeClr val="tx2"/>
                </a:solidFill>
                <a:latin typeface="Verdana" panose="020B0604030504040204" pitchFamily="34" charset="0"/>
                <a:ea typeface="Verdana" panose="020B0604030504040204" pitchFamily="34" charset="0"/>
              </a:rPr>
              <a:t>Ne indikaattorit, joilla nämä hyvinvointivajeet on todettu, on määritelty seurantamittareiksi. Tavoitteet on ryhmitelty painopistealueiksi. Seurantamittareina ovat myös hyvinvoinnin ja terveyden edistämisen valtionosuuden lisäosan eli HYTE-kertoimen indikaattorit. </a:t>
            </a:r>
            <a:r>
              <a:rPr lang="fi-FI" err="1">
                <a:solidFill>
                  <a:schemeClr val="tx2"/>
                </a:solidFill>
                <a:latin typeface="Verdana" panose="020B0604030504040204" pitchFamily="34" charset="0"/>
                <a:ea typeface="Verdana" panose="020B0604030504040204" pitchFamily="34" charset="0"/>
              </a:rPr>
              <a:t>Hyte</a:t>
            </a:r>
            <a:r>
              <a:rPr lang="fi-FI">
                <a:solidFill>
                  <a:schemeClr val="tx2"/>
                </a:solidFill>
                <a:latin typeface="Verdana" panose="020B0604030504040204" pitchFamily="34" charset="0"/>
                <a:ea typeface="Verdana" panose="020B0604030504040204" pitchFamily="34" charset="0"/>
              </a:rPr>
              <a:t>-kerroin lasketaan hyvinvoinnin ja terveyden edistämisen toimintaa ja toiminnan tulosta kuvaavien indikaattorien perusteella. Hyvinvointisuunnitelmassa kuntien HYTE-kerroin on merkitty HYTE(K) ja hyvinvointialueen HYTE-kerroin on merkitty HYTE(H) merkinnöin.</a:t>
            </a:r>
          </a:p>
        </p:txBody>
      </p:sp>
    </p:spTree>
    <p:extLst>
      <p:ext uri="{BB962C8B-B14F-4D97-AF65-F5344CB8AC3E}">
        <p14:creationId xmlns:p14="http://schemas.microsoft.com/office/powerpoint/2010/main" val="248087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solidFill>
                  <a:srgbClr val="7030A0"/>
                </a:solidFill>
              </a:rPr>
              <a:t>Hyvinvointisuunnitelmaa läpileikkaavat näkökulmat</a:t>
            </a:r>
          </a:p>
        </p:txBody>
      </p:sp>
      <p:sp>
        <p:nvSpPr>
          <p:cNvPr id="3" name="Sisällön paikkamerkki 2"/>
          <p:cNvSpPr>
            <a:spLocks noGrp="1"/>
          </p:cNvSpPr>
          <p:nvPr>
            <p:ph idx="1"/>
          </p:nvPr>
        </p:nvSpPr>
        <p:spPr/>
        <p:txBody>
          <a:bodyPr>
            <a:normAutofit/>
          </a:bodyPr>
          <a:lstStyle/>
          <a:p>
            <a:pPr marL="0" indent="0">
              <a:buNone/>
            </a:pPr>
            <a:r>
              <a:rPr lang="fi-FI">
                <a:solidFill>
                  <a:schemeClr val="tx2"/>
                </a:solidFill>
                <a:latin typeface="Verdana" panose="020B0604030504040204" pitchFamily="34" charset="0"/>
                <a:ea typeface="Verdana" panose="020B0604030504040204" pitchFamily="34" charset="0"/>
              </a:rPr>
              <a:t>Läpi linjan kaikkien painopisteiden ja hyvinvointitavoitteiden kulkevat seuraavat näkökulmat:</a:t>
            </a:r>
          </a:p>
          <a:p>
            <a:pPr>
              <a:buFontTx/>
              <a:buChar char="-"/>
            </a:pPr>
            <a:r>
              <a:rPr lang="fi-FI">
                <a:solidFill>
                  <a:schemeClr val="tx2"/>
                </a:solidFill>
                <a:latin typeface="Verdana" panose="020B0604030504040204" pitchFamily="34" charset="0"/>
                <a:ea typeface="Verdana" panose="020B0604030504040204" pitchFamily="34" charset="0"/>
              </a:rPr>
              <a:t>Kestävä kehitys</a:t>
            </a:r>
          </a:p>
          <a:p>
            <a:pPr>
              <a:buFontTx/>
              <a:buChar char="-"/>
            </a:pPr>
            <a:r>
              <a:rPr lang="fi-FI">
                <a:solidFill>
                  <a:schemeClr val="tx2"/>
                </a:solidFill>
                <a:latin typeface="Verdana" panose="020B0604030504040204" pitchFamily="34" charset="0"/>
                <a:ea typeface="Verdana" panose="020B0604030504040204" pitchFamily="34" charset="0"/>
              </a:rPr>
              <a:t>Yhdenvertaisuus ja tasa-arvo</a:t>
            </a:r>
          </a:p>
          <a:p>
            <a:pPr>
              <a:buFontTx/>
              <a:buChar char="-"/>
            </a:pPr>
            <a:r>
              <a:rPr lang="fi-FI">
                <a:solidFill>
                  <a:schemeClr val="tx2"/>
                </a:solidFill>
                <a:latin typeface="Verdana" panose="020B0604030504040204" pitchFamily="34" charset="0"/>
                <a:ea typeface="Verdana" panose="020B0604030504040204" pitchFamily="34" charset="0"/>
              </a:rPr>
              <a:t>Eriarvoisuuden vähentäminen</a:t>
            </a:r>
          </a:p>
        </p:txBody>
      </p:sp>
    </p:spTree>
    <p:extLst>
      <p:ext uri="{BB962C8B-B14F-4D97-AF65-F5344CB8AC3E}">
        <p14:creationId xmlns:p14="http://schemas.microsoft.com/office/powerpoint/2010/main" val="1111245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1152808" y="4282289"/>
            <a:ext cx="2550059" cy="1989419"/>
          </a:xfrm>
        </p:spPr>
        <p:txBody>
          <a:bodyPr>
            <a:normAutofit fontScale="77500" lnSpcReduction="20000"/>
          </a:bodyPr>
          <a:lstStyle/>
          <a:p>
            <a:pPr marL="0" indent="0">
              <a:buNone/>
            </a:pPr>
            <a:r>
              <a:rPr lang="fi-FI" sz="2600" b="1">
                <a:solidFill>
                  <a:schemeClr val="tx2"/>
                </a:solidFill>
                <a:latin typeface="Arial" panose="020B0604020202020204" pitchFamily="34" charset="0"/>
                <a:cs typeface="Arial" panose="020B0604020202020204" pitchFamily="34" charset="0"/>
              </a:rPr>
              <a:t>Tutkittu menetelmä</a:t>
            </a:r>
          </a:p>
          <a:p>
            <a:r>
              <a:rPr lang="fi-FI" sz="1800">
                <a:solidFill>
                  <a:schemeClr val="tx2"/>
                </a:solidFill>
                <a:latin typeface="Arial" panose="020B0604020202020204" pitchFamily="34" charset="0"/>
                <a:cs typeface="Arial" panose="020B0604020202020204" pitchFamily="34" charset="0"/>
              </a:rPr>
              <a:t>Vaikutus mitattavissa</a:t>
            </a:r>
          </a:p>
          <a:p>
            <a:r>
              <a:rPr lang="fi-FI" sz="1800">
                <a:solidFill>
                  <a:schemeClr val="tx2"/>
                </a:solidFill>
                <a:latin typeface="Arial" panose="020B0604020202020204" pitchFamily="34" charset="0"/>
                <a:cs typeface="Arial" panose="020B0604020202020204" pitchFamily="34" charset="0"/>
              </a:rPr>
              <a:t>Interventiotutkimusta tehty</a:t>
            </a:r>
          </a:p>
          <a:p>
            <a:pPr lvl="1">
              <a:buFont typeface="Wingdings" panose="05000000000000000000" pitchFamily="2" charset="2"/>
              <a:buChar char="Ø"/>
            </a:pPr>
            <a:r>
              <a:rPr lang="fi-FI" sz="1800">
                <a:solidFill>
                  <a:schemeClr val="tx2"/>
                </a:solidFill>
                <a:latin typeface="Arial" panose="020B0604020202020204" pitchFamily="34" charset="0"/>
                <a:cs typeface="Arial" panose="020B0604020202020204" pitchFamily="34" charset="0"/>
              </a:rPr>
              <a:t>Vaikuttavuus osoitettu</a:t>
            </a:r>
          </a:p>
          <a:p>
            <a:pPr marL="457200" lvl="1" indent="0">
              <a:buNone/>
            </a:pPr>
            <a:endParaRPr lang="fi-FI" sz="2000"/>
          </a:p>
        </p:txBody>
      </p:sp>
      <p:pic>
        <p:nvPicPr>
          <p:cNvPr id="4" name="Kuva 3"/>
          <p:cNvPicPr>
            <a:picLocks noChangeAspect="1"/>
          </p:cNvPicPr>
          <p:nvPr/>
        </p:nvPicPr>
        <p:blipFill>
          <a:blip r:embed="rId2"/>
          <a:stretch>
            <a:fillRect/>
          </a:stretch>
        </p:blipFill>
        <p:spPr>
          <a:xfrm>
            <a:off x="609600" y="1729212"/>
            <a:ext cx="3699850" cy="2553077"/>
          </a:xfrm>
          <a:prstGeom prst="rect">
            <a:avLst/>
          </a:prstGeom>
        </p:spPr>
      </p:pic>
      <p:sp>
        <p:nvSpPr>
          <p:cNvPr id="5" name="Tekstiruutu 4"/>
          <p:cNvSpPr txBox="1"/>
          <p:nvPr/>
        </p:nvSpPr>
        <p:spPr>
          <a:xfrm>
            <a:off x="1982823" y="1384203"/>
            <a:ext cx="95340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a:ln>
                  <a:noFill/>
                </a:ln>
                <a:solidFill>
                  <a:srgbClr val="00B050"/>
                </a:solidFill>
                <a:effectLst/>
                <a:uLnTx/>
                <a:uFillTx/>
                <a:latin typeface="Calibri"/>
                <a:ea typeface="+mn-ea"/>
                <a:cs typeface="+mn-cs"/>
              </a:rPr>
              <a:t>A-kori</a:t>
            </a:r>
          </a:p>
        </p:txBody>
      </p:sp>
      <p:pic>
        <p:nvPicPr>
          <p:cNvPr id="6" name="Kuva 5"/>
          <p:cNvPicPr>
            <a:picLocks noChangeAspect="1"/>
          </p:cNvPicPr>
          <p:nvPr/>
        </p:nvPicPr>
        <p:blipFill>
          <a:blip r:embed="rId2"/>
          <a:stretch>
            <a:fillRect/>
          </a:stretch>
        </p:blipFill>
        <p:spPr>
          <a:xfrm>
            <a:off x="4246075" y="1729212"/>
            <a:ext cx="3699850" cy="2553077"/>
          </a:xfrm>
          <a:prstGeom prst="rect">
            <a:avLst/>
          </a:prstGeom>
        </p:spPr>
      </p:pic>
      <p:pic>
        <p:nvPicPr>
          <p:cNvPr id="7" name="Kuva 6"/>
          <p:cNvPicPr>
            <a:picLocks noChangeAspect="1"/>
          </p:cNvPicPr>
          <p:nvPr/>
        </p:nvPicPr>
        <p:blipFill>
          <a:blip r:embed="rId2"/>
          <a:stretch>
            <a:fillRect/>
          </a:stretch>
        </p:blipFill>
        <p:spPr>
          <a:xfrm>
            <a:off x="7882550" y="1729212"/>
            <a:ext cx="3699850" cy="2553077"/>
          </a:xfrm>
          <a:prstGeom prst="rect">
            <a:avLst/>
          </a:prstGeom>
        </p:spPr>
      </p:pic>
      <p:sp>
        <p:nvSpPr>
          <p:cNvPr id="8" name="Tekstiruutu 7"/>
          <p:cNvSpPr txBox="1"/>
          <p:nvPr/>
        </p:nvSpPr>
        <p:spPr>
          <a:xfrm>
            <a:off x="9297908" y="1384201"/>
            <a:ext cx="93096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a:ln>
                  <a:noFill/>
                </a:ln>
                <a:solidFill>
                  <a:srgbClr val="FF0000"/>
                </a:solidFill>
                <a:effectLst/>
                <a:uLnTx/>
                <a:uFillTx/>
                <a:latin typeface="Calibri"/>
                <a:ea typeface="+mn-ea"/>
                <a:cs typeface="+mn-cs"/>
              </a:rPr>
              <a:t>C-kori</a:t>
            </a:r>
          </a:p>
        </p:txBody>
      </p:sp>
      <p:sp>
        <p:nvSpPr>
          <p:cNvPr id="9" name="Tekstiruutu 8"/>
          <p:cNvSpPr txBox="1"/>
          <p:nvPr/>
        </p:nvSpPr>
        <p:spPr>
          <a:xfrm>
            <a:off x="5650986" y="1384202"/>
            <a:ext cx="94057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a:ln>
                  <a:noFill/>
                </a:ln>
                <a:solidFill>
                  <a:srgbClr val="FFC000"/>
                </a:solidFill>
                <a:effectLst/>
                <a:uLnTx/>
                <a:uFillTx/>
                <a:latin typeface="Calibri"/>
                <a:ea typeface="+mn-ea"/>
                <a:cs typeface="+mn-cs"/>
              </a:rPr>
              <a:t>B-kori</a:t>
            </a:r>
          </a:p>
        </p:txBody>
      </p:sp>
      <p:sp>
        <p:nvSpPr>
          <p:cNvPr id="10" name="Sisällön paikkamerkki 2"/>
          <p:cNvSpPr txBox="1">
            <a:spLocks/>
          </p:cNvSpPr>
          <p:nvPr/>
        </p:nvSpPr>
        <p:spPr>
          <a:xfrm>
            <a:off x="8541830" y="4282288"/>
            <a:ext cx="2550059" cy="1619719"/>
          </a:xfrm>
          <a:prstGeom prst="rect">
            <a:avLst/>
          </a:prstGeom>
        </p:spPr>
        <p:txBody>
          <a:bodyPr vert="horz" lIns="91440" tIns="45720" rIns="91440" bIns="45720" rtlCol="0">
            <a:normAutofit/>
          </a:bodyPr>
          <a:lstStyle>
            <a:lvl1pPr marL="457189" indent="-457189"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i-FI"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Pilotointi / kokeilut</a:t>
            </a:r>
          </a:p>
          <a:p>
            <a:pPr marL="457189" marR="0" lvl="0" indent="-457189"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i-FI"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Ei vielä kokemusta</a:t>
            </a:r>
          </a:p>
          <a:p>
            <a:pPr marL="457189" marR="0" lvl="0" indent="-457189"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i-FI"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Asiantuntijoiden ”paras arvaus”</a:t>
            </a:r>
          </a:p>
          <a:p>
            <a:pPr marL="990575" marR="0" lvl="1" indent="-380990" algn="l" defTabSz="121917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fi-FI"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Vaikuttavuus epävarma</a:t>
            </a:r>
          </a:p>
          <a:p>
            <a:pPr marL="457200" marR="0" lvl="1"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fi-FI"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Sisällön paikkamerkki 2"/>
          <p:cNvSpPr txBox="1">
            <a:spLocks/>
          </p:cNvSpPr>
          <p:nvPr/>
        </p:nvSpPr>
        <p:spPr>
          <a:xfrm>
            <a:off x="4841979" y="4282288"/>
            <a:ext cx="3103945" cy="1619719"/>
          </a:xfrm>
          <a:prstGeom prst="rect">
            <a:avLst/>
          </a:prstGeom>
        </p:spPr>
        <p:txBody>
          <a:bodyPr vert="horz" lIns="91440" tIns="45720" rIns="91440" bIns="45720" rtlCol="0">
            <a:normAutofit fontScale="92500"/>
          </a:bodyPr>
          <a:lstStyle>
            <a:lvl1pPr marL="457189" indent="-457189"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i-FI"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Toimiva käytäntö</a:t>
            </a:r>
          </a:p>
          <a:p>
            <a:pPr marL="457189" marR="0" lvl="0" indent="-457189"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i-FI" sz="1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Kokemusta laajalti</a:t>
            </a:r>
          </a:p>
          <a:p>
            <a:pPr marL="457189" marR="0" lvl="0" indent="-457189"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i-FI" sz="1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Asiakkaiden ja asiantuntijoiden myönteinen tuntuma</a:t>
            </a:r>
          </a:p>
          <a:p>
            <a:pPr marL="990575" marR="0" lvl="1" indent="-380990" algn="l" defTabSz="121917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fi-FI" sz="1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Vaikuttavuus mahdollinen</a:t>
            </a:r>
          </a:p>
          <a:p>
            <a:pPr marL="457200" marR="0" lvl="1"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fi-FI"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Otsikko 11"/>
          <p:cNvSpPr>
            <a:spLocks noGrp="1"/>
          </p:cNvSpPr>
          <p:nvPr>
            <p:ph type="title"/>
          </p:nvPr>
        </p:nvSpPr>
        <p:spPr>
          <a:xfrm>
            <a:off x="1065212" y="304800"/>
            <a:ext cx="10058402" cy="803238"/>
          </a:xfrm>
        </p:spPr>
        <p:txBody>
          <a:bodyPr/>
          <a:lstStyle/>
          <a:p>
            <a:r>
              <a:rPr lang="fi-FI">
                <a:solidFill>
                  <a:srgbClr val="7030A0"/>
                </a:solidFill>
              </a:rPr>
              <a:t>Millä menetelmillä saavutetaan tavoitteet</a:t>
            </a:r>
          </a:p>
        </p:txBody>
      </p:sp>
      <p:sp>
        <p:nvSpPr>
          <p:cNvPr id="13" name="Tekstiruutu 12"/>
          <p:cNvSpPr txBox="1"/>
          <p:nvPr/>
        </p:nvSpPr>
        <p:spPr>
          <a:xfrm>
            <a:off x="1280160" y="6422315"/>
            <a:ext cx="2975495" cy="369332"/>
          </a:xfrm>
          <a:prstGeom prst="rect">
            <a:avLst/>
          </a:prstGeom>
          <a:noFill/>
        </p:spPr>
        <p:txBody>
          <a:bodyPr wrap="none" rtlCol="0">
            <a:spAutoFit/>
          </a:bodyPr>
          <a:lstStyle/>
          <a:p>
            <a:r>
              <a:rPr lang="fi-FI"/>
              <a:t>Lähde: Pekka Puustinen</a:t>
            </a:r>
          </a:p>
        </p:txBody>
      </p:sp>
    </p:spTree>
    <p:extLst>
      <p:ext uri="{BB962C8B-B14F-4D97-AF65-F5344CB8AC3E}">
        <p14:creationId xmlns:p14="http://schemas.microsoft.com/office/powerpoint/2010/main" val="298880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a:solidFill>
                  <a:srgbClr val="7030A0"/>
                </a:solidFill>
              </a:rPr>
              <a:t>HYTE-työn menetelmien valinnassa pyritty toteuttamaan seuraavaa priorisointia</a:t>
            </a:r>
          </a:p>
        </p:txBody>
      </p:sp>
      <p:sp>
        <p:nvSpPr>
          <p:cNvPr id="3" name="Päivämäärän paikkamerkki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B1E4DE-9E8A-4812-9F6C-6CFD8552A494}" type="datetime1">
              <a:rPr kumimoji="0" lang="fi-FI" sz="1200" b="0" i="0" u="none" strike="noStrike" kern="1200" cap="none" spc="0" normalizeH="0" baseline="0" noProof="0" smtClean="0">
                <a:ln>
                  <a:noFill/>
                </a:ln>
                <a:solidFill>
                  <a:prstClr val="white"/>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12.10.2021</a:t>
            </a:fld>
            <a:endParaRPr kumimoji="0" lang="fi-FI" sz="12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4" name="Dian numeron paikkamerkki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A53B8F-F37B-4582-A0C4-48C9C6EA476F}" type="slidenum">
              <a:rPr kumimoji="0" lang="fi-FI" sz="1200" b="0" i="0" u="none" strike="noStrike" kern="1200" cap="none" spc="0" normalizeH="0" baseline="0" noProof="0" smtClean="0">
                <a:ln>
                  <a:noFill/>
                </a:ln>
                <a:solidFill>
                  <a:prstClr val="white"/>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i-FI" sz="12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5" name="Sisällön paikkamerkki 4"/>
          <p:cNvSpPr>
            <a:spLocks noGrp="1"/>
          </p:cNvSpPr>
          <p:nvPr>
            <p:ph idx="1"/>
          </p:nvPr>
        </p:nvSpPr>
        <p:spPr/>
        <p:txBody>
          <a:bodyPr>
            <a:normAutofit fontScale="92500" lnSpcReduction="10000"/>
          </a:bodyPr>
          <a:lstStyle/>
          <a:p>
            <a:r>
              <a:rPr lang="fi-FI" sz="2000" dirty="0">
                <a:solidFill>
                  <a:schemeClr val="tx2"/>
                </a:solidFill>
                <a:latin typeface="Verdana" panose="020B0604030504040204" pitchFamily="34" charset="0"/>
                <a:ea typeface="Verdana" panose="020B0604030504040204" pitchFamily="34" charset="0"/>
                <a:cs typeface="Arial" panose="020B0604020202020204" pitchFamily="34" charset="0"/>
              </a:rPr>
              <a:t>Kun todetaan hyvinvointivaje, käytettävät menetelmät valitaan seuraavasti:</a:t>
            </a:r>
          </a:p>
          <a:p>
            <a:pPr lvl="1"/>
            <a:r>
              <a:rPr lang="fi-FI" sz="2000" b="1" dirty="0">
                <a:solidFill>
                  <a:schemeClr val="tx2"/>
                </a:solidFill>
                <a:latin typeface="Verdana" panose="020B0604030504040204" pitchFamily="34" charset="0"/>
                <a:ea typeface="Verdana" panose="020B0604030504040204" pitchFamily="34" charset="0"/>
                <a:cs typeface="Arial" panose="020B0604020202020204" pitchFamily="34" charset="0"/>
              </a:rPr>
              <a:t>A-kori</a:t>
            </a:r>
            <a:r>
              <a:rPr lang="fi-FI" sz="2000" dirty="0">
                <a:solidFill>
                  <a:schemeClr val="tx2"/>
                </a:solidFill>
                <a:latin typeface="Verdana" panose="020B0604030504040204" pitchFamily="34" charset="0"/>
                <a:ea typeface="Verdana" panose="020B0604030504040204" pitchFamily="34" charset="0"/>
                <a:cs typeface="Arial" panose="020B0604020202020204" pitchFamily="34" charset="0"/>
              </a:rPr>
              <a:t> (tutkitut menetelmät) aina </a:t>
            </a:r>
            <a:r>
              <a:rPr lang="fi-FI" sz="2000" b="1" dirty="0">
                <a:solidFill>
                  <a:schemeClr val="tx2"/>
                </a:solidFill>
                <a:latin typeface="Verdana" panose="020B0604030504040204" pitchFamily="34" charset="0"/>
                <a:ea typeface="Verdana" panose="020B0604030504040204" pitchFamily="34" charset="0"/>
                <a:cs typeface="Arial" panose="020B0604020202020204" pitchFamily="34" charset="0"/>
              </a:rPr>
              <a:t>ensisijainen</a:t>
            </a:r>
            <a:r>
              <a:rPr lang="fi-FI" sz="2000" dirty="0">
                <a:solidFill>
                  <a:schemeClr val="tx2"/>
                </a:solidFill>
                <a:latin typeface="Verdana" panose="020B0604030504040204" pitchFamily="34" charset="0"/>
                <a:ea typeface="Verdana" panose="020B0604030504040204" pitchFamily="34" charset="0"/>
                <a:cs typeface="Arial" panose="020B0604020202020204" pitchFamily="34" charset="0"/>
              </a:rPr>
              <a:t>, mikäli:</a:t>
            </a:r>
          </a:p>
          <a:p>
            <a:pPr lvl="2"/>
            <a:r>
              <a:rPr lang="fi-FI" dirty="0">
                <a:solidFill>
                  <a:schemeClr val="tx2"/>
                </a:solidFill>
                <a:latin typeface="Verdana" panose="020B0604030504040204" pitchFamily="34" charset="0"/>
                <a:ea typeface="Verdana" panose="020B0604030504040204" pitchFamily="34" charset="0"/>
                <a:cs typeface="Arial" panose="020B0604020202020204" pitchFamily="34" charset="0"/>
              </a:rPr>
              <a:t>Tutkittuja menetelmiä on saatavilla</a:t>
            </a:r>
          </a:p>
          <a:p>
            <a:pPr lvl="2"/>
            <a:r>
              <a:rPr lang="fi-FI" dirty="0">
                <a:solidFill>
                  <a:schemeClr val="tx2"/>
                </a:solidFill>
                <a:latin typeface="Verdana" panose="020B0604030504040204" pitchFamily="34" charset="0"/>
                <a:ea typeface="Verdana" panose="020B0604030504040204" pitchFamily="34" charset="0"/>
                <a:cs typeface="Arial" panose="020B0604020202020204" pitchFamily="34" charset="0"/>
              </a:rPr>
              <a:t>Menetelmät soveltuvat käyttöön, eli resurssit löytyy</a:t>
            </a:r>
          </a:p>
          <a:p>
            <a:pPr lvl="1"/>
            <a:r>
              <a:rPr lang="fi-FI" sz="2000" b="1" dirty="0">
                <a:solidFill>
                  <a:schemeClr val="tx2"/>
                </a:solidFill>
                <a:latin typeface="Verdana" panose="020B0604030504040204" pitchFamily="34" charset="0"/>
                <a:ea typeface="Verdana" panose="020B0604030504040204" pitchFamily="34" charset="0"/>
                <a:cs typeface="Arial" panose="020B0604020202020204" pitchFamily="34" charset="0"/>
              </a:rPr>
              <a:t>B-kori</a:t>
            </a:r>
            <a:r>
              <a:rPr lang="fi-FI" sz="2000" dirty="0">
                <a:solidFill>
                  <a:schemeClr val="tx2"/>
                </a:solidFill>
                <a:latin typeface="Verdana" panose="020B0604030504040204" pitchFamily="34" charset="0"/>
                <a:ea typeface="Verdana" panose="020B0604030504040204" pitchFamily="34" charset="0"/>
                <a:cs typeface="Arial" panose="020B0604020202020204" pitchFamily="34" charset="0"/>
              </a:rPr>
              <a:t> (toimiva käytäntö) </a:t>
            </a:r>
            <a:r>
              <a:rPr lang="fi-FI" sz="2000" b="1" dirty="0">
                <a:solidFill>
                  <a:schemeClr val="tx2"/>
                </a:solidFill>
                <a:latin typeface="Verdana" panose="020B0604030504040204" pitchFamily="34" charset="0"/>
                <a:ea typeface="Verdana" panose="020B0604030504040204" pitchFamily="34" charset="0"/>
                <a:cs typeface="Arial" panose="020B0604020202020204" pitchFamily="34" charset="0"/>
              </a:rPr>
              <a:t>toissijainen</a:t>
            </a:r>
            <a:r>
              <a:rPr lang="fi-FI" sz="2000" dirty="0">
                <a:solidFill>
                  <a:schemeClr val="tx2"/>
                </a:solidFill>
                <a:latin typeface="Verdana" panose="020B0604030504040204" pitchFamily="34" charset="0"/>
                <a:ea typeface="Verdana" panose="020B0604030504040204" pitchFamily="34" charset="0"/>
                <a:cs typeface="Arial" panose="020B0604020202020204" pitchFamily="34" charset="0"/>
              </a:rPr>
              <a:t>, mikäli:</a:t>
            </a:r>
          </a:p>
          <a:p>
            <a:pPr lvl="2"/>
            <a:r>
              <a:rPr lang="fi-FI" dirty="0">
                <a:solidFill>
                  <a:schemeClr val="tx2"/>
                </a:solidFill>
                <a:latin typeface="Verdana" panose="020B0604030504040204" pitchFamily="34" charset="0"/>
                <a:ea typeface="Verdana" panose="020B0604030504040204" pitchFamily="34" charset="0"/>
                <a:cs typeface="Arial" panose="020B0604020202020204" pitchFamily="34" charset="0"/>
              </a:rPr>
              <a:t>A-korin menetelmiä ei ole tai ne eivät sovellu käyttöön</a:t>
            </a:r>
          </a:p>
          <a:p>
            <a:pPr lvl="2"/>
            <a:r>
              <a:rPr lang="fi-FI" dirty="0">
                <a:solidFill>
                  <a:schemeClr val="tx2"/>
                </a:solidFill>
                <a:latin typeface="Verdana" panose="020B0604030504040204" pitchFamily="34" charset="0"/>
                <a:ea typeface="Verdana" panose="020B0604030504040204" pitchFamily="34" charset="0"/>
                <a:cs typeface="Arial" panose="020B0604020202020204" pitchFamily="34" charset="0"/>
              </a:rPr>
              <a:t>Pyritään kytkemään vaikuttavuustutkimus mukaan</a:t>
            </a:r>
          </a:p>
          <a:p>
            <a:pPr lvl="1"/>
            <a:r>
              <a:rPr lang="fi-FI" sz="2000" b="1" dirty="0">
                <a:solidFill>
                  <a:schemeClr val="tx2"/>
                </a:solidFill>
                <a:latin typeface="Verdana" panose="020B0604030504040204" pitchFamily="34" charset="0"/>
                <a:ea typeface="Verdana" panose="020B0604030504040204" pitchFamily="34" charset="0"/>
                <a:cs typeface="Arial" panose="020B0604020202020204" pitchFamily="34" charset="0"/>
              </a:rPr>
              <a:t>C-kori</a:t>
            </a:r>
            <a:r>
              <a:rPr lang="fi-FI" sz="2000" dirty="0">
                <a:solidFill>
                  <a:schemeClr val="tx2"/>
                </a:solidFill>
                <a:latin typeface="Verdana" panose="020B0604030504040204" pitchFamily="34" charset="0"/>
                <a:ea typeface="Verdana" panose="020B0604030504040204" pitchFamily="34" charset="0"/>
                <a:cs typeface="Arial" panose="020B0604020202020204" pitchFamily="34" charset="0"/>
              </a:rPr>
              <a:t> (pilotointi / kokeilut) vasta silloin käyttöön, mikäli:</a:t>
            </a:r>
          </a:p>
          <a:p>
            <a:pPr lvl="2"/>
            <a:r>
              <a:rPr lang="fi-FI" dirty="0">
                <a:solidFill>
                  <a:schemeClr val="tx2"/>
                </a:solidFill>
                <a:latin typeface="Verdana" panose="020B0604030504040204" pitchFamily="34" charset="0"/>
                <a:ea typeface="Verdana" panose="020B0604030504040204" pitchFamily="34" charset="0"/>
                <a:cs typeface="Arial" panose="020B0604020202020204" pitchFamily="34" charset="0"/>
              </a:rPr>
              <a:t>Tutkittuja menetelmiä tai toimivia käytäntöjä ei vielä ole</a:t>
            </a:r>
          </a:p>
          <a:p>
            <a:pPr lvl="2"/>
            <a:r>
              <a:rPr lang="fi-FI" dirty="0">
                <a:solidFill>
                  <a:schemeClr val="tx2"/>
                </a:solidFill>
                <a:latin typeface="Verdana" panose="020B0604030504040204" pitchFamily="34" charset="0"/>
                <a:ea typeface="Verdana" panose="020B0604030504040204" pitchFamily="34" charset="0"/>
                <a:cs typeface="Arial" panose="020B0604020202020204" pitchFamily="34" charset="0"/>
              </a:rPr>
              <a:t>Hyvinvointivaje todetaan niin merkittäväksi, että toimenpiteisiin on ryhdyttävä heti</a:t>
            </a:r>
          </a:p>
          <a:p>
            <a:pPr lvl="2"/>
            <a:r>
              <a:rPr lang="fi-FI" dirty="0">
                <a:solidFill>
                  <a:schemeClr val="tx2"/>
                </a:solidFill>
                <a:latin typeface="Verdana" panose="020B0604030504040204" pitchFamily="34" charset="0"/>
                <a:ea typeface="Verdana" panose="020B0604030504040204" pitchFamily="34" charset="0"/>
                <a:cs typeface="Arial" panose="020B0604020202020204" pitchFamily="34" charset="0"/>
              </a:rPr>
              <a:t>Pyritään kytkemään vaikuttavuustutkimus mukaan</a:t>
            </a:r>
          </a:p>
          <a:p>
            <a:endParaRPr lang="fi-FI" dirty="0"/>
          </a:p>
        </p:txBody>
      </p:sp>
      <p:sp>
        <p:nvSpPr>
          <p:cNvPr id="6" name="Tekstiruutu 5"/>
          <p:cNvSpPr txBox="1"/>
          <p:nvPr/>
        </p:nvSpPr>
        <p:spPr>
          <a:xfrm>
            <a:off x="1280160" y="6422315"/>
            <a:ext cx="2975495" cy="369332"/>
          </a:xfrm>
          <a:prstGeom prst="rect">
            <a:avLst/>
          </a:prstGeom>
          <a:noFill/>
        </p:spPr>
        <p:txBody>
          <a:bodyPr wrap="none" rtlCol="0">
            <a:spAutoFit/>
          </a:bodyPr>
          <a:lstStyle/>
          <a:p>
            <a:r>
              <a:rPr lang="fi-FI"/>
              <a:t>Lähde: Pekka Puustinen</a:t>
            </a:r>
          </a:p>
        </p:txBody>
      </p:sp>
    </p:spTree>
    <p:extLst>
      <p:ext uri="{BB962C8B-B14F-4D97-AF65-F5344CB8AC3E}">
        <p14:creationId xmlns:p14="http://schemas.microsoft.com/office/powerpoint/2010/main" val="242002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solidFill>
                  <a:srgbClr val="7030A0"/>
                </a:solidFill>
              </a:rPr>
              <a:t>Hyvinvointisuunnitelma menetelmävalikkona kunnille</a:t>
            </a:r>
          </a:p>
        </p:txBody>
      </p:sp>
      <p:sp>
        <p:nvSpPr>
          <p:cNvPr id="3" name="Sisällön paikkamerkki 2"/>
          <p:cNvSpPr>
            <a:spLocks noGrp="1"/>
          </p:cNvSpPr>
          <p:nvPr>
            <p:ph idx="1"/>
          </p:nvPr>
        </p:nvSpPr>
        <p:spPr/>
        <p:txBody>
          <a:bodyPr/>
          <a:lstStyle/>
          <a:p>
            <a:r>
              <a:rPr lang="fi-FI">
                <a:solidFill>
                  <a:schemeClr val="tx2"/>
                </a:solidFill>
                <a:latin typeface="Verdana" panose="020B0604030504040204" pitchFamily="34" charset="0"/>
                <a:ea typeface="Verdana" panose="020B0604030504040204" pitchFamily="34" charset="0"/>
              </a:rPr>
              <a:t>Hyvinvointisuunnitelmassa kuvatut menetelmät hyvinvointitavoitteiden saavuttamiseksi toimivat samalla myös yhtenä menetelmävalikkona kunnille. </a:t>
            </a:r>
          </a:p>
        </p:txBody>
      </p:sp>
    </p:spTree>
    <p:extLst>
      <p:ext uri="{BB962C8B-B14F-4D97-AF65-F5344CB8AC3E}">
        <p14:creationId xmlns:p14="http://schemas.microsoft.com/office/powerpoint/2010/main" val="400928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65212" y="459433"/>
            <a:ext cx="10058402" cy="1219200"/>
          </a:xfrm>
        </p:spPr>
        <p:txBody>
          <a:bodyPr>
            <a:normAutofit/>
          </a:bodyPr>
          <a:lstStyle/>
          <a:p>
            <a:r>
              <a:rPr lang="fi-FI" sz="2800">
                <a:solidFill>
                  <a:srgbClr val="7030A0"/>
                </a:solidFill>
                <a:latin typeface="Verdana" panose="020B0604030504040204" pitchFamily="34" charset="0"/>
                <a:ea typeface="Verdana" panose="020B0604030504040204" pitchFamily="34" charset="0"/>
              </a:rPr>
              <a:t>Asukkaiden osallistaminen </a:t>
            </a:r>
            <a:r>
              <a:rPr lang="fi-FI" sz="2800" err="1">
                <a:solidFill>
                  <a:srgbClr val="7030A0"/>
                </a:solidFill>
                <a:latin typeface="Verdana" panose="020B0604030504040204" pitchFamily="34" charset="0"/>
                <a:ea typeface="Verdana" panose="020B0604030504040204" pitchFamily="34" charset="0"/>
              </a:rPr>
              <a:t>Pohjois</a:t>
            </a:r>
            <a:r>
              <a:rPr lang="fi-FI" sz="2800">
                <a:solidFill>
                  <a:srgbClr val="7030A0"/>
                </a:solidFill>
                <a:latin typeface="Verdana" panose="020B0604030504040204" pitchFamily="34" charset="0"/>
                <a:ea typeface="Verdana" panose="020B0604030504040204" pitchFamily="34" charset="0"/>
              </a:rPr>
              <a:t>-Savon hyvinvointikertomuksen ja –suunnitelman laadintaan</a:t>
            </a:r>
            <a:endParaRPr lang="fi-FI" sz="2000">
              <a:solidFill>
                <a:srgbClr val="7030A0"/>
              </a:solidFill>
              <a:latin typeface="Verdana" panose="020B0604030504040204" pitchFamily="34" charset="0"/>
              <a:ea typeface="Verdana" panose="020B0604030504040204" pitchFamily="34" charset="0"/>
            </a:endParaRPr>
          </a:p>
        </p:txBody>
      </p:sp>
      <p:sp>
        <p:nvSpPr>
          <p:cNvPr id="7" name="Rectangle 1"/>
          <p:cNvSpPr>
            <a:spLocks noChangeArrowheads="1"/>
          </p:cNvSpPr>
          <p:nvPr/>
        </p:nvSpPr>
        <p:spPr bwMode="auto">
          <a:xfrm>
            <a:off x="0" y="-22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altLang="fi-FI" sz="1200" b="0" i="0" u="none" strike="noStrike" kern="1200" cap="none" spc="0" normalizeH="0" baseline="0" noProof="0">
                <a:ln>
                  <a:noFill/>
                </a:ln>
                <a:solidFill>
                  <a:srgbClr val="9A5315"/>
                </a:solidFill>
                <a:effectLst/>
                <a:uLnTx/>
                <a:uFillTx/>
                <a:latin typeface="Verdana" panose="020B0604030504040204" pitchFamily="34" charset="0"/>
                <a:ea typeface="Verdana" panose="020B0604030504040204" pitchFamily="34" charset="0"/>
                <a:cs typeface="+mn-cs"/>
              </a:rPr>
              <a:t/>
            </a:r>
            <a:br>
              <a:rPr kumimoji="0" lang="fi-FI" altLang="fi-FI" sz="1200" b="0" i="0" u="none" strike="noStrike" kern="1200" cap="none" spc="0" normalizeH="0" baseline="0" noProof="0">
                <a:ln>
                  <a:noFill/>
                </a:ln>
                <a:solidFill>
                  <a:srgbClr val="9A5315"/>
                </a:solidFill>
                <a:effectLst/>
                <a:uLnTx/>
                <a:uFillTx/>
                <a:latin typeface="Verdana" panose="020B0604030504040204" pitchFamily="34" charset="0"/>
                <a:ea typeface="Verdana" panose="020B0604030504040204" pitchFamily="34" charset="0"/>
                <a:cs typeface="+mn-cs"/>
              </a:rPr>
            </a:br>
            <a:endParaRPr kumimoji="0" lang="fi-FI" altLang="fi-FI" sz="1200" b="0" i="0" u="none" strike="noStrike" kern="1200" cap="none" spc="0" normalizeH="0" baseline="0" noProof="0">
              <a:ln>
                <a:noFill/>
              </a:ln>
              <a:solidFill>
                <a:srgbClr val="9A5315"/>
              </a:solidFill>
              <a:effectLst/>
              <a:uLnTx/>
              <a:uFillTx/>
              <a:latin typeface="Verdana" panose="020B0604030504040204" pitchFamily="34" charset="0"/>
              <a:ea typeface="Verdana" panose="020B0604030504040204" pitchFamily="34" charset="0"/>
              <a:cs typeface="+mn-cs"/>
            </a:endParaRPr>
          </a:p>
        </p:txBody>
      </p:sp>
      <p:sp>
        <p:nvSpPr>
          <p:cNvPr id="3" name="Sisällön paikkamerkki 2"/>
          <p:cNvSpPr>
            <a:spLocks noGrp="1"/>
          </p:cNvSpPr>
          <p:nvPr>
            <p:ph idx="1"/>
          </p:nvPr>
        </p:nvSpPr>
        <p:spPr>
          <a:xfrm>
            <a:off x="1065214" y="2165132"/>
            <a:ext cx="10058400" cy="4393323"/>
          </a:xfrm>
        </p:spPr>
        <p:txBody>
          <a:bodyPr vert="horz" lIns="91440" tIns="45720" rIns="91440" bIns="45720" rtlCol="0" anchor="t">
            <a:normAutofit fontScale="85000" lnSpcReduction="10000"/>
          </a:bodyPr>
          <a:lstStyle/>
          <a:p>
            <a:pPr marL="347345" indent="-347345"/>
            <a:r>
              <a:rPr lang="fi-FI" sz="2000">
                <a:solidFill>
                  <a:schemeClr val="tx2"/>
                </a:solidFill>
                <a:latin typeface="Verdana"/>
                <a:ea typeface="Verdana"/>
              </a:rPr>
              <a:t>Pohjois-Savon alueen asukkaita on </a:t>
            </a:r>
            <a:r>
              <a:rPr lang="fi-FI" sz="2000" err="1">
                <a:solidFill>
                  <a:schemeClr val="tx2"/>
                </a:solidFill>
                <a:latin typeface="Verdana"/>
                <a:ea typeface="Verdana"/>
              </a:rPr>
              <a:t>osallistettu</a:t>
            </a:r>
            <a:r>
              <a:rPr lang="fi-FI" sz="2000">
                <a:solidFill>
                  <a:schemeClr val="tx2"/>
                </a:solidFill>
                <a:latin typeface="Verdana"/>
                <a:ea typeface="Verdana"/>
              </a:rPr>
              <a:t> kyselyjen avulla; erityisesti kokemuksellinen hyvinvointikyselyn kautta. Lisäksi hyvinvointikertomus on julkisesti nähtävillä ja hyvinvointisuunnitelma on ollut avoimesti kommentoitavissa. </a:t>
            </a:r>
            <a:endParaRPr lang="en-US"/>
          </a:p>
          <a:p>
            <a:pPr marL="347345" indent="-347345"/>
            <a:r>
              <a:rPr lang="fi-FI" sz="2000">
                <a:solidFill>
                  <a:schemeClr val="tx2"/>
                </a:solidFill>
                <a:latin typeface="Verdana"/>
                <a:ea typeface="Verdana"/>
              </a:rPr>
              <a:t>Saimme runsaasti kommentteja hyvinvointisuunnitelmaan, suuri kiitos niistä. Kommenttien yhteydessä nostettiin esille, että ympäristö ei näy hyvinvointisuunnitelman painopisteissä. Pohjois-Savon osalta indikaattoreissa ympäristöindikaattorit (esim. ilma, melu, sisäilma, vesi, ulkoympäristö jne.) eivät näyttäytyneet hyvinvointivajeina tarkasteltaessa tilannetta suhteessa vertailualueisiin.</a:t>
            </a:r>
            <a:endParaRPr lang="fi-FI" sz="2000">
              <a:solidFill>
                <a:schemeClr val="tx2"/>
              </a:solidFill>
              <a:latin typeface="Verdana" panose="020B0604030504040204" pitchFamily="34" charset="0"/>
              <a:ea typeface="Verdana" panose="020B0604030504040204" pitchFamily="34" charset="0"/>
            </a:endParaRPr>
          </a:p>
          <a:p>
            <a:pPr marL="347345" indent="-347345"/>
            <a:r>
              <a:rPr lang="fi-FI" sz="2000">
                <a:solidFill>
                  <a:schemeClr val="tx2"/>
                </a:solidFill>
                <a:latin typeface="Verdana"/>
                <a:ea typeface="Verdana"/>
              </a:rPr>
              <a:t>Kommenttien pohjalta hyvinvointisuunnitelmassa kuvattuihin menetelmiin lisättiin toiveiden pohjalta linkit, lisättiin ja tarkennettiin joitakin toimenpiteitä ja useampia mittareita kuvattiin tarkemmin. Myönteisenä koettiin menetelmien konkreettisuus ja joidenkin ilmiöiden, kuten oppimistaitojen ja nuorten nukkumisen esille nostaminen. Menetelmistä toivottiin myös verkkosivua ja listausta kunnista, mistä voisi saada vertaistukea menetelmän juurruttamiseksi. Menetelmien toteuttajien listausta toivottiin menetelmäkohtaisesti, jotta toimet kohdistuisivat selkeämmin tietyille tekijöille. </a:t>
            </a:r>
            <a:endParaRPr lang="fi-FI" sz="2000">
              <a:solidFill>
                <a:schemeClr val="tx2"/>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5140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rot="120000">
            <a:off x="5952067" y="571690"/>
            <a:ext cx="10515600" cy="487848"/>
          </a:xfrm>
        </p:spPr>
        <p:txBody>
          <a:bodyPr>
            <a:noAutofit/>
          </a:bodyPr>
          <a:lstStyle/>
          <a:p>
            <a:pPr algn="l"/>
            <a:r>
              <a:rPr lang="fi-FI" sz="2800" b="1">
                <a:solidFill>
                  <a:schemeClr val="accent1"/>
                </a:solidFill>
              </a:rPr>
              <a:t>Pohjois-Savon</a:t>
            </a:r>
            <a:r>
              <a:rPr lang="fi-FI" sz="2800" b="1"/>
              <a:t/>
            </a:r>
            <a:br>
              <a:rPr lang="fi-FI" sz="2800" b="1"/>
            </a:br>
            <a:r>
              <a:rPr lang="fi-FI" sz="2800" b="1">
                <a:solidFill>
                  <a:schemeClr val="accent1"/>
                </a:solidFill>
              </a:rPr>
              <a:t>hyvinvointitavoitteet 2021-2025</a:t>
            </a:r>
          </a:p>
        </p:txBody>
      </p:sp>
      <p:sp>
        <p:nvSpPr>
          <p:cNvPr id="3" name="Sisällön paikkamerkki 2"/>
          <p:cNvSpPr>
            <a:spLocks noGrp="1"/>
          </p:cNvSpPr>
          <p:nvPr>
            <p:ph idx="1"/>
          </p:nvPr>
        </p:nvSpPr>
        <p:spPr>
          <a:xfrm>
            <a:off x="121284" y="938511"/>
            <a:ext cx="6494718" cy="6205616"/>
          </a:xfrm>
        </p:spPr>
        <p:txBody>
          <a:bodyPr vert="horz" lIns="91440" tIns="45720" rIns="91440" bIns="45720" rtlCol="0" anchor="t">
            <a:noAutofit/>
          </a:bodyPr>
          <a:lstStyle/>
          <a:p>
            <a:pPr marL="457200" lvl="1" indent="0">
              <a:spcBef>
                <a:spcPts val="0"/>
              </a:spcBef>
              <a:buNone/>
            </a:pPr>
            <a:r>
              <a:rPr lang="fi-FI" sz="1400" b="1" dirty="0">
                <a:solidFill>
                  <a:schemeClr val="accent6">
                    <a:lumMod val="50000"/>
                  </a:schemeClr>
                </a:solidFill>
                <a:latin typeface="Verdana"/>
                <a:ea typeface="Verdana"/>
                <a:cs typeface="Verdana" panose="020B0604030504040204" pitchFamily="34" charset="0"/>
              </a:rPr>
              <a:t>I Osallisuuden vahvistuminen ja yksinäisyyden vähentäminen</a:t>
            </a:r>
          </a:p>
          <a:p>
            <a:pPr lvl="1">
              <a:spcBef>
                <a:spcPts val="0"/>
              </a:spcBef>
              <a:buFont typeface="Wingdings" panose="05000000000000000000" pitchFamily="2" charset="2"/>
              <a:buChar char="v"/>
            </a:pPr>
            <a:r>
              <a:rPr lang="fi-FI" sz="1400" dirty="0">
                <a:solidFill>
                  <a:srgbClr val="002060"/>
                </a:solidFill>
                <a:latin typeface="Verdana"/>
                <a:ea typeface="Verdana"/>
                <a:cs typeface="Verdana" panose="020B0604030504040204" pitchFamily="34" charset="0"/>
              </a:rPr>
              <a:t>Lapset ja nuoret kokevat olevansa osa yhteisöjään</a:t>
            </a:r>
          </a:p>
          <a:p>
            <a:pPr lvl="1">
              <a:spcBef>
                <a:spcPts val="0"/>
              </a:spcBef>
              <a:buFont typeface="Wingdings" panose="05000000000000000000" pitchFamily="2" charset="2"/>
              <a:buChar char="v"/>
            </a:pPr>
            <a:r>
              <a:rPr lang="fi-FI" sz="1400" dirty="0">
                <a:solidFill>
                  <a:srgbClr val="002060"/>
                </a:solidFill>
                <a:latin typeface="Verdana"/>
                <a:ea typeface="Verdana"/>
                <a:cs typeface="Verdana" panose="020B0604030504040204" pitchFamily="34" charset="0"/>
              </a:rPr>
              <a:t>Kuntalaisia osallistavat ja vaikutusmahdollisuuksia lisäävät toimintatavat ovat käytössä</a:t>
            </a:r>
          </a:p>
          <a:p>
            <a:pPr lvl="1">
              <a:spcBef>
                <a:spcPts val="0"/>
              </a:spcBef>
              <a:buFont typeface="Wingdings" panose="05000000000000000000" pitchFamily="2" charset="2"/>
              <a:buChar char="v"/>
            </a:pPr>
            <a:r>
              <a:rPr lang="fi-FI" sz="1400" dirty="0">
                <a:solidFill>
                  <a:srgbClr val="002060"/>
                </a:solidFill>
                <a:latin typeface="Verdana"/>
                <a:ea typeface="Verdana"/>
                <a:cs typeface="Verdana" panose="020B0604030504040204" pitchFamily="34" charset="0"/>
              </a:rPr>
              <a:t>Kukaan ei koe itseään yksinäiseksi</a:t>
            </a:r>
          </a:p>
          <a:p>
            <a:pPr marL="457200" lvl="1" indent="0">
              <a:spcBef>
                <a:spcPts val="0"/>
              </a:spcBef>
              <a:buNone/>
            </a:pPr>
            <a:endParaRPr lang="fi-FI" sz="140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457200" lvl="1" indent="0">
              <a:spcBef>
                <a:spcPts val="0"/>
              </a:spcBef>
              <a:buNone/>
            </a:pPr>
            <a:r>
              <a:rPr lang="fi-FI" sz="1400" b="1" dirty="0">
                <a:solidFill>
                  <a:schemeClr val="accent6">
                    <a:lumMod val="50000"/>
                  </a:schemeClr>
                </a:solidFill>
                <a:latin typeface="Verdana"/>
                <a:ea typeface="Verdana"/>
                <a:cs typeface="+mn-lt"/>
              </a:rPr>
              <a:t>II Vanhemmuus vahvistuu</a:t>
            </a:r>
            <a:endParaRPr lang="fi-FI" dirty="0">
              <a:solidFill>
                <a:schemeClr val="accent6">
                  <a:lumMod val="50000"/>
                </a:schemeClr>
              </a:solidFill>
              <a:latin typeface="Calibri"/>
              <a:ea typeface="Verdana"/>
              <a:cs typeface="Calibri"/>
            </a:endParaRPr>
          </a:p>
          <a:p>
            <a:pPr lvl="1">
              <a:spcBef>
                <a:spcPts val="0"/>
              </a:spcBef>
              <a:buFont typeface="Wingdings" pitchFamily="34" charset="0"/>
              <a:buChar char="v"/>
            </a:pPr>
            <a:r>
              <a:rPr lang="fi-FI" sz="1400" dirty="0">
                <a:solidFill>
                  <a:srgbClr val="002060"/>
                </a:solidFill>
                <a:latin typeface="Verdana"/>
                <a:ea typeface="Verdana"/>
                <a:cs typeface="Calibri"/>
              </a:rPr>
              <a:t>Toimiva parisuhde</a:t>
            </a:r>
            <a:endParaRPr lang="fi-FI" dirty="0">
              <a:solidFill>
                <a:srgbClr val="000000"/>
              </a:solidFill>
              <a:latin typeface="Calibri"/>
              <a:ea typeface="Verdana"/>
              <a:cs typeface="Calibri"/>
            </a:endParaRPr>
          </a:p>
          <a:p>
            <a:pPr lvl="1">
              <a:spcBef>
                <a:spcPts val="0"/>
              </a:spcBef>
              <a:buFont typeface="Wingdings" pitchFamily="34" charset="0"/>
              <a:buChar char="v"/>
            </a:pPr>
            <a:r>
              <a:rPr lang="fi-FI" sz="1400" dirty="0">
                <a:solidFill>
                  <a:srgbClr val="002060"/>
                </a:solidFill>
                <a:latin typeface="Verdana"/>
                <a:ea typeface="Verdana"/>
                <a:cs typeface="Calibri"/>
              </a:rPr>
              <a:t>Vanhemmuustaidot vahvistuvat</a:t>
            </a:r>
            <a:endParaRPr lang="fi-FI" dirty="0">
              <a:solidFill>
                <a:srgbClr val="000000"/>
              </a:solidFill>
              <a:latin typeface="Calibri"/>
              <a:ea typeface="Verdana"/>
              <a:cs typeface="Calibri"/>
            </a:endParaRPr>
          </a:p>
          <a:p>
            <a:pPr lvl="1">
              <a:spcBef>
                <a:spcPts val="0"/>
              </a:spcBef>
              <a:buFont typeface="Wingdings" pitchFamily="34" charset="0"/>
              <a:buChar char="v"/>
            </a:pPr>
            <a:r>
              <a:rPr lang="fi-FI" sz="1400" dirty="0">
                <a:solidFill>
                  <a:srgbClr val="002060"/>
                </a:solidFill>
                <a:latin typeface="Verdana"/>
                <a:ea typeface="Verdana"/>
                <a:cs typeface="Calibri"/>
              </a:rPr>
              <a:t>Vanhempien oma jaksaminen vahvistuu</a:t>
            </a:r>
            <a:endParaRPr lang="fi-FI" dirty="0">
              <a:solidFill>
                <a:srgbClr val="000000"/>
              </a:solidFill>
              <a:latin typeface="Calibri"/>
              <a:ea typeface="Verdana"/>
              <a:cs typeface="Calibri"/>
            </a:endParaRPr>
          </a:p>
          <a:p>
            <a:pPr marL="457200" lvl="1" indent="0">
              <a:spcBef>
                <a:spcPts val="0"/>
              </a:spcBef>
              <a:buNone/>
            </a:pPr>
            <a:endParaRPr lang="fi-FI" sz="1400" b="1">
              <a:solidFill>
                <a:srgbClr val="984807"/>
              </a:solidFill>
              <a:latin typeface="Verdana"/>
              <a:ea typeface="Verdana"/>
              <a:cs typeface="Calibri"/>
            </a:endParaRPr>
          </a:p>
          <a:p>
            <a:pPr marL="457200" lvl="1" indent="0">
              <a:spcBef>
                <a:spcPts val="0"/>
              </a:spcBef>
              <a:buNone/>
            </a:pPr>
            <a:r>
              <a:rPr lang="fi-FI" sz="1400" b="1" dirty="0">
                <a:solidFill>
                  <a:schemeClr val="accent6">
                    <a:lumMod val="50000"/>
                  </a:schemeClr>
                </a:solidFill>
                <a:latin typeface="Verdana"/>
                <a:ea typeface="Verdana"/>
                <a:cs typeface="Verdana" panose="020B0604030504040204" pitchFamily="34" charset="0"/>
              </a:rPr>
              <a:t>III Itsestä huolehtimisen ja terveellisten elintapojen edistäminen </a:t>
            </a:r>
            <a:endParaRPr lang="fi-FI" dirty="0">
              <a:solidFill>
                <a:schemeClr val="accent6">
                  <a:lumMod val="50000"/>
                </a:schemeClr>
              </a:solidFill>
              <a:cs typeface="Calibri"/>
            </a:endParaRPr>
          </a:p>
          <a:p>
            <a:pPr lvl="1">
              <a:spcBef>
                <a:spcPts val="0"/>
              </a:spcBef>
              <a:buFont typeface="Wingdings" pitchFamily="34" charset="0"/>
              <a:buChar char="v"/>
            </a:pPr>
            <a:r>
              <a:rPr lang="fi-FI" sz="1400" dirty="0">
                <a:solidFill>
                  <a:schemeClr val="tx2"/>
                </a:solidFill>
                <a:latin typeface="Verdana"/>
                <a:ea typeface="Verdana"/>
                <a:cs typeface="Verdana" panose="020B0604030504040204" pitchFamily="34" charset="0"/>
              </a:rPr>
              <a:t>Ruokasuositusten mukaiset ruokatottumukset toteutuvat </a:t>
            </a:r>
            <a:endParaRPr lang="fi-FI"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lvl="1">
              <a:spcBef>
                <a:spcPts val="0"/>
              </a:spcBef>
              <a:buFont typeface="Wingdings" panose="05000000000000000000" pitchFamily="2" charset="2"/>
              <a:buChar char="v"/>
            </a:pPr>
            <a:r>
              <a:rPr lang="fi-FI" sz="1400" dirty="0">
                <a:solidFill>
                  <a:schemeClr val="tx2"/>
                </a:solidFill>
                <a:latin typeface="Verdana"/>
                <a:ea typeface="Verdana"/>
                <a:cs typeface="Verdana" panose="020B0604030504040204" pitchFamily="34" charset="0"/>
              </a:rPr>
              <a:t>Tervehampaiset lapset ja nuoret </a:t>
            </a:r>
            <a:endParaRPr lang="fi-FI"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lvl="1">
              <a:spcBef>
                <a:spcPts val="0"/>
              </a:spcBef>
              <a:buFont typeface="Wingdings" panose="05000000000000000000" pitchFamily="2" charset="2"/>
              <a:buChar char="v"/>
            </a:pPr>
            <a:r>
              <a:rPr lang="fi-FI" sz="1400" dirty="0">
                <a:solidFill>
                  <a:schemeClr val="tx2"/>
                </a:solidFill>
                <a:latin typeface="Verdana"/>
                <a:ea typeface="Verdana"/>
                <a:cs typeface="Verdana" panose="020B0604030504040204" pitchFamily="34" charset="0"/>
              </a:rPr>
              <a:t>Nuoret nukkuvat riittävästi</a:t>
            </a:r>
          </a:p>
          <a:p>
            <a:pPr lvl="1">
              <a:spcBef>
                <a:spcPts val="0"/>
              </a:spcBef>
              <a:buFont typeface="Wingdings" panose="05000000000000000000" pitchFamily="2" charset="2"/>
              <a:buChar char="v"/>
            </a:pPr>
            <a:r>
              <a:rPr lang="fi-FI" sz="1400" dirty="0">
                <a:solidFill>
                  <a:schemeClr val="tx2"/>
                </a:solidFill>
                <a:latin typeface="Verdana"/>
                <a:ea typeface="Verdana"/>
                <a:cs typeface="Verdana" panose="020B0604030504040204" pitchFamily="34" charset="0"/>
              </a:rPr>
              <a:t>Terveyttä edistävä liikunta lisääntyy (erit. 2.aste, matalan koulutustason naiset, ikäihmiset)</a:t>
            </a:r>
          </a:p>
          <a:p>
            <a:pPr lvl="1">
              <a:spcBef>
                <a:spcPts val="0"/>
              </a:spcBef>
              <a:buFont typeface="Wingdings" panose="05000000000000000000" pitchFamily="2" charset="2"/>
              <a:buChar char="v"/>
            </a:pPr>
            <a:r>
              <a:rPr lang="fi-FI" sz="1400" dirty="0">
                <a:solidFill>
                  <a:schemeClr val="tx2"/>
                </a:solidFill>
                <a:latin typeface="Verdana"/>
                <a:ea typeface="Verdana"/>
                <a:cs typeface="Verdana" panose="020B0604030504040204" pitchFamily="34" charset="0"/>
              </a:rPr>
              <a:t>Oppimistaidot vahvistuvat</a:t>
            </a:r>
          </a:p>
          <a:p>
            <a:pPr lvl="1">
              <a:spcBef>
                <a:spcPts val="0"/>
              </a:spcBef>
              <a:buFont typeface="Wingdings" panose="05000000000000000000" pitchFamily="2" charset="2"/>
              <a:buChar char="v"/>
            </a:pPr>
            <a:r>
              <a:rPr lang="fi-FI" sz="1400" dirty="0">
                <a:solidFill>
                  <a:schemeClr val="tx2"/>
                </a:solidFill>
                <a:latin typeface="Verdana"/>
                <a:ea typeface="Verdana"/>
                <a:cs typeface="Verdana" panose="020B0604030504040204" pitchFamily="34" charset="0"/>
              </a:rPr>
              <a:t>Yhä useampi osallistuu kohdunkaulan syövän seulontoihin</a:t>
            </a:r>
          </a:p>
          <a:p>
            <a:pPr lvl="1">
              <a:spcBef>
                <a:spcPts val="0"/>
              </a:spcBef>
              <a:buFont typeface="Wingdings" panose="05000000000000000000" pitchFamily="2" charset="2"/>
              <a:buChar char="v"/>
            </a:pPr>
            <a:r>
              <a:rPr lang="fi-FI" sz="1400" dirty="0">
                <a:solidFill>
                  <a:schemeClr val="tx2"/>
                </a:solidFill>
                <a:latin typeface="Verdana"/>
                <a:ea typeface="Verdana"/>
                <a:cs typeface="Verdana" panose="020B0604030504040204" pitchFamily="34" charset="0"/>
              </a:rPr>
              <a:t>Raskaudenkeskeytykset vähenevät</a:t>
            </a:r>
          </a:p>
          <a:p>
            <a:pPr marL="457200" lvl="1" indent="0">
              <a:lnSpc>
                <a:spcPct val="115000"/>
              </a:lnSpc>
              <a:spcBef>
                <a:spcPts val="0"/>
              </a:spcBef>
              <a:buNone/>
            </a:pPr>
            <a:endParaRPr lang="fi-FI" sz="140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457200" lvl="1" indent="0">
              <a:lnSpc>
                <a:spcPct val="115000"/>
              </a:lnSpc>
              <a:spcBef>
                <a:spcPts val="0"/>
              </a:spcBef>
              <a:buNone/>
            </a:pPr>
            <a:endParaRPr lang="fi-FI" sz="1400" b="1">
              <a:solidFill>
                <a:schemeClr val="accent6">
                  <a:lumMod val="50000"/>
                </a:schemeClr>
              </a:solidFill>
              <a:latin typeface="Verdana"/>
              <a:ea typeface="Verdana"/>
              <a:cs typeface="Verdana" panose="020B0604030504040204" pitchFamily="34" charset="0"/>
            </a:endParaRPr>
          </a:p>
          <a:p>
            <a:pPr marL="457200" lvl="1" indent="0">
              <a:lnSpc>
                <a:spcPct val="115000"/>
              </a:lnSpc>
              <a:spcBef>
                <a:spcPts val="0"/>
              </a:spcBef>
              <a:buNone/>
            </a:pPr>
            <a:endParaRPr lang="fi-FI" sz="140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914400" lvl="2" indent="0">
              <a:lnSpc>
                <a:spcPct val="115000"/>
              </a:lnSpc>
              <a:spcBef>
                <a:spcPts val="0"/>
              </a:spcBef>
              <a:buNone/>
            </a:pPr>
            <a:endParaRPr lang="fi-FI" sz="1400">
              <a:latin typeface="Verdana" panose="020B0604030504040204" pitchFamily="34" charset="0"/>
              <a:ea typeface="Verdana" panose="020B0604030504040204" pitchFamily="34" charset="0"/>
              <a:cs typeface="Verdana" panose="020B0604030504040204" pitchFamily="34" charset="0"/>
            </a:endParaRPr>
          </a:p>
          <a:p>
            <a:pPr marL="914400" lvl="2" indent="0">
              <a:lnSpc>
                <a:spcPct val="115000"/>
              </a:lnSpc>
              <a:spcBef>
                <a:spcPts val="0"/>
              </a:spcBef>
              <a:buNone/>
            </a:pPr>
            <a:endParaRPr lang="fi-FI" sz="1400">
              <a:latin typeface="Verdana" panose="020B0604030504040204" pitchFamily="34" charset="0"/>
              <a:ea typeface="Verdana" panose="020B0604030504040204" pitchFamily="34" charset="0"/>
              <a:cs typeface="Verdana" panose="020B0604030504040204" pitchFamily="34" charset="0"/>
            </a:endParaRPr>
          </a:p>
          <a:p>
            <a:pPr lvl="2">
              <a:lnSpc>
                <a:spcPct val="115000"/>
              </a:lnSpc>
              <a:spcBef>
                <a:spcPts val="0"/>
              </a:spcBef>
              <a:buFontTx/>
              <a:buChar char="-"/>
            </a:pPr>
            <a:endParaRPr lang="fi-FI" sz="1400">
              <a:latin typeface="Verdana" panose="020B0604030504040204" pitchFamily="34" charset="0"/>
              <a:ea typeface="Verdana" panose="020B0604030504040204" pitchFamily="34" charset="0"/>
              <a:cs typeface="Verdana" panose="020B0604030504040204" pitchFamily="34" charset="0"/>
            </a:endParaRPr>
          </a:p>
          <a:p>
            <a:endParaRPr lang="fi-FI" sz="1400">
              <a:latin typeface="Verdana" panose="020B0604030504040204" pitchFamily="34" charset="0"/>
              <a:ea typeface="Verdana" panose="020B0604030504040204" pitchFamily="34" charset="0"/>
              <a:cs typeface="Verdana" panose="020B0604030504040204" pitchFamily="34" charset="0"/>
            </a:endParaRPr>
          </a:p>
        </p:txBody>
      </p:sp>
      <p:sp>
        <p:nvSpPr>
          <p:cNvPr id="4" name="Tekstiruutu 3"/>
          <p:cNvSpPr txBox="1"/>
          <p:nvPr/>
        </p:nvSpPr>
        <p:spPr>
          <a:xfrm>
            <a:off x="6302380" y="1473880"/>
            <a:ext cx="5636439" cy="5209118"/>
          </a:xfrm>
          <a:prstGeom prst="rect">
            <a:avLst/>
          </a:prstGeom>
          <a:noFill/>
        </p:spPr>
        <p:txBody>
          <a:bodyPr wrap="square" lIns="91440" tIns="45720" rIns="91440" bIns="45720" rtlCol="0" anchor="t">
            <a:spAutoFit/>
          </a:bodyPr>
          <a:lstStyle/>
          <a:p>
            <a:pPr lvl="1">
              <a:defRPr/>
            </a:pPr>
            <a:r>
              <a:rPr lang="fi-FI" sz="1400" b="1">
                <a:solidFill>
                  <a:schemeClr val="accent6">
                    <a:lumMod val="50000"/>
                  </a:schemeClr>
                </a:solidFill>
                <a:latin typeface="Verdana"/>
                <a:ea typeface="Verdana"/>
                <a:cs typeface="+mn-lt"/>
              </a:rPr>
              <a:t>IV Mielen hyvinvointi ja riippuvuuksien ehkäisy</a:t>
            </a:r>
            <a:endParaRPr lang="en-US" sz="1400">
              <a:solidFill>
                <a:schemeClr val="accent6">
                  <a:lumMod val="50000"/>
                </a:schemeClr>
              </a:solidFill>
              <a:ea typeface="+mn-lt"/>
              <a:cs typeface="+mn-lt"/>
            </a:endParaRPr>
          </a:p>
          <a:p>
            <a:pPr marL="742950" lvl="1" indent="-285750">
              <a:buFont typeface="Wingdings" panose="05000000000000000000" pitchFamily="2" charset="2"/>
              <a:buChar char="v"/>
              <a:defRPr/>
            </a:pPr>
            <a:r>
              <a:rPr lang="fi-FI" sz="1400">
                <a:solidFill>
                  <a:schemeClr val="tx2"/>
                </a:solidFill>
                <a:latin typeface="Verdana"/>
                <a:ea typeface="Verdana"/>
                <a:cs typeface="+mn-lt"/>
              </a:rPr>
              <a:t>Mielenterveys vahvistuu (erit. lapset ja nuoret)</a:t>
            </a:r>
            <a:endParaRPr lang="en-US" sz="1400">
              <a:solidFill>
                <a:schemeClr val="tx2"/>
              </a:solidFill>
              <a:ea typeface="+mn-lt"/>
              <a:cs typeface="+mn-lt"/>
            </a:endParaRPr>
          </a:p>
          <a:p>
            <a:pPr marL="742950" lvl="1" indent="-285750">
              <a:buFont typeface="Wingdings" panose="05000000000000000000" pitchFamily="2" charset="2"/>
              <a:buChar char="v"/>
              <a:defRPr/>
            </a:pPr>
            <a:r>
              <a:rPr lang="fi-FI" sz="1400">
                <a:solidFill>
                  <a:schemeClr val="tx2"/>
                </a:solidFill>
                <a:latin typeface="Verdana"/>
                <a:ea typeface="Verdana"/>
                <a:cs typeface="+mn-lt"/>
              </a:rPr>
              <a:t>Alaikäiset nuoret ovat päihteettömiä</a:t>
            </a:r>
            <a:endParaRPr lang="en-US" sz="1400">
              <a:solidFill>
                <a:schemeClr val="tx2"/>
              </a:solidFill>
              <a:ea typeface="+mn-lt"/>
              <a:cs typeface="+mn-lt"/>
            </a:endParaRPr>
          </a:p>
          <a:p>
            <a:pPr marL="742950" lvl="1" indent="-285750">
              <a:buFont typeface="Wingdings" panose="05000000000000000000" pitchFamily="2" charset="2"/>
              <a:buChar char="v"/>
              <a:defRPr/>
            </a:pPr>
            <a:r>
              <a:rPr lang="fi-FI" sz="1400">
                <a:solidFill>
                  <a:schemeClr val="tx2"/>
                </a:solidFill>
                <a:latin typeface="Verdana"/>
                <a:ea typeface="Verdana"/>
                <a:cs typeface="+mn-lt"/>
              </a:rPr>
              <a:t>Nuorten huumekokeilujen ja –käytön ehkäisy (</a:t>
            </a:r>
            <a:r>
              <a:rPr lang="fi-FI" sz="1400" err="1">
                <a:solidFill>
                  <a:schemeClr val="tx2"/>
                </a:solidFill>
                <a:latin typeface="Verdana"/>
                <a:ea typeface="Verdana"/>
                <a:cs typeface="+mn-lt"/>
              </a:rPr>
              <a:t>erit</a:t>
            </a:r>
            <a:r>
              <a:rPr lang="fi-FI" sz="1400">
                <a:solidFill>
                  <a:schemeClr val="tx2"/>
                </a:solidFill>
                <a:latin typeface="Verdana"/>
                <a:ea typeface="Verdana"/>
                <a:cs typeface="+mn-lt"/>
              </a:rPr>
              <a:t> 2. asteen nuoret)</a:t>
            </a:r>
            <a:endParaRPr lang="fi-FI" sz="1400">
              <a:solidFill>
                <a:schemeClr val="tx2"/>
              </a:solidFill>
              <a:ea typeface="+mn-lt"/>
              <a:cs typeface="+mn-lt"/>
            </a:endParaRPr>
          </a:p>
          <a:p>
            <a:pPr marL="742950" lvl="1" indent="-285750">
              <a:buFont typeface="Wingdings" panose="05000000000000000000" pitchFamily="2" charset="2"/>
              <a:buChar char="v"/>
              <a:defRPr/>
            </a:pPr>
            <a:r>
              <a:rPr lang="fi-FI" sz="1400">
                <a:solidFill>
                  <a:schemeClr val="tx2"/>
                </a:solidFill>
                <a:latin typeface="Verdana"/>
                <a:ea typeface="Verdana"/>
                <a:cs typeface="+mn-lt"/>
              </a:rPr>
              <a:t>Työikäisten ja ikäihmisten päihteiden käyttö ja riippuvuuksien aiheuttamat haitat vähenevät </a:t>
            </a:r>
            <a:endParaRPr lang="en-US" sz="1400">
              <a:solidFill>
                <a:schemeClr val="tx2"/>
              </a:solidFill>
              <a:ea typeface="+mn-lt"/>
              <a:cs typeface="+mn-lt"/>
            </a:endParaRPr>
          </a:p>
          <a:p>
            <a:pPr marL="742950" lvl="1" indent="-285750">
              <a:buFont typeface="Wingdings" panose="05000000000000000000" pitchFamily="2" charset="2"/>
              <a:buChar char="v"/>
              <a:defRPr/>
            </a:pPr>
            <a:r>
              <a:rPr lang="fi-FI" sz="1400">
                <a:solidFill>
                  <a:schemeClr val="tx2"/>
                </a:solidFill>
                <a:latin typeface="Verdana"/>
                <a:ea typeface="Verdana"/>
                <a:cs typeface="Verdana" panose="020B0604030504040204" pitchFamily="34" charset="0"/>
              </a:rPr>
              <a:t>Netin haitallinen käyttö vähenee (erit. nuoret)</a:t>
            </a:r>
            <a:endParaRPr lang="fi-FI">
              <a:solidFill>
                <a:schemeClr val="tx2"/>
              </a:solidFill>
              <a:latin typeface="Calibri"/>
              <a:ea typeface="Verdana"/>
              <a:cs typeface="Calibri"/>
            </a:endParaRPr>
          </a:p>
          <a:p>
            <a:pPr marL="742950" lvl="1" indent="-285750">
              <a:lnSpc>
                <a:spcPct val="114999"/>
              </a:lnSpc>
              <a:buFont typeface="Wingdings,Sans-Serif"/>
              <a:buChar char="v"/>
              <a:defRPr/>
            </a:pPr>
            <a:endParaRPr lang="fi-FI" sz="1400" b="1">
              <a:solidFill>
                <a:schemeClr val="accent6">
                  <a:lumMod val="50000"/>
                </a:schemeClr>
              </a:solidFill>
              <a:latin typeface="Verdana"/>
              <a:ea typeface="Verdana"/>
              <a:cs typeface="Verdana" panose="020B0604030504040204" pitchFamily="34" charset="0"/>
            </a:endParaRPr>
          </a:p>
          <a:p>
            <a:pPr lvl="1">
              <a:defRPr/>
            </a:pPr>
            <a:r>
              <a:rPr lang="fi-FI" sz="1400" b="1">
                <a:solidFill>
                  <a:schemeClr val="accent6">
                    <a:lumMod val="50000"/>
                  </a:schemeClr>
                </a:solidFill>
                <a:latin typeface="Verdana"/>
                <a:ea typeface="Verdana"/>
                <a:cs typeface="Verdana" panose="020B0604030504040204" pitchFamily="34" charset="0"/>
              </a:rPr>
              <a:t>V Tapaturmien ja väkivallan ehkäiseminen</a:t>
            </a:r>
            <a:endParaRPr lang="fi-FI">
              <a:solidFill>
                <a:schemeClr val="accent6">
                  <a:lumMod val="50000"/>
                </a:schemeClr>
              </a:solidFill>
              <a:cs typeface="Calibri"/>
            </a:endParaRPr>
          </a:p>
          <a:p>
            <a:pPr lvl="1">
              <a:spcBef>
                <a:spcPts val="0"/>
              </a:spcBef>
              <a:buFont typeface="Wingdings" panose="05000000000000000000" pitchFamily="2" charset="2"/>
              <a:buChar char="v"/>
              <a:defRPr/>
            </a:pPr>
            <a:r>
              <a:rPr lang="fi-FI" sz="1400">
                <a:solidFill>
                  <a:schemeClr val="tx2"/>
                </a:solidFill>
                <a:latin typeface="Verdana"/>
                <a:ea typeface="Verdana"/>
                <a:cs typeface="Verdana" panose="020B0604030504040204" pitchFamily="34" charset="0"/>
              </a:rPr>
              <a:t> Ketään ei kiusata</a:t>
            </a:r>
          </a:p>
          <a:p>
            <a:pPr lvl="1">
              <a:spcBef>
                <a:spcPts val="0"/>
              </a:spcBef>
              <a:buFont typeface="Wingdings" panose="05000000000000000000" pitchFamily="2" charset="2"/>
              <a:buChar char="v"/>
              <a:defRPr/>
            </a:pPr>
            <a:r>
              <a:rPr lang="fi-FI" sz="1400">
                <a:solidFill>
                  <a:schemeClr val="tx2"/>
                </a:solidFill>
                <a:latin typeface="Verdana"/>
                <a:ea typeface="Verdana"/>
              </a:rPr>
              <a:t> Kukaan ei koe seksuaalista häirintää tai ahdistelua</a:t>
            </a:r>
          </a:p>
          <a:p>
            <a:pPr lvl="1">
              <a:buFont typeface="Wingdings" panose="05000000000000000000" pitchFamily="2" charset="2"/>
              <a:buChar char="v"/>
              <a:defRPr/>
            </a:pPr>
            <a:r>
              <a:rPr lang="fi-FI" sz="1400">
                <a:solidFill>
                  <a:schemeClr val="tx2"/>
                </a:solidFill>
                <a:latin typeface="Verdana"/>
                <a:ea typeface="Verdana"/>
                <a:cs typeface="Verdana" panose="020B0604030504040204" pitchFamily="34" charset="0"/>
              </a:rPr>
              <a:t> Väkivaltaa tai sillä uhkailua ei sallita </a:t>
            </a:r>
          </a:p>
          <a:p>
            <a:pPr lvl="1">
              <a:spcBef>
                <a:spcPts val="0"/>
              </a:spcBef>
              <a:buFont typeface="Wingdings" panose="05000000000000000000" pitchFamily="2" charset="2"/>
              <a:buChar char="v"/>
              <a:defRPr/>
            </a:pPr>
            <a:r>
              <a:rPr lang="fi-FI" sz="1400">
                <a:solidFill>
                  <a:schemeClr val="tx2"/>
                </a:solidFill>
                <a:latin typeface="Verdana"/>
                <a:ea typeface="Verdana"/>
              </a:rPr>
              <a:t> Nuorten tekemät rikokset vähenevät </a:t>
            </a:r>
          </a:p>
          <a:p>
            <a:pPr lvl="1">
              <a:spcBef>
                <a:spcPts val="0"/>
              </a:spcBef>
              <a:buFont typeface="Wingdings" panose="05000000000000000000" pitchFamily="2" charset="2"/>
              <a:buChar char="v"/>
              <a:defRPr/>
            </a:pPr>
            <a:r>
              <a:rPr lang="fi-FI" sz="1400">
                <a:solidFill>
                  <a:schemeClr val="tx2"/>
                </a:solidFill>
                <a:latin typeface="Verdana"/>
                <a:ea typeface="Verdana"/>
              </a:rPr>
              <a:t> Liikenneonnettomuudet vähenevät </a:t>
            </a:r>
          </a:p>
          <a:p>
            <a:pPr lvl="1">
              <a:spcBef>
                <a:spcPts val="0"/>
              </a:spcBef>
              <a:buFont typeface="Wingdings" panose="05000000000000000000" pitchFamily="2" charset="2"/>
              <a:buChar char="v"/>
              <a:defRPr/>
            </a:pPr>
            <a:r>
              <a:rPr lang="fi-FI" sz="1400">
                <a:solidFill>
                  <a:schemeClr val="tx2"/>
                </a:solidFill>
                <a:latin typeface="Verdana"/>
                <a:ea typeface="Verdana"/>
              </a:rPr>
              <a:t> Kaatumistapaturmat vähenevät</a:t>
            </a:r>
          </a:p>
          <a:p>
            <a:pPr lvl="1">
              <a:lnSpc>
                <a:spcPct val="115000"/>
              </a:lnSpc>
              <a:spcBef>
                <a:spcPts val="0"/>
              </a:spcBef>
              <a:defRPr/>
            </a:pPr>
            <a:endParaRPr lang="fi-FI" sz="1400">
              <a:solidFill>
                <a:schemeClr val="tx2"/>
              </a:solidFill>
              <a:latin typeface="Verdana" panose="020B0604030504040204" pitchFamily="34" charset="0"/>
              <a:ea typeface="Verdana" panose="020B0604030504040204" pitchFamily="34" charset="0"/>
            </a:endParaRPr>
          </a:p>
          <a:p>
            <a:pPr fontAlgn="base"/>
            <a:r>
              <a:rPr lang="fi-FI" sz="1400" b="1">
                <a:solidFill>
                  <a:schemeClr val="accent6">
                    <a:lumMod val="50000"/>
                  </a:schemeClr>
                </a:solidFill>
                <a:latin typeface="Verdana"/>
                <a:ea typeface="Verdana"/>
              </a:rPr>
              <a:t>      VI </a:t>
            </a:r>
            <a:r>
              <a:rPr lang="fi-FI" sz="1400" b="1" err="1">
                <a:solidFill>
                  <a:schemeClr val="accent6">
                    <a:lumMod val="50000"/>
                  </a:schemeClr>
                </a:solidFill>
                <a:latin typeface="Verdana"/>
                <a:ea typeface="Verdana"/>
              </a:rPr>
              <a:t>Hyte</a:t>
            </a:r>
            <a:r>
              <a:rPr lang="fi-FI" sz="1400" b="1">
                <a:solidFill>
                  <a:schemeClr val="accent6">
                    <a:lumMod val="50000"/>
                  </a:schemeClr>
                </a:solidFill>
                <a:latin typeface="Verdana"/>
                <a:ea typeface="Verdana"/>
              </a:rPr>
              <a:t>- resurssien, rakenteiden ja prosessien</a:t>
            </a:r>
          </a:p>
          <a:p>
            <a:pPr fontAlgn="base"/>
            <a:r>
              <a:rPr lang="fi-FI" sz="1400" b="1">
                <a:solidFill>
                  <a:schemeClr val="accent6">
                    <a:lumMod val="50000"/>
                  </a:schemeClr>
                </a:solidFill>
                <a:latin typeface="Verdana"/>
                <a:ea typeface="Verdana"/>
              </a:rPr>
              <a:t>      vahvistuminen </a:t>
            </a:r>
            <a:endParaRPr lang="fi-FI"/>
          </a:p>
          <a:p>
            <a:pPr lvl="1">
              <a:buFont typeface="Wingdings" panose="05000000000000000000" pitchFamily="2" charset="2"/>
              <a:buChar char="v"/>
              <a:defRPr/>
            </a:pPr>
            <a:r>
              <a:rPr lang="fi-FI" sz="1400">
                <a:solidFill>
                  <a:schemeClr val="tx2"/>
                </a:solidFill>
                <a:latin typeface="Verdana"/>
                <a:ea typeface="Verdana"/>
              </a:rPr>
              <a:t>HYTE-resurssit ja rakenteet vahvistuvat </a:t>
            </a:r>
            <a:endParaRPr lang="fi-FI" sz="1400">
              <a:solidFill>
                <a:schemeClr val="tx2"/>
              </a:solidFill>
              <a:latin typeface="Verdana" panose="020B0604030504040204" pitchFamily="34" charset="0"/>
              <a:ea typeface="Verdana" panose="020B0604030504040204" pitchFamily="34" charset="0"/>
            </a:endParaRPr>
          </a:p>
          <a:p>
            <a:pPr lvl="1">
              <a:spcBef>
                <a:spcPts val="0"/>
              </a:spcBef>
              <a:buFont typeface="Wingdings" panose="05000000000000000000" pitchFamily="2" charset="2"/>
              <a:buChar char="v"/>
              <a:defRPr/>
            </a:pPr>
            <a:r>
              <a:rPr lang="fi-FI" sz="1400">
                <a:solidFill>
                  <a:schemeClr val="tx2"/>
                </a:solidFill>
                <a:latin typeface="Verdana"/>
                <a:ea typeface="Verdana"/>
              </a:rPr>
              <a:t>HYTE-prosessit vahvistuvat</a:t>
            </a:r>
          </a:p>
          <a:p>
            <a:pPr lvl="1">
              <a:spcBef>
                <a:spcPts val="0"/>
              </a:spcBef>
              <a:buFont typeface="Wingdings" panose="05000000000000000000" pitchFamily="2" charset="2"/>
              <a:buChar char="v"/>
              <a:defRPr/>
            </a:pPr>
            <a:r>
              <a:rPr lang="fi-FI" sz="1400">
                <a:solidFill>
                  <a:schemeClr val="tx2"/>
                </a:solidFill>
                <a:latin typeface="Verdana"/>
                <a:ea typeface="Verdana"/>
                <a:cs typeface="Verdana" panose="020B0604030504040204" pitchFamily="34" charset="0"/>
              </a:rPr>
              <a:t>Ennakkoarviointi päätöksenteossa</a:t>
            </a:r>
          </a:p>
          <a:p>
            <a:endParaRPr lang="fi-FI" sz="1400"/>
          </a:p>
        </p:txBody>
      </p:sp>
    </p:spTree>
    <p:extLst>
      <p:ext uri="{BB962C8B-B14F-4D97-AF65-F5344CB8AC3E}">
        <p14:creationId xmlns:p14="http://schemas.microsoft.com/office/powerpoint/2010/main" val="2223227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1121" y="101832"/>
            <a:ext cx="11393715" cy="349515"/>
          </a:xfrm>
        </p:spPr>
        <p:txBody>
          <a:bodyPr>
            <a:noAutofit/>
          </a:bodyPr>
          <a:lstStyle/>
          <a:p>
            <a:r>
              <a:rPr lang="fi-FI" sz="2800" b="1">
                <a:solidFill>
                  <a:srgbClr val="7030A0"/>
                </a:solidFill>
              </a:rPr>
              <a:t>Painopiste: Osallisuuden vahvistuminen ja yksinäisyyden vähentäminen</a:t>
            </a:r>
          </a:p>
        </p:txBody>
      </p:sp>
      <p:graphicFrame>
        <p:nvGraphicFramePr>
          <p:cNvPr id="4" name="Sisällön paikkamerkki 3"/>
          <p:cNvGraphicFramePr>
            <a:graphicFrameLocks noGrp="1"/>
          </p:cNvGraphicFramePr>
          <p:nvPr>
            <p:ph sz="quarter" idx="13"/>
            <p:extLst>
              <p:ext uri="{D42A27DB-BD31-4B8C-83A1-F6EECF244321}">
                <p14:modId xmlns:p14="http://schemas.microsoft.com/office/powerpoint/2010/main" val="3370243267"/>
              </p:ext>
            </p:extLst>
          </p:nvPr>
        </p:nvGraphicFramePr>
        <p:xfrm>
          <a:off x="0" y="560440"/>
          <a:ext cx="12191972" cy="6374548"/>
        </p:xfrm>
        <a:graphic>
          <a:graphicData uri="http://schemas.openxmlformats.org/drawingml/2006/table">
            <a:tbl>
              <a:tblPr firstRow="1" bandRow="1">
                <a:tableStyleId>{69012ECD-51FC-41F1-AA8D-1B2483CD663E}</a:tableStyleId>
              </a:tblPr>
              <a:tblGrid>
                <a:gridCol w="1782489">
                  <a:extLst>
                    <a:ext uri="{9D8B030D-6E8A-4147-A177-3AD203B41FA5}">
                      <a16:colId xmlns:a16="http://schemas.microsoft.com/office/drawing/2014/main" val="1527863934"/>
                    </a:ext>
                  </a:extLst>
                </a:gridCol>
                <a:gridCol w="1099038">
                  <a:extLst>
                    <a:ext uri="{9D8B030D-6E8A-4147-A177-3AD203B41FA5}">
                      <a16:colId xmlns:a16="http://schemas.microsoft.com/office/drawing/2014/main" val="2118112610"/>
                    </a:ext>
                  </a:extLst>
                </a:gridCol>
                <a:gridCol w="6596768">
                  <a:extLst>
                    <a:ext uri="{9D8B030D-6E8A-4147-A177-3AD203B41FA5}">
                      <a16:colId xmlns:a16="http://schemas.microsoft.com/office/drawing/2014/main" val="2405627847"/>
                    </a:ext>
                  </a:extLst>
                </a:gridCol>
                <a:gridCol w="2713677">
                  <a:extLst>
                    <a:ext uri="{9D8B030D-6E8A-4147-A177-3AD203B41FA5}">
                      <a16:colId xmlns:a16="http://schemas.microsoft.com/office/drawing/2014/main" val="1987869538"/>
                    </a:ext>
                  </a:extLst>
                </a:gridCol>
              </a:tblGrid>
              <a:tr h="565648">
                <a:tc>
                  <a:txBody>
                    <a:bodyPr/>
                    <a:lstStyle/>
                    <a:p>
                      <a:r>
                        <a:rPr lang="fi-FI" sz="1600" dirty="0"/>
                        <a:t>TAVOITTEET</a:t>
                      </a:r>
                    </a:p>
                  </a:txBody>
                  <a:tcPr/>
                </a:tc>
                <a:tc>
                  <a:txBody>
                    <a:bodyPr/>
                    <a:lstStyle/>
                    <a:p>
                      <a:r>
                        <a:rPr lang="fi-FI" sz="1400" dirty="0"/>
                        <a:t>HUOMIOI</a:t>
                      </a:r>
                      <a:r>
                        <a:rPr lang="fi-FI" sz="1400" baseline="0" dirty="0"/>
                        <a:t> ERITYISESTI</a:t>
                      </a:r>
                      <a:endParaRPr lang="fi-FI" sz="1400" dirty="0"/>
                    </a:p>
                  </a:txBody>
                  <a:tcPr/>
                </a:tc>
                <a:tc>
                  <a:txBody>
                    <a:bodyPr/>
                    <a:lstStyle/>
                    <a:p>
                      <a:r>
                        <a:rPr lang="fi-FI" sz="1600" dirty="0"/>
                        <a:t>MENETELMÄT </a:t>
                      </a:r>
                      <a:endParaRPr lang="fi-FI" sz="1600" baseline="0" dirty="0">
                        <a:solidFill>
                          <a:srgbClr val="FFFF00"/>
                        </a:solidFill>
                      </a:endParaRPr>
                    </a:p>
                  </a:txBody>
                  <a:tcPr/>
                </a:tc>
                <a:tc>
                  <a:txBody>
                    <a:bodyPr/>
                    <a:lstStyle/>
                    <a:p>
                      <a:r>
                        <a:rPr lang="fi-FI" sz="1600" dirty="0"/>
                        <a:t>MITTARIT</a:t>
                      </a:r>
                    </a:p>
                  </a:txBody>
                  <a:tcPr/>
                </a:tc>
                <a:extLst>
                  <a:ext uri="{0D108BD9-81ED-4DB2-BD59-A6C34878D82A}">
                    <a16:rowId xmlns:a16="http://schemas.microsoft.com/office/drawing/2014/main" val="1840333654"/>
                  </a:ext>
                </a:extLst>
              </a:tr>
              <a:tr h="1479460">
                <a:tc>
                  <a:txBody>
                    <a:bodyPr/>
                    <a:lstStyle/>
                    <a:p>
                      <a:r>
                        <a:rPr lang="fi-FI" sz="1400" b="1" i="0" kern="1200" dirty="0">
                          <a:solidFill>
                            <a:schemeClr val="tx1"/>
                          </a:solidFill>
                          <a:effectLst/>
                          <a:latin typeface="+mn-lt"/>
                          <a:ea typeface="+mn-ea"/>
                          <a:cs typeface="+mn-cs"/>
                        </a:rPr>
                        <a:t>Lapset ja nuoret kokevat olevansa osa yhteisöjään </a:t>
                      </a:r>
                      <a:endParaRPr lang="fi-FI" sz="1400" b="1" dirty="0"/>
                    </a:p>
                  </a:txBody>
                  <a:tcPr>
                    <a:solidFill>
                      <a:schemeClr val="accent1">
                        <a:lumMod val="20000"/>
                        <a:lumOff val="80000"/>
                      </a:schemeClr>
                    </a:solidFill>
                  </a:tcPr>
                </a:tc>
                <a:tc>
                  <a:txBody>
                    <a:bodyPr/>
                    <a:lstStyle/>
                    <a:p>
                      <a:pPr marL="0" indent="0">
                        <a:buNone/>
                      </a:pPr>
                      <a:r>
                        <a:rPr lang="fi-FI" sz="1300" dirty="0"/>
                        <a:t>Erit.</a:t>
                      </a:r>
                      <a:r>
                        <a:rPr lang="fi-FI" sz="1300" baseline="0" dirty="0"/>
                        <a:t> luokka- ja koulu-yhteisössä</a:t>
                      </a:r>
                      <a:endParaRPr lang="fi-FI" sz="1300" dirty="0"/>
                    </a:p>
                  </a:txBody>
                  <a:tcPr>
                    <a:solidFill>
                      <a:schemeClr val="accent1">
                        <a:lumMod val="20000"/>
                        <a:lumOff val="80000"/>
                      </a:schemeClr>
                    </a:solidFill>
                  </a:tcPr>
                </a:tc>
                <a:tc>
                  <a:txBody>
                    <a:bodyPr/>
                    <a:lstStyle/>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Osallisuuden tilanteen arviointi;</a:t>
                      </a:r>
                      <a:r>
                        <a:rPr lang="fi-FI" sz="1300" b="0" i="0" kern="1200" baseline="0" dirty="0">
                          <a:solidFill>
                            <a:schemeClr val="tx1"/>
                          </a:solidFill>
                          <a:effectLst/>
                          <a:latin typeface="+mn-lt"/>
                          <a:ea typeface="+mn-ea"/>
                          <a:cs typeface="+mn-cs"/>
                        </a:rPr>
                        <a:t> </a:t>
                      </a:r>
                      <a:r>
                        <a:rPr lang="fi-FI" sz="1300" b="0" i="0" kern="1200" dirty="0">
                          <a:solidFill>
                            <a:schemeClr val="tx1"/>
                          </a:solidFill>
                          <a:effectLst/>
                          <a:latin typeface="+mn-lt"/>
                          <a:ea typeface="+mn-ea"/>
                          <a:cs typeface="+mn-cs"/>
                          <a:hlinkClick r:id="rId3"/>
                        </a:rPr>
                        <a:t>Osallisuusindikaattori</a:t>
                      </a:r>
                      <a:r>
                        <a:rPr lang="fi-FI" sz="1300" b="0" i="0" kern="1200" dirty="0">
                          <a:solidFill>
                            <a:schemeClr val="tx1"/>
                          </a:solidFill>
                          <a:effectLst/>
                          <a:latin typeface="+mn-lt"/>
                          <a:ea typeface="+mn-ea"/>
                          <a:cs typeface="+mn-cs"/>
                        </a:rPr>
                        <a:t> (</a:t>
                      </a:r>
                      <a:r>
                        <a:rPr lang="fi-FI" sz="1300" b="0" i="0" kern="1200" dirty="0" err="1">
                          <a:solidFill>
                            <a:schemeClr val="tx1"/>
                          </a:solidFill>
                          <a:effectLst/>
                          <a:latin typeface="+mn-lt"/>
                          <a:ea typeface="+mn-ea"/>
                          <a:cs typeface="+mn-cs"/>
                        </a:rPr>
                        <a:t>Sokra</a:t>
                      </a:r>
                      <a:r>
                        <a:rPr lang="fi-FI" sz="1300" b="0" i="0" kern="1200" dirty="0">
                          <a:solidFill>
                            <a:schemeClr val="tx1"/>
                          </a:solidFill>
                          <a:effectLst/>
                          <a:latin typeface="+mn-lt"/>
                          <a:ea typeface="+mn-ea"/>
                          <a:cs typeface="+mn-cs"/>
                        </a:rPr>
                        <a:t>)</a:t>
                      </a:r>
                      <a:r>
                        <a:rPr lang="fi-FI" sz="1300" b="0" i="0" kern="1200" dirty="0">
                          <a:solidFill>
                            <a:srgbClr val="FF0000"/>
                          </a:solidFill>
                          <a:effectLst/>
                          <a:latin typeface="+mn-lt"/>
                          <a:ea typeface="+mn-ea"/>
                          <a:cs typeface="+mn-cs"/>
                        </a:rPr>
                        <a:t> </a:t>
                      </a:r>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Suunnitelmallinen</a:t>
                      </a:r>
                      <a:r>
                        <a:rPr lang="fi-FI" sz="1300" b="0" i="0" kern="1200" baseline="0" dirty="0">
                          <a:solidFill>
                            <a:schemeClr val="tx1"/>
                          </a:solidFill>
                          <a:effectLst/>
                          <a:latin typeface="+mn-lt"/>
                          <a:ea typeface="+mn-ea"/>
                          <a:cs typeface="+mn-cs"/>
                        </a:rPr>
                        <a:t> </a:t>
                      </a:r>
                      <a:r>
                        <a:rPr lang="fi-FI" sz="1300" b="0" i="0" kern="1200" baseline="0" dirty="0">
                          <a:solidFill>
                            <a:schemeClr val="tx1"/>
                          </a:solidFill>
                          <a:effectLst/>
                          <a:latin typeface="+mn-lt"/>
                          <a:ea typeface="+mn-ea"/>
                          <a:cs typeface="+mn-cs"/>
                          <a:hlinkClick r:id="rId4">
                            <a:extLst>
                              <a:ext uri="{A12FA001-AC4F-418D-AE19-62706E023703}">
                                <ahyp:hlinkClr xmlns:ahyp="http://schemas.microsoft.com/office/drawing/2018/hyperlinkcolor" xmlns="" val="tx"/>
                              </a:ext>
                            </a:extLst>
                          </a:hlinkClick>
                        </a:rPr>
                        <a:t>y</a:t>
                      </a:r>
                      <a:r>
                        <a:rPr lang="fi-FI" sz="1300" b="0" i="0" kern="1200" dirty="0">
                          <a:solidFill>
                            <a:schemeClr val="tx1"/>
                          </a:solidFill>
                          <a:effectLst/>
                          <a:latin typeface="+mn-lt"/>
                          <a:ea typeface="+mn-ea"/>
                          <a:cs typeface="+mn-cs"/>
                          <a:hlinkClick r:id="rId4">
                            <a:extLst>
                              <a:ext uri="{A12FA001-AC4F-418D-AE19-62706E023703}">
                                <ahyp:hlinkClr xmlns:ahyp="http://schemas.microsoft.com/office/drawing/2018/hyperlinkcolor" xmlns="" val="tx"/>
                              </a:ext>
                            </a:extLst>
                          </a:hlinkClick>
                        </a:rPr>
                        <a:t>hteisöllisyyden</a:t>
                      </a:r>
                      <a:r>
                        <a:rPr lang="fi-FI" sz="1300" b="0" i="0" kern="1200" dirty="0">
                          <a:solidFill>
                            <a:schemeClr val="tx1"/>
                          </a:solidFill>
                          <a:effectLst/>
                          <a:latin typeface="+mn-lt"/>
                          <a:ea typeface="+mn-ea"/>
                          <a:cs typeface="+mn-cs"/>
                        </a:rPr>
                        <a:t> ja ryhmäytymisen tukeminen ja ylläpito (esim. </a:t>
                      </a:r>
                      <a:r>
                        <a:rPr lang="fi-FI" sz="1300" b="0" i="0" kern="1200" dirty="0">
                          <a:solidFill>
                            <a:schemeClr val="tx1"/>
                          </a:solidFill>
                          <a:effectLst/>
                          <a:latin typeface="+mn-lt"/>
                          <a:ea typeface="+mn-ea"/>
                          <a:cs typeface="+mn-cs"/>
                          <a:hlinkClick r:id="rId5"/>
                        </a:rPr>
                        <a:t>Hyvän mielen taitomerkki</a:t>
                      </a:r>
                      <a:r>
                        <a:rPr lang="fi-FI" sz="1300" b="0" i="0" kern="1200" dirty="0">
                          <a:solidFill>
                            <a:schemeClr val="tx1"/>
                          </a:solidFill>
                          <a:effectLst/>
                          <a:latin typeface="+mn-lt"/>
                          <a:ea typeface="+mn-ea"/>
                          <a:cs typeface="+mn-cs"/>
                        </a:rPr>
                        <a:t> ja </a:t>
                      </a:r>
                      <a:r>
                        <a:rPr lang="fi-FI" sz="1300" b="0" i="0" kern="1200" dirty="0">
                          <a:solidFill>
                            <a:schemeClr val="tx1"/>
                          </a:solidFill>
                          <a:effectLst/>
                          <a:latin typeface="+mn-lt"/>
                          <a:ea typeface="+mn-ea"/>
                          <a:cs typeface="+mn-cs"/>
                          <a:hlinkClick r:id="rId6"/>
                        </a:rPr>
                        <a:t>Yhteisöllisyysopas</a:t>
                      </a:r>
                      <a:r>
                        <a:rPr lang="fi-FI" sz="1300" b="0" i="0" kern="1200" dirty="0">
                          <a:solidFill>
                            <a:schemeClr val="tx1"/>
                          </a:solidFill>
                          <a:effectLst/>
                          <a:latin typeface="+mn-lt"/>
                          <a:ea typeface="+mn-ea"/>
                          <a:cs typeface="+mn-cs"/>
                        </a:rPr>
                        <a:t>)</a:t>
                      </a:r>
                      <a:endParaRPr lang="fi-FI" sz="1300" b="0" i="0" kern="1200" dirty="0">
                        <a:solidFill>
                          <a:srgbClr val="FF0000"/>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Koulunuorisotyö</a:t>
                      </a:r>
                    </a:p>
                    <a:p>
                      <a:pPr marL="285750" lvl="0" indent="-285750">
                        <a:buFont typeface="Arial" panose="020B0604020202020204" pitchFamily="34" charset="0"/>
                        <a:buChar char="•"/>
                      </a:pPr>
                      <a:r>
                        <a:rPr lang="fi-FI" sz="1300" b="0" i="0" kern="1200" dirty="0">
                          <a:solidFill>
                            <a:schemeClr val="tx1"/>
                          </a:solidFill>
                          <a:effectLst/>
                          <a:latin typeface="+mn-lt"/>
                          <a:ea typeface="+mn-ea"/>
                          <a:cs typeface="+mn-cs"/>
                          <a:hlinkClick r:id="rId4"/>
                        </a:rPr>
                        <a:t>Draamakasvatus</a:t>
                      </a:r>
                      <a:r>
                        <a:rPr lang="fi-FI" sz="1300" b="0" i="0" kern="1200" dirty="0">
                          <a:solidFill>
                            <a:schemeClr val="tx1"/>
                          </a:solidFill>
                          <a:effectLst/>
                          <a:latin typeface="+mn-lt"/>
                          <a:ea typeface="+mn-ea"/>
                          <a:cs typeface="+mn-cs"/>
                        </a:rPr>
                        <a:t> (esim. </a:t>
                      </a:r>
                      <a:r>
                        <a:rPr lang="fi-FI" sz="1300" b="0" i="0" kern="1200" dirty="0">
                          <a:solidFill>
                            <a:schemeClr val="tx1"/>
                          </a:solidFill>
                          <a:effectLst/>
                          <a:latin typeface="+mn-lt"/>
                          <a:ea typeface="+mn-ea"/>
                          <a:cs typeface="+mn-cs"/>
                          <a:hlinkClick r:id="rId7"/>
                        </a:rPr>
                        <a:t>opas draaman työtapojen käyttöön yläkouluopetuksessa</a:t>
                      </a:r>
                      <a:r>
                        <a:rPr lang="fi-FI" sz="1300" b="0" i="0" kern="1200" dirty="0">
                          <a:solidFill>
                            <a:schemeClr val="tx1"/>
                          </a:solidFill>
                          <a:effectLst/>
                          <a:latin typeface="+mn-lt"/>
                          <a:ea typeface="+mn-ea"/>
                          <a:cs typeface="+mn-cs"/>
                        </a:rPr>
                        <a:t>)</a:t>
                      </a:r>
                      <a:endParaRPr lang="fi-FI" sz="1300" b="0" i="0" kern="1200" dirty="0">
                        <a:solidFill>
                          <a:srgbClr val="FF0000"/>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Matalan kynnyksen harrastustoiminnan jalkautuminen</a:t>
                      </a:r>
                    </a:p>
                  </a:txBody>
                  <a:tcPr>
                    <a:solidFill>
                      <a:schemeClr val="accent1">
                        <a:lumMod val="20000"/>
                        <a:lumOff val="80000"/>
                      </a:schemeClr>
                    </a:solidFill>
                  </a:tcPr>
                </a:tc>
                <a:tc>
                  <a:txBody>
                    <a:bodyPr/>
                    <a:lstStyle/>
                    <a:p>
                      <a:pPr marL="0" indent="0" rtl="0" fontAlgn="base">
                        <a:buFont typeface="Arial" panose="020B0604020202020204" pitchFamily="34" charset="0"/>
                        <a:buNone/>
                      </a:pPr>
                      <a:r>
                        <a:rPr lang="fi-FI" sz="1300" b="0" i="0" kern="1200" dirty="0">
                          <a:solidFill>
                            <a:schemeClr val="tx1"/>
                          </a:solidFill>
                          <a:effectLst/>
                          <a:latin typeface="+mn-lt"/>
                          <a:ea typeface="+mn-ea"/>
                          <a:cs typeface="+mn-cs"/>
                        </a:rPr>
                        <a:t>Kouluterveyskysely:</a:t>
                      </a:r>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Kokee olevansa tärkeä osa luokkayhteisöä, % </a:t>
                      </a:r>
                      <a:endParaRPr lang="fi-FI" sz="1300" dirty="0">
                        <a:latin typeface="+mn-lt"/>
                      </a:endParaRPr>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Ei koe olevansa tärkeä osa koulu - eikä luokkayhteisöä,</a:t>
                      </a:r>
                      <a:r>
                        <a:rPr lang="fi-FI" sz="1300" b="0" i="0" kern="1200" baseline="0" dirty="0">
                          <a:solidFill>
                            <a:schemeClr val="tx1"/>
                          </a:solidFill>
                          <a:effectLst/>
                          <a:latin typeface="+mn-lt"/>
                          <a:ea typeface="+mn-ea"/>
                          <a:cs typeface="+mn-cs"/>
                        </a:rPr>
                        <a:t> %</a:t>
                      </a:r>
                      <a:endParaRPr lang="fi-FI" sz="1300" b="0" i="0" kern="1200" dirty="0">
                        <a:solidFill>
                          <a:schemeClr val="tx1"/>
                        </a:solidFill>
                        <a:effectLst/>
                        <a:latin typeface="+mn-lt"/>
                        <a:ea typeface="+mn-ea"/>
                        <a:cs typeface="+mn-cs"/>
                      </a:endParaRPr>
                    </a:p>
                    <a:p>
                      <a:pPr marL="285750" lvl="0" indent="-285750">
                        <a:buFont typeface="Arial" panose="020B0604020202020204" pitchFamily="34" charset="0"/>
                        <a:buChar char="•"/>
                      </a:pPr>
                      <a:r>
                        <a:rPr lang="fi-FI" sz="1300" b="0" i="0" u="none" strike="noStrike" noProof="0" dirty="0">
                          <a:solidFill>
                            <a:schemeClr val="tx1"/>
                          </a:solidFill>
                          <a:latin typeface="+mn-lt"/>
                        </a:rPr>
                        <a:t>Vaikuttavat </a:t>
                      </a:r>
                      <a:r>
                        <a:rPr lang="fi-FI" sz="1300" b="0" i="0" u="none" strike="noStrike" noProof="0" dirty="0" err="1">
                          <a:solidFill>
                            <a:schemeClr val="tx1"/>
                          </a:solidFill>
                          <a:latin typeface="+mn-lt"/>
                        </a:rPr>
                        <a:t>hyte</a:t>
                      </a:r>
                      <a:r>
                        <a:rPr lang="fi-FI" sz="1300" b="0" i="0" u="none" strike="noStrike" noProof="0" dirty="0">
                          <a:solidFill>
                            <a:schemeClr val="tx1"/>
                          </a:solidFill>
                          <a:latin typeface="+mn-lt"/>
                        </a:rPr>
                        <a:t>-menetelmät kysely </a:t>
                      </a:r>
                    </a:p>
                    <a:p>
                      <a:pPr marL="285750" lvl="0" indent="-285750">
                        <a:buFont typeface="Arial" panose="020B0604020202020204" pitchFamily="34" charset="0"/>
                        <a:buChar char="•"/>
                      </a:pPr>
                      <a:r>
                        <a:rPr lang="fi-FI" sz="1300" b="0" i="0" u="none" strike="noStrike" noProof="0" dirty="0">
                          <a:solidFill>
                            <a:schemeClr val="tx1"/>
                          </a:solidFill>
                          <a:latin typeface="+mn-lt"/>
                        </a:rPr>
                        <a:t>Harrastamisen Suomen mallin toteuttavat</a:t>
                      </a:r>
                      <a:r>
                        <a:rPr lang="fi-FI" sz="1300" b="0" i="0" u="none" strike="noStrike" baseline="0" noProof="0" dirty="0">
                          <a:solidFill>
                            <a:schemeClr val="tx1"/>
                          </a:solidFill>
                          <a:latin typeface="+mn-lt"/>
                        </a:rPr>
                        <a:t> kunnat</a:t>
                      </a:r>
                      <a:endParaRPr lang="fi-FI" sz="1300" dirty="0">
                        <a:latin typeface="+mn-lt"/>
                      </a:endParaRPr>
                    </a:p>
                  </a:txBody>
                  <a:tcPr>
                    <a:solidFill>
                      <a:schemeClr val="accent1">
                        <a:lumMod val="20000"/>
                        <a:lumOff val="80000"/>
                      </a:schemeClr>
                    </a:solidFill>
                  </a:tcPr>
                </a:tc>
                <a:extLst>
                  <a:ext uri="{0D108BD9-81ED-4DB2-BD59-A6C34878D82A}">
                    <a16:rowId xmlns:a16="http://schemas.microsoft.com/office/drawing/2014/main" val="1862777748"/>
                  </a:ext>
                </a:extLst>
              </a:tr>
              <a:tr h="3934380">
                <a:tc>
                  <a:txBody>
                    <a:bodyPr/>
                    <a:lstStyle/>
                    <a:p>
                      <a:r>
                        <a:rPr lang="fi-FI" sz="1400" b="1" i="0" kern="1200" dirty="0">
                          <a:solidFill>
                            <a:schemeClr val="tx1"/>
                          </a:solidFill>
                          <a:effectLst/>
                          <a:latin typeface="+mn-lt"/>
                          <a:ea typeface="+mn-ea"/>
                          <a:cs typeface="+mn-cs"/>
                        </a:rPr>
                        <a:t>Kuntalaisia osallistavat ja vaikutus-mahdollisuuksia lisäävät toimintatavat ovat käytössä </a:t>
                      </a:r>
                      <a:endParaRPr lang="fi-FI" sz="1400" b="1" dirty="0"/>
                    </a:p>
                  </a:txBody>
                  <a:tcPr>
                    <a:solidFill>
                      <a:schemeClr val="accent1">
                        <a:lumMod val="40000"/>
                        <a:lumOff val="60000"/>
                      </a:schemeClr>
                    </a:solidFill>
                  </a:tcPr>
                </a:tc>
                <a:tc>
                  <a:txBody>
                    <a:bodyPr/>
                    <a:lstStyle/>
                    <a:p>
                      <a:endParaRPr lang="fi-FI" sz="1300"/>
                    </a:p>
                  </a:txBody>
                  <a:tcPr>
                    <a:solidFill>
                      <a:schemeClr val="accent1">
                        <a:lumMod val="40000"/>
                        <a:lumOff val="60000"/>
                      </a:schemeClr>
                    </a:solidFill>
                  </a:tcPr>
                </a:tc>
                <a:tc>
                  <a:txBody>
                    <a:bodyPr/>
                    <a:lstStyle/>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hlinkClick r:id="rId8"/>
                        </a:rPr>
                        <a:t>Osallisuusohjelmat</a:t>
                      </a:r>
                      <a:r>
                        <a:rPr lang="fi-FI" sz="1300" b="0" i="0" kern="1200" dirty="0">
                          <a:solidFill>
                            <a:schemeClr val="tx1"/>
                          </a:solidFill>
                          <a:effectLst/>
                          <a:latin typeface="+mn-lt"/>
                          <a:ea typeface="+mn-ea"/>
                          <a:cs typeface="+mn-cs"/>
                        </a:rPr>
                        <a:t> kunnissa ja alueella</a:t>
                      </a:r>
                      <a:endParaRPr lang="fi-FI" dirty="0"/>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Viestintä osallisuuden ja vaikuttamisen mahdollisuuksista</a:t>
                      </a:r>
                    </a:p>
                    <a:p>
                      <a:pPr marL="285750" indent="-285750" rtl="0" fontAlgn="base">
                        <a:buFont typeface="Arial" panose="020B0604020202020204" pitchFamily="34" charset="0"/>
                        <a:buChar char="•"/>
                      </a:pPr>
                      <a:r>
                        <a:rPr lang="fi-FI" sz="1300" b="0" i="0" u="none" strike="noStrike" kern="1200" noProof="0" dirty="0">
                          <a:solidFill>
                            <a:schemeClr val="tx1"/>
                          </a:solidFill>
                          <a:effectLst/>
                          <a:latin typeface="Calibri"/>
                          <a:hlinkClick r:id="rId9"/>
                        </a:rPr>
                        <a:t>Perheraadit</a:t>
                      </a:r>
                      <a:r>
                        <a:rPr lang="fi-FI" sz="1300" b="0" i="0" u="none" strike="noStrike" kern="1200" noProof="0" dirty="0">
                          <a:solidFill>
                            <a:schemeClr val="tx1"/>
                          </a:solidFill>
                          <a:effectLst/>
                          <a:latin typeface="Calibri"/>
                        </a:rPr>
                        <a:t>,</a:t>
                      </a:r>
                      <a:r>
                        <a:rPr lang="fi-FI" sz="1300" b="0" i="0" kern="1200" dirty="0">
                          <a:solidFill>
                            <a:schemeClr val="tx1"/>
                          </a:solidFill>
                          <a:effectLst/>
                          <a:latin typeface="+mn-lt"/>
                          <a:ea typeface="+mn-ea"/>
                          <a:cs typeface="+mn-cs"/>
                        </a:rPr>
                        <a:t> Nuorten</a:t>
                      </a:r>
                      <a:r>
                        <a:rPr lang="fi-FI" sz="1300" b="0" i="0" kern="1200" baseline="0" dirty="0">
                          <a:solidFill>
                            <a:schemeClr val="tx1"/>
                          </a:solidFill>
                          <a:effectLst/>
                          <a:latin typeface="+mn-lt"/>
                          <a:ea typeface="+mn-ea"/>
                          <a:cs typeface="+mn-cs"/>
                        </a:rPr>
                        <a:t> foorumit / Nuorisofoorumi</a:t>
                      </a:r>
                      <a:endParaRPr lang="fi-FI" sz="1300" b="0" i="0" kern="1200" baseline="0" dirty="0">
                        <a:solidFill>
                          <a:srgbClr val="FF0000"/>
                        </a:solidFill>
                        <a:effectLst/>
                        <a:latin typeface="+mn-lt"/>
                        <a:ea typeface="+mn-ea"/>
                        <a:cs typeface="+mn-cs"/>
                      </a:endParaRPr>
                    </a:p>
                    <a:p>
                      <a:pPr marL="285750" lvl="0" indent="-285750">
                        <a:buFont typeface="Arial" panose="020B0604020202020204" pitchFamily="34" charset="0"/>
                        <a:buChar char="•"/>
                      </a:pPr>
                      <a:r>
                        <a:rPr lang="fi-FI" sz="1300" b="0" i="0" kern="1200" dirty="0">
                          <a:solidFill>
                            <a:schemeClr val="tx1"/>
                          </a:solidFill>
                          <a:effectLst/>
                          <a:latin typeface="+mn-lt"/>
                          <a:ea typeface="+mn-ea"/>
                          <a:cs typeface="+mn-cs"/>
                          <a:hlinkClick r:id="rId10"/>
                        </a:rPr>
                        <a:t>Osallistavat vanhempainillat</a:t>
                      </a:r>
                      <a:endParaRPr lang="fi-FI" sz="1300" b="0" i="0" kern="1200" dirty="0">
                        <a:solidFill>
                          <a:schemeClr val="tx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Osallisuuden menetelmät; </a:t>
                      </a:r>
                      <a:r>
                        <a:rPr lang="fi-FI" sz="1300" b="0" i="0" kern="1200" dirty="0">
                          <a:solidFill>
                            <a:schemeClr val="tx1"/>
                          </a:solidFill>
                          <a:effectLst/>
                          <a:latin typeface="+mn-lt"/>
                          <a:ea typeface="+mn-ea"/>
                          <a:cs typeface="+mn-cs"/>
                          <a:hlinkClick r:id="rId11"/>
                        </a:rPr>
                        <a:t>kumppanuuspöydät</a:t>
                      </a:r>
                      <a:r>
                        <a:rPr lang="fi-FI" sz="1300" b="0" i="0" kern="1200" dirty="0">
                          <a:solidFill>
                            <a:schemeClr val="tx1"/>
                          </a:solidFill>
                          <a:effectLst/>
                          <a:latin typeface="+mn-lt"/>
                          <a:ea typeface="+mn-ea"/>
                          <a:cs typeface="+mn-cs"/>
                        </a:rPr>
                        <a:t>, </a:t>
                      </a:r>
                      <a:r>
                        <a:rPr lang="fi-FI" sz="1300" b="0" i="0" kern="1200" dirty="0">
                          <a:solidFill>
                            <a:schemeClr val="tx1"/>
                          </a:solidFill>
                          <a:effectLst/>
                          <a:latin typeface="+mn-lt"/>
                          <a:ea typeface="+mn-ea"/>
                          <a:cs typeface="+mn-cs"/>
                          <a:hlinkClick r:id="rId12"/>
                        </a:rPr>
                        <a:t>osallistuva budjetointi</a:t>
                      </a:r>
                      <a:r>
                        <a:rPr lang="fi-FI" sz="1300" b="0" i="0" kern="1200" dirty="0">
                          <a:solidFill>
                            <a:schemeClr val="tx1"/>
                          </a:solidFill>
                          <a:effectLst/>
                          <a:latin typeface="+mn-lt"/>
                          <a:ea typeface="+mn-ea"/>
                          <a:cs typeface="+mn-cs"/>
                        </a:rPr>
                        <a:t>, palautekyselyt, äänestykset,  ideariihet, </a:t>
                      </a:r>
                      <a:r>
                        <a:rPr lang="fi-FI" sz="1300" b="0" i="0" kern="1200" dirty="0">
                          <a:solidFill>
                            <a:schemeClr val="tx1"/>
                          </a:solidFill>
                          <a:effectLst/>
                          <a:latin typeface="+mn-lt"/>
                          <a:ea typeface="+mn-ea"/>
                          <a:cs typeface="+mn-cs"/>
                          <a:hlinkClick r:id="rId13"/>
                        </a:rPr>
                        <a:t>asukas-</a:t>
                      </a:r>
                      <a:r>
                        <a:rPr lang="fi-FI" sz="1300" b="0" i="0" kern="1200" dirty="0">
                          <a:solidFill>
                            <a:schemeClr val="tx1"/>
                          </a:solidFill>
                          <a:effectLst/>
                          <a:latin typeface="+mn-lt"/>
                          <a:ea typeface="+mn-ea"/>
                          <a:cs typeface="+mn-cs"/>
                        </a:rPr>
                        <a:t>ja </a:t>
                      </a:r>
                      <a:r>
                        <a:rPr lang="fi-FI" sz="1300" b="0" i="0" kern="1200" dirty="0">
                          <a:solidFill>
                            <a:schemeClr val="tx1"/>
                          </a:solidFill>
                          <a:effectLst/>
                          <a:latin typeface="+mn-lt"/>
                          <a:ea typeface="+mn-ea"/>
                          <a:cs typeface="+mn-cs"/>
                          <a:hlinkClick r:id="rId14"/>
                        </a:rPr>
                        <a:t>asiakasraadit</a:t>
                      </a:r>
                      <a:r>
                        <a:rPr lang="fi-FI" sz="1300" b="0" i="0" kern="1200" dirty="0">
                          <a:solidFill>
                            <a:schemeClr val="tx1"/>
                          </a:solidFill>
                          <a:effectLst/>
                          <a:latin typeface="+mn-lt"/>
                          <a:ea typeface="+mn-ea"/>
                          <a:cs typeface="+mn-cs"/>
                        </a:rPr>
                        <a:t>, asukasfoorumit, </a:t>
                      </a:r>
                      <a:r>
                        <a:rPr lang="fi-FI" sz="1300" b="0" i="0" kern="1200" dirty="0">
                          <a:solidFill>
                            <a:schemeClr val="tx1"/>
                          </a:solidFill>
                          <a:effectLst/>
                          <a:latin typeface="+mn-lt"/>
                          <a:ea typeface="+mn-ea"/>
                          <a:cs typeface="+mn-cs"/>
                          <a:hlinkClick r:id="rId15"/>
                        </a:rPr>
                        <a:t>digiosallisuus ja -vaikuttaminen</a:t>
                      </a:r>
                      <a:endParaRPr lang="fi-FI" sz="1300" b="0" i="0" kern="1200" dirty="0">
                        <a:solidFill>
                          <a:schemeClr val="tx1"/>
                        </a:solidFill>
                        <a:effectLst/>
                        <a:latin typeface="+mn-lt"/>
                        <a:ea typeface="+mn-ea"/>
                        <a:cs typeface="+mn-cs"/>
                      </a:endParaRPr>
                    </a:p>
                    <a:p>
                      <a:pPr marL="285750" lvl="0" indent="-285750">
                        <a:buFont typeface="Arial" panose="020B0604020202020204" pitchFamily="34" charset="0"/>
                        <a:buChar char="•"/>
                      </a:pPr>
                      <a:r>
                        <a:rPr lang="fi-FI" sz="1300" b="0" i="0" u="none" strike="noStrike" kern="1200" noProof="0" dirty="0">
                          <a:solidFill>
                            <a:schemeClr val="tx1"/>
                          </a:solidFill>
                          <a:effectLst/>
                          <a:latin typeface="Calibri"/>
                        </a:rPr>
                        <a:t>Osallisuus lasten ja nuorten oikeutena: esim. </a:t>
                      </a:r>
                      <a:r>
                        <a:rPr lang="fi-FI" sz="1300" b="0" i="0" u="none" strike="noStrike" kern="1200" noProof="0" dirty="0">
                          <a:solidFill>
                            <a:schemeClr val="tx1"/>
                          </a:solidFill>
                          <a:effectLst/>
                          <a:latin typeface="Calibri"/>
                          <a:hlinkClick r:id="rId16"/>
                        </a:rPr>
                        <a:t>UNICEFin lapsiystävällinen kunta </a:t>
                      </a:r>
                      <a:r>
                        <a:rPr lang="fi-FI" sz="1300" b="0" i="0" u="none" strike="noStrike" kern="1200" noProof="0" dirty="0">
                          <a:solidFill>
                            <a:schemeClr val="tx1"/>
                          </a:solidFill>
                          <a:effectLst/>
                          <a:latin typeface="Calibri"/>
                        </a:rPr>
                        <a:t>– osallisuus;</a:t>
                      </a:r>
                      <a:r>
                        <a:rPr lang="fi-FI" sz="1300" b="0" i="0" u="none" strike="noStrike" kern="1200" noProof="0" dirty="0">
                          <a:solidFill>
                            <a:srgbClr val="3333FF"/>
                          </a:solidFill>
                          <a:effectLst/>
                          <a:latin typeface="Calibri"/>
                        </a:rPr>
                        <a:t> </a:t>
                      </a:r>
                      <a:r>
                        <a:rPr lang="fi-FI" sz="1300" b="0" i="0" kern="1200" baseline="0" dirty="0">
                          <a:solidFill>
                            <a:schemeClr val="tx1"/>
                          </a:solidFill>
                          <a:effectLst/>
                          <a:latin typeface="+mn-lt"/>
                          <a:ea typeface="+mn-ea"/>
                          <a:cs typeface="+mn-cs"/>
                        </a:rPr>
                        <a:t> ja esim. </a:t>
                      </a:r>
                      <a:r>
                        <a:rPr lang="fi-FI" sz="1300" b="0" i="0" kern="1200" dirty="0">
                          <a:solidFill>
                            <a:schemeClr val="tx1"/>
                          </a:solidFill>
                          <a:effectLst/>
                          <a:latin typeface="+mn-lt"/>
                          <a:ea typeface="+mn-ea"/>
                          <a:cs typeface="+mn-cs"/>
                        </a:rPr>
                        <a:t>“Näin voi vaikuttaa” </a:t>
                      </a:r>
                      <a:r>
                        <a:rPr lang="fi-FI" sz="1300" b="0" i="0" kern="1200" dirty="0">
                          <a:solidFill>
                            <a:schemeClr val="tx1"/>
                          </a:solidFill>
                          <a:effectLst/>
                          <a:latin typeface="+mn-lt"/>
                          <a:ea typeface="+mn-ea"/>
                          <a:cs typeface="+mn-cs"/>
                          <a:hlinkClick r:id="rId17"/>
                        </a:rPr>
                        <a:t>–opas</a:t>
                      </a:r>
                      <a:r>
                        <a:rPr lang="fi-FI" sz="1300" b="0" i="0" kern="1200" dirty="0">
                          <a:solidFill>
                            <a:srgbClr val="EA6C8D"/>
                          </a:solidFill>
                          <a:effectLst/>
                          <a:latin typeface="+mn-lt"/>
                          <a:ea typeface="+mn-ea"/>
                          <a:cs typeface="+mn-cs"/>
                          <a:hlinkClick r:id="rId17"/>
                        </a:rPr>
                        <a:t> </a:t>
                      </a:r>
                      <a:endParaRPr lang="fi-FI" sz="1300" b="0" i="0" kern="1200" dirty="0">
                        <a:solidFill>
                          <a:srgbClr val="EA6C8D"/>
                        </a:solidFill>
                        <a:effectLst/>
                        <a:latin typeface="+mn-lt"/>
                        <a:ea typeface="+mn-ea"/>
                        <a:cs typeface="+mn-cs"/>
                      </a:endParaRPr>
                    </a:p>
                    <a:p>
                      <a:pPr marL="285750" lvl="0" indent="-285750">
                        <a:buFont typeface="Arial" panose="020B0604020202020204" pitchFamily="34" charset="0"/>
                        <a:buChar char="•"/>
                      </a:pPr>
                      <a:r>
                        <a:rPr lang="fi-FI" sz="1300" b="0" i="0" kern="1200" baseline="0" dirty="0">
                          <a:solidFill>
                            <a:schemeClr val="tx1"/>
                          </a:solidFill>
                          <a:effectLst/>
                          <a:latin typeface="+mn-lt"/>
                          <a:ea typeface="+mn-ea"/>
                          <a:cs typeface="+mn-cs"/>
                          <a:hlinkClick r:id="rId18"/>
                        </a:rPr>
                        <a:t>Kokemusasiantuntijoiden</a:t>
                      </a:r>
                      <a:r>
                        <a:rPr lang="fi-FI" sz="1300" b="0" i="0" kern="1200" baseline="0" dirty="0">
                          <a:solidFill>
                            <a:schemeClr val="tx1"/>
                          </a:solidFill>
                          <a:effectLst/>
                          <a:latin typeface="+mn-lt"/>
                          <a:ea typeface="+mn-ea"/>
                          <a:cs typeface="+mn-cs"/>
                        </a:rPr>
                        <a:t> hyödyntäminen osana kehittämistyötä </a:t>
                      </a:r>
                    </a:p>
                    <a:p>
                      <a:pPr marL="285750" indent="-285750" rtl="0" fontAlgn="base">
                        <a:buFont typeface="Arial" panose="020B0604020202020204" pitchFamily="34" charset="0"/>
                        <a:buChar char="•"/>
                      </a:pPr>
                      <a:r>
                        <a:rPr lang="fi-FI" sz="1300" b="0" i="0" kern="1200" baseline="0" dirty="0">
                          <a:solidFill>
                            <a:schemeClr val="tx1"/>
                          </a:solidFill>
                          <a:effectLst/>
                          <a:latin typeface="+mn-lt"/>
                          <a:ea typeface="+mn-ea"/>
                          <a:cs typeface="+mn-cs"/>
                        </a:rPr>
                        <a:t>Kehittämisasiakkuudet**</a:t>
                      </a:r>
                      <a:endParaRPr lang="fi-FI" sz="1300" b="0" i="0" kern="1200" baseline="0" dirty="0">
                        <a:solidFill>
                          <a:srgbClr val="FF0000"/>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Vaikuttamistoimielinten (</a:t>
                      </a:r>
                      <a:r>
                        <a:rPr lang="fi-FI" sz="1300" b="0" i="0" kern="1200" dirty="0">
                          <a:solidFill>
                            <a:schemeClr val="tx1"/>
                          </a:solidFill>
                          <a:effectLst/>
                          <a:latin typeface="+mn-lt"/>
                          <a:ea typeface="+mn-ea"/>
                          <a:cs typeface="+mn-cs"/>
                          <a:hlinkClick r:id="rId19"/>
                        </a:rPr>
                        <a:t>vanhusneuvosto</a:t>
                      </a:r>
                      <a:r>
                        <a:rPr lang="fi-FI" sz="1300" b="0" i="0" kern="1200" dirty="0">
                          <a:solidFill>
                            <a:schemeClr val="tx1"/>
                          </a:solidFill>
                          <a:effectLst/>
                          <a:latin typeface="+mn-lt"/>
                          <a:ea typeface="+mn-ea"/>
                          <a:cs typeface="+mn-cs"/>
                        </a:rPr>
                        <a:t>, </a:t>
                      </a:r>
                      <a:r>
                        <a:rPr lang="fi-FI" sz="1300" b="0" i="0" kern="1200" dirty="0">
                          <a:solidFill>
                            <a:schemeClr val="tx1"/>
                          </a:solidFill>
                          <a:effectLst/>
                          <a:latin typeface="+mn-lt"/>
                          <a:ea typeface="+mn-ea"/>
                          <a:cs typeface="+mn-cs"/>
                          <a:hlinkClick r:id="rId20"/>
                        </a:rPr>
                        <a:t>vammaisneuvosto</a:t>
                      </a:r>
                      <a:r>
                        <a:rPr lang="fi-FI" sz="1300" b="0" i="0" kern="1200" dirty="0">
                          <a:solidFill>
                            <a:schemeClr val="tx1"/>
                          </a:solidFill>
                          <a:effectLst/>
                          <a:latin typeface="+mn-lt"/>
                          <a:ea typeface="+mn-ea"/>
                          <a:cs typeface="+mn-cs"/>
                        </a:rPr>
                        <a:t>, </a:t>
                      </a:r>
                      <a:r>
                        <a:rPr lang="fi-FI" sz="1300" b="0" i="0" kern="1200" dirty="0">
                          <a:solidFill>
                            <a:schemeClr val="tx1"/>
                          </a:solidFill>
                          <a:effectLst/>
                          <a:latin typeface="+mn-lt"/>
                          <a:ea typeface="+mn-ea"/>
                          <a:cs typeface="+mn-cs"/>
                          <a:hlinkClick r:id="rId21"/>
                        </a:rPr>
                        <a:t>nuorisovaltuusto</a:t>
                      </a:r>
                      <a:r>
                        <a:rPr lang="fi-FI" sz="1300" b="0" i="0" kern="1200" dirty="0">
                          <a:solidFill>
                            <a:schemeClr val="tx1"/>
                          </a:solidFill>
                          <a:effectLst/>
                          <a:latin typeface="+mn-lt"/>
                          <a:ea typeface="+mn-ea"/>
                          <a:cs typeface="+mn-cs"/>
                        </a:rPr>
                        <a:t>, lapsiparlamentti) toiminnan</a:t>
                      </a:r>
                      <a:r>
                        <a:rPr lang="fi-FI" sz="1300" b="0" i="0" kern="1200" baseline="0" dirty="0">
                          <a:solidFill>
                            <a:schemeClr val="tx1"/>
                          </a:solidFill>
                          <a:effectLst/>
                          <a:latin typeface="+mn-lt"/>
                          <a:ea typeface="+mn-ea"/>
                          <a:cs typeface="+mn-cs"/>
                        </a:rPr>
                        <a:t> kehittäminen vaikuttavaksi ja osallistavaksi </a:t>
                      </a:r>
                      <a:endParaRPr lang="fi-FI" sz="1300" b="0" i="0" kern="1200" dirty="0">
                        <a:solidFill>
                          <a:schemeClr val="tx1"/>
                        </a:solidFill>
                        <a:effectLst/>
                        <a:latin typeface="+mn-lt"/>
                        <a:ea typeface="+mn-ea"/>
                        <a:cs typeface="+mn-cs"/>
                      </a:endParaRPr>
                    </a:p>
                  </a:txBody>
                  <a:tcPr>
                    <a:solidFill>
                      <a:schemeClr val="accent1">
                        <a:lumMod val="40000"/>
                        <a:lumOff val="60000"/>
                      </a:schemeClr>
                    </a:solidFill>
                  </a:tcPr>
                </a:tc>
                <a:tc>
                  <a:txBody>
                    <a:bodyPr/>
                    <a:lstStyle/>
                    <a:p>
                      <a:pPr marL="0" indent="0">
                        <a:buFont typeface="Arial" panose="020B0604020202020204" pitchFamily="34" charset="0"/>
                        <a:buNone/>
                      </a:pPr>
                      <a:r>
                        <a:rPr lang="fi-FI" sz="1300" dirty="0" err="1">
                          <a:latin typeface="+mn-lt"/>
                        </a:rPr>
                        <a:t>TEAviisari</a:t>
                      </a:r>
                      <a:r>
                        <a:rPr lang="fi-FI" sz="1300" dirty="0">
                          <a:latin typeface="+mn-lt"/>
                        </a:rPr>
                        <a:t>,</a:t>
                      </a:r>
                    </a:p>
                    <a:p>
                      <a:pPr marL="285750" indent="-285750">
                        <a:buFontTx/>
                        <a:buChar char="-"/>
                      </a:pPr>
                      <a:r>
                        <a:rPr lang="fi-FI" sz="1300" baseline="0" dirty="0">
                          <a:latin typeface="+mn-lt"/>
                        </a:rPr>
                        <a:t>Perusopetus, osallisuus: huoltajien ja oppilaiden vaikutusmahdollisuudet</a:t>
                      </a:r>
                    </a:p>
                    <a:p>
                      <a:pPr marL="285750" indent="-285750">
                        <a:buFontTx/>
                        <a:buChar char="-"/>
                      </a:pPr>
                      <a:r>
                        <a:rPr lang="fi-FI" sz="1300" baseline="0" dirty="0">
                          <a:latin typeface="+mn-lt"/>
                        </a:rPr>
                        <a:t>Kuntajohto, osallisuus: palvelujen suunnittelu, tavoitteiden ja toimenpiteiden määrittely</a:t>
                      </a:r>
                    </a:p>
                    <a:p>
                      <a:pPr marL="285750" indent="-285750">
                        <a:buFontTx/>
                        <a:buChar char="-"/>
                      </a:pPr>
                      <a:r>
                        <a:rPr lang="fi-FI" sz="1300" baseline="0" dirty="0">
                          <a:solidFill>
                            <a:srgbClr val="7030A0"/>
                          </a:solidFill>
                          <a:latin typeface="+mn-lt"/>
                        </a:rPr>
                        <a:t>Kunnan palveluiden suunnittelussa ja kehittämisessä hyödynnetään asukasraateja ja foorumeja HYTE(K)</a:t>
                      </a:r>
                    </a:p>
                    <a:p>
                      <a:pPr marL="0" lvl="0" indent="0">
                        <a:buFont typeface="Arial" panose="020B0604020202020204" pitchFamily="34" charset="0"/>
                        <a:buNone/>
                      </a:pPr>
                      <a:r>
                        <a:rPr lang="fi-FI" sz="1300" b="0" i="0" u="none" strike="noStrike" baseline="0" noProof="0" dirty="0">
                          <a:solidFill>
                            <a:schemeClr val="tx1"/>
                          </a:solidFill>
                          <a:latin typeface="+mn-lt"/>
                        </a:rPr>
                        <a:t>Vaikuttavat </a:t>
                      </a:r>
                      <a:r>
                        <a:rPr lang="fi-FI" sz="1300" b="0" i="0" u="none" strike="noStrike" baseline="0" noProof="0" dirty="0" err="1">
                          <a:solidFill>
                            <a:schemeClr val="tx1"/>
                          </a:solidFill>
                          <a:latin typeface="+mn-lt"/>
                        </a:rPr>
                        <a:t>hyte</a:t>
                      </a:r>
                      <a:r>
                        <a:rPr lang="fi-FI" sz="1300" b="0" i="0" u="none" strike="noStrike" baseline="0" noProof="0" dirty="0">
                          <a:solidFill>
                            <a:schemeClr val="tx1"/>
                          </a:solidFill>
                          <a:latin typeface="+mn-lt"/>
                        </a:rPr>
                        <a:t>-menetelmät kysely: osallisuusmenetelmät</a:t>
                      </a:r>
                    </a:p>
                    <a:p>
                      <a:pPr marL="0" lvl="0" indent="0">
                        <a:buFont typeface="Arial" panose="020B0604020202020204" pitchFamily="34" charset="0"/>
                        <a:buNone/>
                      </a:pPr>
                      <a:r>
                        <a:rPr lang="fi-FI" sz="1300" b="0" i="0" u="none" strike="noStrike" baseline="0" noProof="0" dirty="0">
                          <a:solidFill>
                            <a:schemeClr val="tx1"/>
                          </a:solidFill>
                          <a:latin typeface="+mn-lt"/>
                        </a:rPr>
                        <a:t>Kokemuksellinen hyvinvointikysely: vaikutusmahdollisuudet</a:t>
                      </a:r>
                      <a:endParaRPr lang="fi-FI" sz="1300" baseline="0" dirty="0">
                        <a:solidFill>
                          <a:srgbClr val="7030A0"/>
                        </a:solidFill>
                        <a:latin typeface="+mn-lt"/>
                      </a:endParaRPr>
                    </a:p>
                  </a:txBody>
                  <a:tcPr>
                    <a:solidFill>
                      <a:schemeClr val="accent1">
                        <a:lumMod val="40000"/>
                        <a:lumOff val="60000"/>
                      </a:schemeClr>
                    </a:solidFill>
                  </a:tcPr>
                </a:tc>
                <a:extLst>
                  <a:ext uri="{0D108BD9-81ED-4DB2-BD59-A6C34878D82A}">
                    <a16:rowId xmlns:a16="http://schemas.microsoft.com/office/drawing/2014/main" val="3982141292"/>
                  </a:ext>
                </a:extLst>
              </a:tr>
            </a:tbl>
          </a:graphicData>
        </a:graphic>
      </p:graphicFrame>
    </p:spTree>
    <p:extLst>
      <p:ext uri="{BB962C8B-B14F-4D97-AF65-F5344CB8AC3E}">
        <p14:creationId xmlns:p14="http://schemas.microsoft.com/office/powerpoint/2010/main" val="1109401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1121" y="101832"/>
            <a:ext cx="11393715" cy="349515"/>
          </a:xfrm>
        </p:spPr>
        <p:txBody>
          <a:bodyPr>
            <a:noAutofit/>
          </a:bodyPr>
          <a:lstStyle/>
          <a:p>
            <a:r>
              <a:rPr lang="fi-FI" sz="2800" b="1">
                <a:solidFill>
                  <a:srgbClr val="7030A0"/>
                </a:solidFill>
              </a:rPr>
              <a:t>Painopiste: Osallisuuden vahvistuminen ja yksinäisyyden vähentäminen</a:t>
            </a:r>
          </a:p>
        </p:txBody>
      </p:sp>
      <p:graphicFrame>
        <p:nvGraphicFramePr>
          <p:cNvPr id="4" name="Sisällön paikkamerkki 3"/>
          <p:cNvGraphicFramePr>
            <a:graphicFrameLocks noGrp="1"/>
          </p:cNvGraphicFramePr>
          <p:nvPr>
            <p:ph sz="quarter" idx="13"/>
            <p:extLst>
              <p:ext uri="{D42A27DB-BD31-4B8C-83A1-F6EECF244321}">
                <p14:modId xmlns:p14="http://schemas.microsoft.com/office/powerpoint/2010/main" val="1483205246"/>
              </p:ext>
            </p:extLst>
          </p:nvPr>
        </p:nvGraphicFramePr>
        <p:xfrm>
          <a:off x="71121" y="560439"/>
          <a:ext cx="12024879" cy="3842886"/>
        </p:xfrm>
        <a:graphic>
          <a:graphicData uri="http://schemas.openxmlformats.org/drawingml/2006/table">
            <a:tbl>
              <a:tblPr firstRow="1" bandRow="1">
                <a:tableStyleId>{69012ECD-51FC-41F1-AA8D-1B2483CD663E}</a:tableStyleId>
              </a:tblPr>
              <a:tblGrid>
                <a:gridCol w="1973933">
                  <a:extLst>
                    <a:ext uri="{9D8B030D-6E8A-4147-A177-3AD203B41FA5}">
                      <a16:colId xmlns:a16="http://schemas.microsoft.com/office/drawing/2014/main" val="1527863934"/>
                    </a:ext>
                  </a:extLst>
                </a:gridCol>
                <a:gridCol w="1418318">
                  <a:extLst>
                    <a:ext uri="{9D8B030D-6E8A-4147-A177-3AD203B41FA5}">
                      <a16:colId xmlns:a16="http://schemas.microsoft.com/office/drawing/2014/main" val="2118112610"/>
                    </a:ext>
                  </a:extLst>
                </a:gridCol>
                <a:gridCol w="6801650">
                  <a:extLst>
                    <a:ext uri="{9D8B030D-6E8A-4147-A177-3AD203B41FA5}">
                      <a16:colId xmlns:a16="http://schemas.microsoft.com/office/drawing/2014/main" val="2405627847"/>
                    </a:ext>
                  </a:extLst>
                </a:gridCol>
                <a:gridCol w="1830978">
                  <a:extLst>
                    <a:ext uri="{9D8B030D-6E8A-4147-A177-3AD203B41FA5}">
                      <a16:colId xmlns:a16="http://schemas.microsoft.com/office/drawing/2014/main" val="1987869538"/>
                    </a:ext>
                  </a:extLst>
                </a:gridCol>
              </a:tblGrid>
              <a:tr h="581526">
                <a:tc>
                  <a:txBody>
                    <a:bodyPr/>
                    <a:lstStyle/>
                    <a:p>
                      <a:r>
                        <a:rPr lang="fi-FI" sz="1600" dirty="0"/>
                        <a:t>TAVOITTEET</a:t>
                      </a:r>
                    </a:p>
                  </a:txBody>
                  <a:tcPr/>
                </a:tc>
                <a:tc>
                  <a:txBody>
                    <a:bodyPr/>
                    <a:lstStyle/>
                    <a:p>
                      <a:r>
                        <a:rPr lang="fi-FI" sz="1600" dirty="0"/>
                        <a:t>HUOMIOI</a:t>
                      </a:r>
                      <a:r>
                        <a:rPr lang="fi-FI" sz="1600" baseline="0" dirty="0"/>
                        <a:t> ERITYISESTI</a:t>
                      </a:r>
                      <a:endParaRPr lang="fi-FI" sz="1600" dirty="0"/>
                    </a:p>
                  </a:txBody>
                  <a:tcPr/>
                </a:tc>
                <a:tc>
                  <a:txBody>
                    <a:bodyPr/>
                    <a:lstStyle/>
                    <a:p>
                      <a:r>
                        <a:rPr lang="fi-FI" sz="1600" dirty="0"/>
                        <a:t>MENETELMÄT</a:t>
                      </a:r>
                      <a:endParaRPr lang="fi-FI" sz="1600" dirty="0">
                        <a:solidFill>
                          <a:srgbClr val="FFFF00"/>
                        </a:solidFill>
                      </a:endParaRPr>
                    </a:p>
                  </a:txBody>
                  <a:tcPr/>
                </a:tc>
                <a:tc>
                  <a:txBody>
                    <a:bodyPr/>
                    <a:lstStyle/>
                    <a:p>
                      <a:r>
                        <a:rPr lang="fi-FI" sz="1600" dirty="0"/>
                        <a:t>MITTARIT</a:t>
                      </a:r>
                    </a:p>
                  </a:txBody>
                  <a:tcPr/>
                </a:tc>
                <a:extLst>
                  <a:ext uri="{0D108BD9-81ED-4DB2-BD59-A6C34878D82A}">
                    <a16:rowId xmlns:a16="http://schemas.microsoft.com/office/drawing/2014/main" val="1840333654"/>
                  </a:ext>
                </a:extLst>
              </a:tr>
              <a:tr h="823756">
                <a:tc>
                  <a:txBody>
                    <a:bodyPr/>
                    <a:lstStyle/>
                    <a:p>
                      <a:r>
                        <a:rPr lang="fi-FI" sz="1400" b="1" dirty="0"/>
                        <a:t>Kukaan ei koe itseään yksinäiseksi</a:t>
                      </a:r>
                    </a:p>
                  </a:txBody>
                  <a:tcPr>
                    <a:solidFill>
                      <a:schemeClr val="accent1">
                        <a:lumMod val="20000"/>
                        <a:lumOff val="80000"/>
                      </a:schemeClr>
                    </a:solidFill>
                  </a:tcPr>
                </a:tc>
                <a:tc>
                  <a:txBody>
                    <a:bodyPr/>
                    <a:lstStyle/>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8. ja 9. lk.,</a:t>
                      </a:r>
                      <a:r>
                        <a:rPr lang="fi-FI" sz="1300" b="0" i="0" kern="1200" baseline="0" dirty="0">
                          <a:solidFill>
                            <a:schemeClr val="tx1"/>
                          </a:solidFill>
                          <a:effectLst/>
                          <a:latin typeface="+mn-lt"/>
                          <a:ea typeface="+mn-ea"/>
                          <a:cs typeface="+mn-cs"/>
                        </a:rPr>
                        <a:t> </a:t>
                      </a:r>
                      <a:r>
                        <a:rPr lang="fi-FI" sz="1300" b="0" i="0" kern="1200" err="1">
                          <a:solidFill>
                            <a:schemeClr val="tx1"/>
                          </a:solidFill>
                          <a:effectLst/>
                          <a:latin typeface="+mn-lt"/>
                          <a:ea typeface="+mn-ea"/>
                          <a:cs typeface="+mn-cs"/>
                        </a:rPr>
                        <a:t>erit</a:t>
                      </a:r>
                      <a:r>
                        <a:rPr lang="fi-FI" sz="1300" b="0" i="0" kern="1200" dirty="0">
                          <a:solidFill>
                            <a:schemeClr val="tx1"/>
                          </a:solidFill>
                          <a:effectLst/>
                          <a:latin typeface="+mn-lt"/>
                          <a:ea typeface="+mn-ea"/>
                          <a:cs typeface="+mn-cs"/>
                        </a:rPr>
                        <a:t> Keitele, Suonenjoki</a:t>
                      </a:r>
                      <a:r>
                        <a:rPr lang="fi-FI" sz="1300" b="0" i="0" kern="1200" baseline="0" dirty="0">
                          <a:solidFill>
                            <a:schemeClr val="tx1"/>
                          </a:solidFill>
                          <a:effectLst/>
                          <a:latin typeface="+mn-lt"/>
                          <a:ea typeface="+mn-ea"/>
                          <a:cs typeface="+mn-cs"/>
                        </a:rPr>
                        <a:t> </a:t>
                      </a:r>
                      <a:r>
                        <a:rPr lang="fi-FI" sz="1300" b="0" i="0" kern="1200" dirty="0">
                          <a:solidFill>
                            <a:schemeClr val="tx1"/>
                          </a:solidFill>
                          <a:effectLst/>
                          <a:latin typeface="+mn-lt"/>
                          <a:ea typeface="+mn-ea"/>
                          <a:cs typeface="+mn-cs"/>
                        </a:rPr>
                        <a:t>ja </a:t>
                      </a:r>
                      <a:r>
                        <a:rPr lang="fi-FI" sz="1300" b="0" i="0" kern="1200" err="1">
                          <a:solidFill>
                            <a:schemeClr val="tx1"/>
                          </a:solidFill>
                          <a:effectLst/>
                          <a:latin typeface="+mn-lt"/>
                          <a:ea typeface="+mn-ea"/>
                          <a:cs typeface="+mn-cs"/>
                        </a:rPr>
                        <a:t>ammatill</a:t>
                      </a:r>
                      <a:r>
                        <a:rPr lang="fi-FI" sz="1300" b="0" i="0" kern="1200" dirty="0">
                          <a:solidFill>
                            <a:schemeClr val="tx1"/>
                          </a:solidFill>
                          <a:effectLst/>
                          <a:latin typeface="+mn-lt"/>
                          <a:ea typeface="+mn-ea"/>
                          <a:cs typeface="+mn-cs"/>
                        </a:rPr>
                        <a:t> </a:t>
                      </a:r>
                      <a:r>
                        <a:rPr lang="fi-FI" sz="1300" b="0" i="0" kern="1200" baseline="0" dirty="0">
                          <a:solidFill>
                            <a:schemeClr val="tx1"/>
                          </a:solidFill>
                          <a:effectLst/>
                          <a:latin typeface="+mn-lt"/>
                          <a:ea typeface="+mn-ea"/>
                          <a:cs typeface="+mn-cs"/>
                        </a:rPr>
                        <a:t>   </a:t>
                      </a:r>
                      <a:r>
                        <a:rPr lang="fi-FI" sz="1300" b="0" i="0" kern="1200" dirty="0">
                          <a:solidFill>
                            <a:schemeClr val="tx1"/>
                          </a:solidFill>
                          <a:effectLst/>
                          <a:latin typeface="+mn-lt"/>
                          <a:ea typeface="+mn-ea"/>
                          <a:cs typeface="+mn-cs"/>
                        </a:rPr>
                        <a:t>tytöt  </a:t>
                      </a:r>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työikäiset korkeasti koulutetut</a:t>
                      </a:r>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työn/ koulutuksen ulkopuolella olevat </a:t>
                      </a:r>
                    </a:p>
                    <a:p>
                      <a:endParaRPr lang="fi-FI" sz="1300"/>
                    </a:p>
                  </a:txBody>
                  <a:tcPr>
                    <a:solidFill>
                      <a:schemeClr val="accent1">
                        <a:lumMod val="20000"/>
                        <a:lumOff val="80000"/>
                      </a:schemeClr>
                    </a:solidFill>
                  </a:tcPr>
                </a:tc>
                <a:tc>
                  <a:txBody>
                    <a:bodyPr/>
                    <a:lstStyle/>
                    <a:p>
                      <a:pPr marL="285750" indent="-285750" defTabSz="914400" rtl="0" fontAlgn="base">
                        <a:buFont typeface="Arial" panose="020B0604020202020204" pitchFamily="34" charset="0"/>
                        <a:buChar char="•"/>
                        <a:tabLst/>
                        <a:defRPr/>
                      </a:pPr>
                      <a:r>
                        <a:rPr lang="fi-FI" sz="1300" b="0" i="0" kern="1200" dirty="0">
                          <a:solidFill>
                            <a:schemeClr val="tx1"/>
                          </a:solidFill>
                          <a:effectLst/>
                          <a:latin typeface="+mn-lt"/>
                          <a:ea typeface="+mn-ea"/>
                          <a:cs typeface="+mn-cs"/>
                          <a:hlinkClick r:id="rId3"/>
                        </a:rPr>
                        <a:t>Kaveritaitojen</a:t>
                      </a:r>
                      <a:r>
                        <a:rPr lang="fi-FI" sz="1300" b="0" i="0" kern="1200" baseline="0" dirty="0">
                          <a:solidFill>
                            <a:schemeClr val="tx1"/>
                          </a:solidFill>
                          <a:effectLst/>
                          <a:latin typeface="+mn-lt"/>
                          <a:ea typeface="+mn-ea"/>
                          <a:cs typeface="+mn-cs"/>
                          <a:hlinkClick r:id="rId3"/>
                        </a:rPr>
                        <a:t> opettelu</a:t>
                      </a:r>
                      <a:r>
                        <a:rPr lang="fi-FI" sz="1300" b="0" i="0" kern="1200" baseline="0" dirty="0">
                          <a:solidFill>
                            <a:schemeClr val="tx1"/>
                          </a:solidFill>
                          <a:effectLst/>
                          <a:latin typeface="+mn-lt"/>
                          <a:ea typeface="+mn-ea"/>
                          <a:cs typeface="+mn-cs"/>
                        </a:rPr>
                        <a:t> (esim. </a:t>
                      </a:r>
                      <a:r>
                        <a:rPr lang="fi-FI" sz="1300" b="0" i="0" kern="1200" baseline="0" dirty="0">
                          <a:solidFill>
                            <a:schemeClr val="tx1"/>
                          </a:solidFill>
                          <a:effectLst/>
                          <a:latin typeface="+mn-lt"/>
                          <a:ea typeface="+mn-ea"/>
                          <a:cs typeface="+mn-cs"/>
                          <a:hlinkClick r:id="rId4"/>
                        </a:rPr>
                        <a:t>kaveritaito-ohjelma SPR</a:t>
                      </a:r>
                      <a:r>
                        <a:rPr lang="fi-FI" sz="1300" b="0" i="0" kern="1200" baseline="0" dirty="0">
                          <a:solidFill>
                            <a:schemeClr val="tx1"/>
                          </a:solidFill>
                          <a:effectLst/>
                          <a:latin typeface="+mn-lt"/>
                          <a:ea typeface="+mn-ea"/>
                          <a:cs typeface="+mn-cs"/>
                        </a:rPr>
                        <a:t>)</a:t>
                      </a:r>
                      <a:endParaRPr lang="fi-FI" sz="1300" b="0" i="0" kern="1200" dirty="0">
                        <a:solidFill>
                          <a:schemeClr val="tx1"/>
                        </a:solidFill>
                        <a:effectLst/>
                        <a:latin typeface="+mn-lt"/>
                        <a:ea typeface="+mn-ea"/>
                        <a:cs typeface="+mn-cs"/>
                      </a:endParaRPr>
                    </a:p>
                    <a:p>
                      <a:pPr marL="285750" indent="-285750" defTabSz="914400" rtl="0" fontAlgn="base">
                        <a:buFont typeface="Arial" panose="020B0604020202020204" pitchFamily="34" charset="0"/>
                        <a:buChar char="•"/>
                        <a:tabLst/>
                        <a:defRPr/>
                      </a:pPr>
                      <a:r>
                        <a:rPr lang="fi-FI" sz="1300" b="0" i="0" kern="1200" dirty="0">
                          <a:solidFill>
                            <a:schemeClr val="tx1"/>
                          </a:solidFill>
                          <a:effectLst/>
                          <a:latin typeface="+mn-lt"/>
                          <a:ea typeface="+mn-ea"/>
                          <a:cs typeface="+mn-cs"/>
                          <a:hlinkClick r:id="rId5"/>
                        </a:rPr>
                        <a:t>Yksinäisyyden puheeksiotto</a:t>
                      </a:r>
                      <a:r>
                        <a:rPr lang="fi-FI" sz="1300" b="0" i="0" kern="1200" dirty="0">
                          <a:solidFill>
                            <a:schemeClr val="tx1"/>
                          </a:solidFill>
                          <a:effectLst/>
                          <a:latin typeface="+mn-lt"/>
                          <a:ea typeface="+mn-ea"/>
                          <a:cs typeface="+mn-cs"/>
                        </a:rPr>
                        <a:t> </a:t>
                      </a:r>
                      <a:endParaRPr lang="fi-FI" dirty="0"/>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Ohjaus järjestö- ja harrastustoiminnan, vertaistuen sekä vapaaehtoistoiminnan ja </a:t>
                      </a:r>
                      <a:r>
                        <a:rPr lang="fi-FI" sz="1300" b="0" i="0" kern="1200">
                          <a:solidFill>
                            <a:schemeClr val="tx1"/>
                          </a:solidFill>
                          <a:effectLst/>
                          <a:latin typeface="+mn-lt"/>
                          <a:ea typeface="+mn-ea"/>
                          <a:cs typeface="+mn-cs"/>
                        </a:rPr>
                        <a:t>naapuriavun piiriin </a:t>
                      </a:r>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Matalan kynnyksen kohtaamispaikkojen</a:t>
                      </a:r>
                      <a:r>
                        <a:rPr lang="fi-FI" sz="1300" b="0" i="0" kern="1200" baseline="0" dirty="0">
                          <a:solidFill>
                            <a:schemeClr val="tx1"/>
                          </a:solidFill>
                          <a:effectLst/>
                          <a:latin typeface="+mn-lt"/>
                          <a:ea typeface="+mn-ea"/>
                          <a:cs typeface="+mn-cs"/>
                        </a:rPr>
                        <a:t> toiminnan kehittäminen </a:t>
                      </a:r>
                      <a:r>
                        <a:rPr lang="fi-FI" sz="1300" b="0" i="0" kern="1200" dirty="0">
                          <a:solidFill>
                            <a:schemeClr val="tx1"/>
                          </a:solidFill>
                          <a:effectLst/>
                          <a:latin typeface="+mn-lt"/>
                          <a:ea typeface="+mn-ea"/>
                          <a:cs typeface="+mn-cs"/>
                        </a:rPr>
                        <a:t> yhteisöllisyyden ja  kohtaamisen lisäämiseen</a:t>
                      </a:r>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Ryhmätoiminnan tukeminen (kulttuuri ja liikunta) </a:t>
                      </a:r>
                    </a:p>
                    <a:p>
                      <a:pPr marL="285750" indent="-285750" rtl="0" fontAlgn="base">
                        <a:buFont typeface="Arial" panose="020B0604020202020204" pitchFamily="34" charset="0"/>
                        <a:buChar char="•"/>
                      </a:pPr>
                      <a:r>
                        <a:rPr lang="fi-FI" sz="1300" b="0" i="0" kern="1200" baseline="0" dirty="0">
                          <a:solidFill>
                            <a:schemeClr val="tx1"/>
                          </a:solidFill>
                          <a:effectLst/>
                          <a:latin typeface="+mn-lt"/>
                          <a:ea typeface="+mn-ea"/>
                          <a:cs typeface="+mn-cs"/>
                        </a:rPr>
                        <a:t>Digitaalisten alustojen hyödyntäminen esim. </a:t>
                      </a:r>
                      <a:r>
                        <a:rPr lang="fi-FI" sz="1300" b="0" i="0" kern="1200" dirty="0">
                          <a:solidFill>
                            <a:schemeClr val="tx1"/>
                          </a:solidFill>
                          <a:effectLst/>
                          <a:latin typeface="+mn-lt"/>
                          <a:ea typeface="+mn-ea"/>
                          <a:cs typeface="+mn-cs"/>
                          <a:hlinkClick r:id="rId6"/>
                        </a:rPr>
                        <a:t>eYstäväpiiri </a:t>
                      </a:r>
                      <a:endParaRPr lang="fi-FI" sz="1300" b="0" i="0" kern="1200" dirty="0">
                        <a:solidFill>
                          <a:schemeClr val="tx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Löytävä työ (paikallisten vapaaehtoisten tekemää työtä)</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fi-FI" sz="1300" b="0" i="0" kern="1200" dirty="0">
                          <a:solidFill>
                            <a:schemeClr val="tx1"/>
                          </a:solidFill>
                          <a:effectLst/>
                          <a:latin typeface="+mn-lt"/>
                          <a:ea typeface="+mn-ea"/>
                          <a:cs typeface="+mn-cs"/>
                          <a:hlinkClick r:id="rId7"/>
                        </a:rPr>
                        <a:t>Yksinäisyystyö</a:t>
                      </a:r>
                      <a:r>
                        <a:rPr lang="fi-FI" sz="1300" b="0" i="0" kern="1200" dirty="0">
                          <a:solidFill>
                            <a:schemeClr val="tx1"/>
                          </a:solidFill>
                          <a:effectLst/>
                          <a:latin typeface="+mn-lt"/>
                          <a:ea typeface="+mn-ea"/>
                          <a:cs typeface="+mn-cs"/>
                        </a:rPr>
                        <a:t> - toimintamalli</a:t>
                      </a:r>
                      <a:r>
                        <a:rPr lang="fi-FI" sz="1300" b="0" i="0" kern="1200" dirty="0">
                          <a:solidFill>
                            <a:schemeClr val="accent2"/>
                          </a:solidFill>
                          <a:effectLst/>
                          <a:latin typeface="+mn-lt"/>
                          <a:ea typeface="+mn-ea"/>
                          <a:cs typeface="+mn-cs"/>
                        </a:rPr>
                        <a:t>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fi-FI" sz="1300" dirty="0">
                          <a:hlinkClick r:id="rId8"/>
                        </a:rPr>
                        <a:t>Zemppari</a:t>
                      </a:r>
                      <a:r>
                        <a:rPr lang="fi-FI" sz="1300" dirty="0"/>
                        <a:t>-toiminta</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fi-FI" sz="1300" b="0" i="0" kern="1200" dirty="0">
                          <a:solidFill>
                            <a:schemeClr val="tx1"/>
                          </a:solidFill>
                          <a:effectLst/>
                          <a:latin typeface="+mn-lt"/>
                          <a:ea typeface="+mn-ea"/>
                          <a:cs typeface="+mn-cs"/>
                          <a:hlinkClick r:id="rId9"/>
                        </a:rPr>
                        <a:t>Kulttuuriluotsi</a:t>
                      </a:r>
                      <a:r>
                        <a:rPr lang="fi-FI" sz="1300" b="0" i="0" kern="1200" dirty="0">
                          <a:solidFill>
                            <a:schemeClr val="tx1"/>
                          </a:solidFill>
                          <a:effectLst/>
                          <a:latin typeface="+mn-lt"/>
                          <a:ea typeface="+mn-ea"/>
                          <a:cs typeface="+mn-cs"/>
                        </a:rPr>
                        <a:t> -toiminta </a:t>
                      </a:r>
                    </a:p>
                    <a:p>
                      <a:pPr marL="285750" indent="-285750" rtl="0" fontAlgn="base">
                        <a:buFont typeface="Arial" panose="020B0604020202020204" pitchFamily="34" charset="0"/>
                        <a:buChar char="•"/>
                      </a:pPr>
                      <a:r>
                        <a:rPr lang="fi-FI" sz="1300" b="0" i="0" u="none" strike="noStrike" kern="1200" noProof="0" dirty="0">
                          <a:solidFill>
                            <a:schemeClr val="tx1"/>
                          </a:solidFill>
                          <a:effectLst/>
                          <a:latin typeface="Calibri"/>
                          <a:hlinkClick r:id="rId10"/>
                        </a:rPr>
                        <a:t>Kaikukortti</a:t>
                      </a:r>
                      <a:r>
                        <a:rPr lang="fi-FI" sz="1300" b="0" i="0" u="none" strike="noStrike" kern="1200" noProof="0" dirty="0">
                          <a:solidFill>
                            <a:schemeClr val="tx1"/>
                          </a:solidFill>
                          <a:effectLst/>
                          <a:latin typeface="Calibri"/>
                        </a:rPr>
                        <a:t>, </a:t>
                      </a:r>
                      <a:r>
                        <a:rPr lang="fi-FI" sz="1300" b="0" i="0" kern="1200" dirty="0">
                          <a:solidFill>
                            <a:schemeClr val="tx1"/>
                          </a:solidFill>
                          <a:effectLst/>
                          <a:latin typeface="+mn-lt"/>
                          <a:ea typeface="+mn-ea"/>
                          <a:cs typeface="+mn-cs"/>
                        </a:rPr>
                        <a:t>Kulttuuriresepti/</a:t>
                      </a:r>
                      <a:r>
                        <a:rPr lang="fi-FI" sz="1300" b="0" i="0" kern="1200" baseline="0" dirty="0">
                          <a:solidFill>
                            <a:schemeClr val="tx1"/>
                          </a:solidFill>
                          <a:effectLst/>
                          <a:latin typeface="+mn-lt"/>
                          <a:ea typeface="+mn-ea"/>
                          <a:cs typeface="+mn-cs"/>
                        </a:rPr>
                        <a:t> </a:t>
                      </a:r>
                      <a:r>
                        <a:rPr lang="fi-FI" sz="1300" b="0" i="0" kern="1200" dirty="0">
                          <a:solidFill>
                            <a:schemeClr val="tx1"/>
                          </a:solidFill>
                          <a:effectLst/>
                          <a:latin typeface="+mn-lt"/>
                          <a:ea typeface="+mn-ea"/>
                          <a:cs typeface="+mn-cs"/>
                        </a:rPr>
                        <a:t> </a:t>
                      </a:r>
                      <a:r>
                        <a:rPr lang="fi-FI" sz="1300" b="0" i="0" kern="1200" dirty="0">
                          <a:solidFill>
                            <a:schemeClr val="tx1"/>
                          </a:solidFill>
                          <a:effectLst/>
                          <a:latin typeface="+mn-lt"/>
                          <a:ea typeface="+mn-ea"/>
                          <a:cs typeface="+mn-cs"/>
                          <a:hlinkClick r:id="rId11"/>
                        </a:rPr>
                        <a:t>LAKU</a:t>
                      </a:r>
                      <a:r>
                        <a:rPr lang="fi-FI" sz="1300" b="0" i="0" kern="1200" dirty="0">
                          <a:solidFill>
                            <a:schemeClr val="tx1"/>
                          </a:solidFill>
                          <a:effectLst/>
                          <a:latin typeface="+mn-lt"/>
                          <a:ea typeface="+mn-ea"/>
                          <a:cs typeface="+mn-cs"/>
                        </a:rPr>
                        <a:t>-lähete (lapset, nuoret) </a:t>
                      </a:r>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Yhteisötaiteilijatoiminta</a:t>
                      </a:r>
                    </a:p>
                  </a:txBody>
                  <a:tcPr>
                    <a:solidFill>
                      <a:schemeClr val="accent1">
                        <a:lumMod val="20000"/>
                        <a:lumOff val="80000"/>
                      </a:schemeClr>
                    </a:solidFill>
                  </a:tcPr>
                </a:tc>
                <a:tc>
                  <a:txBody>
                    <a:bodyPr/>
                    <a:lstStyle/>
                    <a:p>
                      <a:pPr rtl="0" fontAlgn="base"/>
                      <a:r>
                        <a:rPr lang="fi-FI" sz="1300" b="0" i="0" kern="1200" dirty="0">
                          <a:solidFill>
                            <a:schemeClr val="tx1"/>
                          </a:solidFill>
                          <a:effectLst/>
                          <a:latin typeface="+mn-lt"/>
                          <a:ea typeface="+mn-ea"/>
                          <a:cs typeface="+mn-cs"/>
                        </a:rPr>
                        <a:t>Kouluterveyskysely:  </a:t>
                      </a:r>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Tuntee itsensä yksinäiseksi 8. ja 9.lk</a:t>
                      </a:r>
                      <a:r>
                        <a:rPr lang="fi-FI" sz="1300" b="0" i="0" kern="1200" baseline="0" dirty="0">
                          <a:solidFill>
                            <a:schemeClr val="tx1"/>
                          </a:solidFill>
                          <a:effectLst/>
                          <a:latin typeface="+mn-lt"/>
                          <a:ea typeface="+mn-ea"/>
                          <a:cs typeface="+mn-cs"/>
                        </a:rPr>
                        <a:t> ja 2. aste</a:t>
                      </a:r>
                    </a:p>
                    <a:p>
                      <a:pPr marL="0" indent="0" rtl="0" fontAlgn="base">
                        <a:buFont typeface="Arial" panose="020B0604020202020204" pitchFamily="34" charset="0"/>
                        <a:buNone/>
                      </a:pPr>
                      <a:r>
                        <a:rPr lang="fi-FI" sz="1300" b="0" i="0" kern="1200" baseline="0" err="1">
                          <a:solidFill>
                            <a:schemeClr val="tx1"/>
                          </a:solidFill>
                          <a:effectLst/>
                          <a:latin typeface="+mn-lt"/>
                          <a:ea typeface="+mn-ea"/>
                          <a:cs typeface="+mn-cs"/>
                        </a:rPr>
                        <a:t>FinSote</a:t>
                      </a:r>
                      <a:r>
                        <a:rPr lang="fi-FI" sz="1300" b="0" i="0" kern="1200" baseline="0" dirty="0">
                          <a:solidFill>
                            <a:schemeClr val="tx1"/>
                          </a:solidFill>
                          <a:effectLst/>
                          <a:latin typeface="+mn-lt"/>
                          <a:ea typeface="+mn-ea"/>
                          <a:cs typeface="+mn-cs"/>
                        </a:rPr>
                        <a:t>:</a:t>
                      </a:r>
                    </a:p>
                    <a:p>
                      <a:pPr marL="285750" indent="-285750" rtl="0" fontAlgn="base">
                        <a:buFont typeface="Arial" panose="020B0604020202020204" pitchFamily="34" charset="0"/>
                        <a:buChar char="•"/>
                      </a:pPr>
                      <a:r>
                        <a:rPr lang="fi-FI" sz="1300" b="0" i="0" kern="1200" baseline="0" dirty="0">
                          <a:solidFill>
                            <a:schemeClr val="tx1"/>
                          </a:solidFill>
                          <a:effectLst/>
                          <a:latin typeface="+mn-lt"/>
                          <a:ea typeface="+mn-ea"/>
                          <a:cs typeface="+mn-cs"/>
                        </a:rPr>
                        <a:t>Itsensä yksinäiseksi tuntevien osuus, %, koulutustaso ja sukupuoli</a:t>
                      </a:r>
                      <a:r>
                        <a:rPr lang="fi-FI" sz="1300" b="0" i="0" kern="1200" dirty="0">
                          <a:solidFill>
                            <a:schemeClr val="tx1"/>
                          </a:solidFill>
                          <a:effectLst/>
                          <a:latin typeface="+mn-lt"/>
                          <a:ea typeface="+mn-ea"/>
                          <a:cs typeface="+mn-cs"/>
                        </a:rPr>
                        <a:t> </a:t>
                      </a:r>
                    </a:p>
                    <a:p>
                      <a:pPr rtl="0" fontAlgn="base"/>
                      <a:endParaRPr lang="fi-FI" sz="1300" b="0" i="0" kern="1200">
                        <a:solidFill>
                          <a:schemeClr val="tx1"/>
                        </a:solidFill>
                        <a:effectLst/>
                        <a:latin typeface="+mn-lt"/>
                        <a:ea typeface="+mn-ea"/>
                        <a:cs typeface="+mn-cs"/>
                      </a:endParaRPr>
                    </a:p>
                    <a:p>
                      <a:pPr rtl="0" fontAlgn="base"/>
                      <a:r>
                        <a:rPr lang="fi-FI" sz="1300" b="0" i="0" kern="1200" dirty="0">
                          <a:solidFill>
                            <a:schemeClr val="tx1"/>
                          </a:solidFill>
                          <a:effectLst/>
                          <a:latin typeface="+mn-lt"/>
                          <a:ea typeface="+mn-ea"/>
                          <a:cs typeface="+mn-cs"/>
                        </a:rPr>
                        <a:t>Vaikuttavat </a:t>
                      </a:r>
                      <a:r>
                        <a:rPr lang="fi-FI" sz="1300" b="0" i="0" kern="1200" err="1">
                          <a:solidFill>
                            <a:schemeClr val="tx1"/>
                          </a:solidFill>
                          <a:effectLst/>
                          <a:latin typeface="+mn-lt"/>
                          <a:ea typeface="+mn-ea"/>
                          <a:cs typeface="+mn-cs"/>
                        </a:rPr>
                        <a:t>hyte</a:t>
                      </a:r>
                      <a:r>
                        <a:rPr lang="fi-FI" sz="1300" b="0" i="0" kern="1200" dirty="0">
                          <a:solidFill>
                            <a:schemeClr val="tx1"/>
                          </a:solidFill>
                          <a:effectLst/>
                          <a:latin typeface="+mn-lt"/>
                          <a:ea typeface="+mn-ea"/>
                          <a:cs typeface="+mn-cs"/>
                        </a:rPr>
                        <a:t>-menetelmät kysely</a:t>
                      </a:r>
                    </a:p>
                    <a:p>
                      <a:pPr rtl="0" fontAlgn="base"/>
                      <a:endParaRPr lang="fi-FI" sz="1300" b="0" i="0" kern="1200">
                        <a:solidFill>
                          <a:schemeClr val="tx1"/>
                        </a:solidFill>
                        <a:effectLst/>
                        <a:latin typeface="+mn-lt"/>
                        <a:ea typeface="+mn-ea"/>
                        <a:cs typeface="+mn-cs"/>
                      </a:endParaRPr>
                    </a:p>
                    <a:p>
                      <a:pPr rtl="0" fontAlgn="base"/>
                      <a:r>
                        <a:rPr lang="fi-FI" sz="1300" b="0" i="0" kern="1200" dirty="0">
                          <a:solidFill>
                            <a:schemeClr val="tx1"/>
                          </a:solidFill>
                          <a:effectLst/>
                          <a:latin typeface="+mn-lt"/>
                          <a:ea typeface="+mn-ea"/>
                          <a:cs typeface="+mn-cs"/>
                        </a:rPr>
                        <a:t>Kokemuksellinen</a:t>
                      </a:r>
                      <a:r>
                        <a:rPr lang="fi-FI" sz="1300" b="0" i="0" kern="1200" baseline="0" dirty="0">
                          <a:solidFill>
                            <a:schemeClr val="tx1"/>
                          </a:solidFill>
                          <a:effectLst/>
                          <a:latin typeface="+mn-lt"/>
                          <a:ea typeface="+mn-ea"/>
                          <a:cs typeface="+mn-cs"/>
                        </a:rPr>
                        <a:t> hyvinvointikysely</a:t>
                      </a:r>
                      <a:endParaRPr lang="fi-FI" sz="13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i-FI" sz="1300"/>
                    </a:p>
                  </a:txBody>
                  <a:tcPr>
                    <a:solidFill>
                      <a:schemeClr val="accent1">
                        <a:lumMod val="20000"/>
                        <a:lumOff val="80000"/>
                      </a:schemeClr>
                    </a:solidFill>
                  </a:tcPr>
                </a:tc>
                <a:extLst>
                  <a:ext uri="{0D108BD9-81ED-4DB2-BD59-A6C34878D82A}">
                    <a16:rowId xmlns:a16="http://schemas.microsoft.com/office/drawing/2014/main" val="2512802884"/>
                  </a:ext>
                </a:extLst>
              </a:tr>
            </a:tbl>
          </a:graphicData>
        </a:graphic>
      </p:graphicFrame>
    </p:spTree>
    <p:extLst>
      <p:ext uri="{BB962C8B-B14F-4D97-AF65-F5344CB8AC3E}">
        <p14:creationId xmlns:p14="http://schemas.microsoft.com/office/powerpoint/2010/main" val="229788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55799" y="-2232"/>
            <a:ext cx="10058402" cy="1075032"/>
          </a:xfrm>
        </p:spPr>
        <p:txBody>
          <a:bodyPr>
            <a:normAutofit/>
          </a:bodyPr>
          <a:lstStyle/>
          <a:p>
            <a:r>
              <a:rPr lang="fi-FI" sz="3200">
                <a:latin typeface="Verdana" panose="020B0604030504040204" pitchFamily="34" charset="0"/>
                <a:ea typeface="Verdana" panose="020B0604030504040204" pitchFamily="34" charset="0"/>
              </a:rPr>
              <a:t>Hyvinvointikertomuksen ja -suunnitelman laatinut rukkasryhmä, pj. </a:t>
            </a:r>
            <a:r>
              <a:rPr lang="fi-FI" sz="2000">
                <a:latin typeface="Verdana" panose="020B0604030504040204" pitchFamily="34" charset="0"/>
                <a:ea typeface="Verdana" panose="020B0604030504040204" pitchFamily="34" charset="0"/>
              </a:rPr>
              <a:t>Säde Rytkönen</a:t>
            </a:r>
          </a:p>
        </p:txBody>
      </p:sp>
      <p:graphicFrame>
        <p:nvGraphicFramePr>
          <p:cNvPr id="6" name="Sisällön paikkamerkki 5"/>
          <p:cNvGraphicFramePr>
            <a:graphicFrameLocks noGrp="1"/>
          </p:cNvGraphicFramePr>
          <p:nvPr>
            <p:ph idx="1"/>
            <p:extLst>
              <p:ext uri="{D42A27DB-BD31-4B8C-83A1-F6EECF244321}">
                <p14:modId xmlns:p14="http://schemas.microsoft.com/office/powerpoint/2010/main" val="655131103"/>
              </p:ext>
            </p:extLst>
          </p:nvPr>
        </p:nvGraphicFramePr>
        <p:xfrm>
          <a:off x="876686" y="1574276"/>
          <a:ext cx="10533858" cy="4989334"/>
        </p:xfrm>
        <a:graphic>
          <a:graphicData uri="http://schemas.openxmlformats.org/drawingml/2006/table">
            <a:tbl>
              <a:tblPr/>
              <a:tblGrid>
                <a:gridCol w="5266929">
                  <a:extLst>
                    <a:ext uri="{9D8B030D-6E8A-4147-A177-3AD203B41FA5}">
                      <a16:colId xmlns:a16="http://schemas.microsoft.com/office/drawing/2014/main" val="2863813604"/>
                    </a:ext>
                  </a:extLst>
                </a:gridCol>
                <a:gridCol w="5266929">
                  <a:extLst>
                    <a:ext uri="{9D8B030D-6E8A-4147-A177-3AD203B41FA5}">
                      <a16:colId xmlns:a16="http://schemas.microsoft.com/office/drawing/2014/main" val="2462449675"/>
                    </a:ext>
                  </a:extLst>
                </a:gridCol>
              </a:tblGrid>
              <a:tr h="4126133">
                <a:tc>
                  <a:txBody>
                    <a:bodyPr/>
                    <a:lstStyle/>
                    <a:p>
                      <a:r>
                        <a:rPr lang="fi-FI" sz="1800" baseline="0">
                          <a:effectLst/>
                          <a:latin typeface="Verdana" panose="020B0604030504040204" pitchFamily="34" charset="0"/>
                          <a:ea typeface="Verdana" panose="020B0604030504040204" pitchFamily="34" charset="0"/>
                        </a:rPr>
                        <a:t>RUKKASRYHMÄN JÄSENET:</a:t>
                      </a:r>
                    </a:p>
                    <a:p>
                      <a:endParaRPr lang="fi-FI" sz="1800">
                        <a:solidFill>
                          <a:schemeClr val="bg1">
                            <a:lumMod val="50000"/>
                          </a:schemeClr>
                        </a:solidFill>
                        <a:effectLst/>
                        <a:latin typeface="Verdana" panose="020B0604030504040204" pitchFamily="34" charset="0"/>
                        <a:ea typeface="Verdana" panose="020B0604030504040204" pitchFamily="34" charset="0"/>
                      </a:endParaRPr>
                    </a:p>
                    <a:p>
                      <a:r>
                        <a:rPr lang="fi-FI" sz="1800">
                          <a:solidFill>
                            <a:schemeClr val="tx2"/>
                          </a:solidFill>
                          <a:effectLst/>
                          <a:latin typeface="Verdana" panose="020B0604030504040204" pitchFamily="34" charset="0"/>
                          <a:ea typeface="Verdana" panose="020B0604030504040204" pitchFamily="34" charset="0"/>
                        </a:rPr>
                        <a:t>*Järjestöjen edustajat; </a:t>
                      </a:r>
                    </a:p>
                    <a:p>
                      <a:r>
                        <a:rPr lang="fi-FI" sz="1800">
                          <a:solidFill>
                            <a:schemeClr val="tx2"/>
                          </a:solidFill>
                          <a:effectLst/>
                          <a:latin typeface="Verdana" panose="020B0604030504040204" pitchFamily="34" charset="0"/>
                          <a:ea typeface="Verdana" panose="020B0604030504040204" pitchFamily="34" charset="0"/>
                        </a:rPr>
                        <a:t>Heidi Hartikainen, Jussi Salmi, Tarja Ikonen, Maritta Nordberg, Sami Hämäläinen, Tuula Hirvonen</a:t>
                      </a:r>
                      <a:br>
                        <a:rPr lang="fi-FI" sz="1800">
                          <a:solidFill>
                            <a:schemeClr val="tx2"/>
                          </a:solidFill>
                          <a:effectLst/>
                          <a:latin typeface="Verdana" panose="020B0604030504040204" pitchFamily="34" charset="0"/>
                          <a:ea typeface="Verdana" panose="020B0604030504040204" pitchFamily="34" charset="0"/>
                        </a:rPr>
                      </a:br>
                      <a:r>
                        <a:rPr lang="fi-FI" sz="1800">
                          <a:solidFill>
                            <a:schemeClr val="tx2"/>
                          </a:solidFill>
                          <a:effectLst/>
                          <a:latin typeface="Verdana" panose="020B0604030504040204" pitchFamily="34" charset="0"/>
                          <a:ea typeface="Verdana" panose="020B0604030504040204" pitchFamily="34" charset="0"/>
                        </a:rPr>
                        <a:t>*</a:t>
                      </a:r>
                      <a:r>
                        <a:rPr lang="fi-FI" sz="1800" err="1">
                          <a:solidFill>
                            <a:schemeClr val="tx2"/>
                          </a:solidFill>
                          <a:effectLst/>
                          <a:latin typeface="Verdana" panose="020B0604030504040204" pitchFamily="34" charset="0"/>
                          <a:ea typeface="Verdana" panose="020B0604030504040204" pitchFamily="34" charset="0"/>
                        </a:rPr>
                        <a:t>Ylä</a:t>
                      </a:r>
                      <a:r>
                        <a:rPr lang="fi-FI" sz="1800">
                          <a:solidFill>
                            <a:schemeClr val="tx2"/>
                          </a:solidFill>
                          <a:effectLst/>
                          <a:latin typeface="Verdana" panose="020B0604030504040204" pitchFamily="34" charset="0"/>
                          <a:ea typeface="Verdana" panose="020B0604030504040204" pitchFamily="34" charset="0"/>
                        </a:rPr>
                        <a:t>-Savon SOTE-kuntayhtymä: </a:t>
                      </a:r>
                    </a:p>
                    <a:p>
                      <a:r>
                        <a:rPr lang="fi-FI" sz="1800">
                          <a:solidFill>
                            <a:schemeClr val="tx2"/>
                          </a:solidFill>
                          <a:effectLst/>
                          <a:latin typeface="Verdana" panose="020B0604030504040204" pitchFamily="34" charset="0"/>
                          <a:ea typeface="Verdana" panose="020B0604030504040204" pitchFamily="34" charset="0"/>
                        </a:rPr>
                        <a:t>Hannele Vesterlin ja Marika Lätti</a:t>
                      </a:r>
                      <a:br>
                        <a:rPr lang="fi-FI" sz="1800">
                          <a:solidFill>
                            <a:schemeClr val="tx2"/>
                          </a:solidFill>
                          <a:effectLst/>
                          <a:latin typeface="Verdana" panose="020B0604030504040204" pitchFamily="34" charset="0"/>
                          <a:ea typeface="Verdana" panose="020B0604030504040204" pitchFamily="34" charset="0"/>
                        </a:rPr>
                      </a:br>
                      <a:r>
                        <a:rPr lang="fi-FI" sz="1800">
                          <a:solidFill>
                            <a:schemeClr val="tx2"/>
                          </a:solidFill>
                          <a:effectLst/>
                          <a:latin typeface="Verdana" panose="020B0604030504040204" pitchFamily="34" charset="0"/>
                          <a:ea typeface="Verdana" panose="020B0604030504040204" pitchFamily="34" charset="0"/>
                        </a:rPr>
                        <a:t>*Hankkeet</a:t>
                      </a:r>
                      <a:br>
                        <a:rPr lang="fi-FI" sz="1800">
                          <a:solidFill>
                            <a:schemeClr val="tx2"/>
                          </a:solidFill>
                          <a:effectLst/>
                          <a:latin typeface="Verdana" panose="020B0604030504040204" pitchFamily="34" charset="0"/>
                          <a:ea typeface="Verdana" panose="020B0604030504040204" pitchFamily="34" charset="0"/>
                        </a:rPr>
                      </a:br>
                      <a:r>
                        <a:rPr lang="fi-FI" sz="1800">
                          <a:solidFill>
                            <a:schemeClr val="tx2"/>
                          </a:solidFill>
                          <a:effectLst/>
                          <a:latin typeface="Verdana" panose="020B0604030504040204" pitchFamily="34" charset="0"/>
                          <a:ea typeface="Verdana" panose="020B0604030504040204" pitchFamily="34" charset="0"/>
                        </a:rPr>
                        <a:t>- POSOTE20; Anne Aholainen ja Minna Rytkönen</a:t>
                      </a:r>
                      <a:br>
                        <a:rPr lang="fi-FI" sz="1800">
                          <a:solidFill>
                            <a:schemeClr val="tx2"/>
                          </a:solidFill>
                          <a:effectLst/>
                          <a:latin typeface="Verdana" panose="020B0604030504040204" pitchFamily="34" charset="0"/>
                          <a:ea typeface="Verdana" panose="020B0604030504040204" pitchFamily="34" charset="0"/>
                        </a:rPr>
                      </a:br>
                      <a:r>
                        <a:rPr lang="fi-FI" sz="1800">
                          <a:solidFill>
                            <a:schemeClr val="tx2"/>
                          </a:solidFill>
                          <a:effectLst/>
                          <a:latin typeface="Verdana" panose="020B0604030504040204" pitchFamily="34" charset="0"/>
                          <a:ea typeface="Verdana" panose="020B0604030504040204" pitchFamily="34" charset="0"/>
                        </a:rPr>
                        <a:t>*Ev.lut. seurakunnat, Kuopion hiippakunta; </a:t>
                      </a:r>
                    </a:p>
                    <a:p>
                      <a:r>
                        <a:rPr lang="fi-FI" sz="1800">
                          <a:solidFill>
                            <a:schemeClr val="tx2"/>
                          </a:solidFill>
                          <a:effectLst/>
                          <a:latin typeface="Verdana" panose="020B0604030504040204" pitchFamily="34" charset="0"/>
                          <a:ea typeface="Verdana" panose="020B0604030504040204" pitchFamily="34" charset="0"/>
                        </a:rPr>
                        <a:t>Juha Antikainen</a:t>
                      </a:r>
                      <a:br>
                        <a:rPr lang="fi-FI" sz="1800">
                          <a:solidFill>
                            <a:schemeClr val="tx2"/>
                          </a:solidFill>
                          <a:effectLst/>
                          <a:latin typeface="Verdana" panose="020B0604030504040204" pitchFamily="34" charset="0"/>
                          <a:ea typeface="Verdana" panose="020B0604030504040204" pitchFamily="34" charset="0"/>
                        </a:rPr>
                      </a:br>
                      <a:r>
                        <a:rPr lang="fi-FI" sz="1800">
                          <a:solidFill>
                            <a:schemeClr val="tx2"/>
                          </a:solidFill>
                          <a:effectLst/>
                          <a:latin typeface="Verdana" panose="020B0604030504040204" pitchFamily="34" charset="0"/>
                          <a:ea typeface="Verdana" panose="020B0604030504040204" pitchFamily="34" charset="0"/>
                        </a:rPr>
                        <a:t>*Apteekki: </a:t>
                      </a:r>
                    </a:p>
                    <a:p>
                      <a:r>
                        <a:rPr lang="fi-FI" sz="1800">
                          <a:solidFill>
                            <a:schemeClr val="tx2"/>
                          </a:solidFill>
                          <a:effectLst/>
                          <a:latin typeface="Verdana" panose="020B0604030504040204" pitchFamily="34" charset="0"/>
                          <a:ea typeface="Verdana" panose="020B0604030504040204" pitchFamily="34" charset="0"/>
                        </a:rPr>
                        <a:t>Jouko Savolainen, Itä-Suomen yliopiston apteekki</a:t>
                      </a:r>
                      <a:br>
                        <a:rPr lang="fi-FI" sz="1800">
                          <a:solidFill>
                            <a:schemeClr val="tx2"/>
                          </a:solidFill>
                          <a:effectLst/>
                          <a:latin typeface="Verdana" panose="020B0604030504040204" pitchFamily="34" charset="0"/>
                          <a:ea typeface="Verdana" panose="020B0604030504040204" pitchFamily="34" charset="0"/>
                        </a:rPr>
                      </a:br>
                      <a:r>
                        <a:rPr lang="fi-FI" sz="1800">
                          <a:effectLst/>
                        </a:rPr>
                        <a:t/>
                      </a:r>
                      <a:br>
                        <a:rPr lang="fi-FI" sz="1800">
                          <a:effectLst/>
                        </a:rPr>
                      </a:br>
                      <a:endParaRPr lang="fi-FI" sz="1800">
                        <a:effectLst/>
                      </a:endParaRPr>
                    </a:p>
                  </a:txBody>
                  <a:tcPr marL="51574" marR="51574" marT="25787" marB="2578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fi-FI" sz="1800">
                          <a:solidFill>
                            <a:schemeClr val="tx2"/>
                          </a:solidFill>
                          <a:effectLst/>
                          <a:latin typeface="Verdana" panose="020B0604030504040204" pitchFamily="34" charset="0"/>
                          <a:ea typeface="Verdana" panose="020B0604030504040204" pitchFamily="34" charset="0"/>
                        </a:rPr>
                        <a:t>*</a:t>
                      </a:r>
                      <a:r>
                        <a:rPr lang="fi-FI" sz="1800" err="1">
                          <a:solidFill>
                            <a:schemeClr val="tx2"/>
                          </a:solidFill>
                          <a:effectLst/>
                          <a:latin typeface="Verdana" panose="020B0604030504040204" pitchFamily="34" charset="0"/>
                          <a:ea typeface="Verdana" panose="020B0604030504040204" pitchFamily="34" charset="0"/>
                        </a:rPr>
                        <a:t>Pohjois</a:t>
                      </a:r>
                      <a:r>
                        <a:rPr lang="fi-FI" sz="1800">
                          <a:solidFill>
                            <a:schemeClr val="tx2"/>
                          </a:solidFill>
                          <a:effectLst/>
                          <a:latin typeface="Verdana" panose="020B0604030504040204" pitchFamily="34" charset="0"/>
                          <a:ea typeface="Verdana" panose="020B0604030504040204" pitchFamily="34" charset="0"/>
                        </a:rPr>
                        <a:t>-Savon kuntien edustajat</a:t>
                      </a:r>
                      <a:br>
                        <a:rPr lang="fi-FI" sz="1800">
                          <a:solidFill>
                            <a:schemeClr val="tx2"/>
                          </a:solidFill>
                          <a:effectLst/>
                          <a:latin typeface="Verdana" panose="020B0604030504040204" pitchFamily="34" charset="0"/>
                          <a:ea typeface="Verdana" panose="020B0604030504040204" pitchFamily="34" charset="0"/>
                        </a:rPr>
                      </a:br>
                      <a:r>
                        <a:rPr lang="fi-FI" sz="1800">
                          <a:solidFill>
                            <a:schemeClr val="tx2"/>
                          </a:solidFill>
                          <a:effectLst/>
                          <a:latin typeface="Verdana" panose="020B0604030504040204" pitchFamily="34" charset="0"/>
                          <a:ea typeface="Verdana" panose="020B0604030504040204" pitchFamily="34" charset="0"/>
                        </a:rPr>
                        <a:t>- Tanja Tilles-Tirkkonen, Kuopio</a:t>
                      </a:r>
                      <a:br>
                        <a:rPr lang="fi-FI" sz="1800">
                          <a:solidFill>
                            <a:schemeClr val="tx2"/>
                          </a:solidFill>
                          <a:effectLst/>
                          <a:latin typeface="Verdana" panose="020B0604030504040204" pitchFamily="34" charset="0"/>
                          <a:ea typeface="Verdana" panose="020B0604030504040204" pitchFamily="34" charset="0"/>
                        </a:rPr>
                      </a:br>
                      <a:r>
                        <a:rPr lang="fi-FI" sz="1800">
                          <a:solidFill>
                            <a:schemeClr val="tx2"/>
                          </a:solidFill>
                          <a:effectLst/>
                          <a:latin typeface="Verdana" panose="020B0604030504040204" pitchFamily="34" charset="0"/>
                          <a:ea typeface="Verdana" panose="020B0604030504040204" pitchFamily="34" charset="0"/>
                        </a:rPr>
                        <a:t>- Jaana Hämäläinen, Lapinlahti</a:t>
                      </a:r>
                      <a:br>
                        <a:rPr lang="fi-FI" sz="1800">
                          <a:solidFill>
                            <a:schemeClr val="tx2"/>
                          </a:solidFill>
                          <a:effectLst/>
                          <a:latin typeface="Verdana" panose="020B0604030504040204" pitchFamily="34" charset="0"/>
                          <a:ea typeface="Verdana" panose="020B0604030504040204" pitchFamily="34" charset="0"/>
                        </a:rPr>
                      </a:br>
                      <a:r>
                        <a:rPr lang="fi-FI" sz="1800">
                          <a:solidFill>
                            <a:schemeClr val="tx2"/>
                          </a:solidFill>
                          <a:effectLst/>
                          <a:latin typeface="Verdana" panose="020B0604030504040204" pitchFamily="34" charset="0"/>
                          <a:ea typeface="Verdana" panose="020B0604030504040204" pitchFamily="34" charset="0"/>
                        </a:rPr>
                        <a:t>*Itä-Suomen hyvinvointivoimala; </a:t>
                      </a:r>
                    </a:p>
                    <a:p>
                      <a:r>
                        <a:rPr lang="fi-FI" sz="1800">
                          <a:solidFill>
                            <a:schemeClr val="tx2"/>
                          </a:solidFill>
                          <a:effectLst/>
                          <a:latin typeface="Verdana" panose="020B0604030504040204" pitchFamily="34" charset="0"/>
                          <a:ea typeface="Verdana" panose="020B0604030504040204" pitchFamily="34" charset="0"/>
                        </a:rPr>
                        <a:t>Eeva Mäkinen</a:t>
                      </a:r>
                      <a:br>
                        <a:rPr lang="fi-FI" sz="1800">
                          <a:solidFill>
                            <a:schemeClr val="tx2"/>
                          </a:solidFill>
                          <a:effectLst/>
                          <a:latin typeface="Verdana" panose="020B0604030504040204" pitchFamily="34" charset="0"/>
                          <a:ea typeface="Verdana" panose="020B0604030504040204" pitchFamily="34" charset="0"/>
                        </a:rPr>
                      </a:br>
                      <a:r>
                        <a:rPr lang="fi-FI" sz="1800">
                          <a:solidFill>
                            <a:schemeClr val="tx2"/>
                          </a:solidFill>
                          <a:effectLst/>
                          <a:latin typeface="Verdana" panose="020B0604030504040204" pitchFamily="34" charset="0"/>
                          <a:ea typeface="Verdana" panose="020B0604030504040204" pitchFamily="34" charset="0"/>
                        </a:rPr>
                        <a:t>*</a:t>
                      </a:r>
                      <a:r>
                        <a:rPr lang="fi-FI" sz="1800" err="1">
                          <a:solidFill>
                            <a:schemeClr val="tx2"/>
                          </a:solidFill>
                          <a:effectLst/>
                          <a:latin typeface="Verdana" panose="020B0604030504040204" pitchFamily="34" charset="0"/>
                          <a:ea typeface="Verdana" panose="020B0604030504040204" pitchFamily="34" charset="0"/>
                        </a:rPr>
                        <a:t>Pohjois</a:t>
                      </a:r>
                      <a:r>
                        <a:rPr lang="fi-FI" sz="1800">
                          <a:solidFill>
                            <a:schemeClr val="tx2"/>
                          </a:solidFill>
                          <a:effectLst/>
                          <a:latin typeface="Verdana" panose="020B0604030504040204" pitchFamily="34" charset="0"/>
                          <a:ea typeface="Verdana" panose="020B0604030504040204" pitchFamily="34" charset="0"/>
                        </a:rPr>
                        <a:t>-Savon sairaanhoitopiiri, Mielenterveys ja hyvinvointi palvelukeskus; </a:t>
                      </a:r>
                    </a:p>
                    <a:p>
                      <a:r>
                        <a:rPr lang="fi-FI" sz="1800">
                          <a:solidFill>
                            <a:schemeClr val="tx2"/>
                          </a:solidFill>
                          <a:effectLst/>
                          <a:latin typeface="Verdana" panose="020B0604030504040204" pitchFamily="34" charset="0"/>
                          <a:ea typeface="Verdana" panose="020B0604030504040204" pitchFamily="34" charset="0"/>
                        </a:rPr>
                        <a:t>Jarmo Pajula, Mervi Paldanius</a:t>
                      </a:r>
                      <a:br>
                        <a:rPr lang="fi-FI" sz="1800">
                          <a:solidFill>
                            <a:schemeClr val="tx2"/>
                          </a:solidFill>
                          <a:effectLst/>
                          <a:latin typeface="Verdana" panose="020B0604030504040204" pitchFamily="34" charset="0"/>
                          <a:ea typeface="Verdana" panose="020B0604030504040204" pitchFamily="34" charset="0"/>
                        </a:rPr>
                      </a:br>
                      <a:r>
                        <a:rPr lang="fi-FI" sz="1800">
                          <a:solidFill>
                            <a:schemeClr val="tx2"/>
                          </a:solidFill>
                          <a:effectLst/>
                          <a:latin typeface="Verdana" panose="020B0604030504040204" pitchFamily="34" charset="0"/>
                          <a:ea typeface="Verdana" panose="020B0604030504040204" pitchFamily="34" charset="0"/>
                        </a:rPr>
                        <a:t>*Lasten kulttuurikeskus LASTU; </a:t>
                      </a:r>
                    </a:p>
                    <a:p>
                      <a:r>
                        <a:rPr lang="fi-FI" sz="1800">
                          <a:solidFill>
                            <a:schemeClr val="tx2"/>
                          </a:solidFill>
                          <a:effectLst/>
                          <a:latin typeface="Verdana" panose="020B0604030504040204" pitchFamily="34" charset="0"/>
                          <a:ea typeface="Verdana" panose="020B0604030504040204" pitchFamily="34" charset="0"/>
                        </a:rPr>
                        <a:t>Mervi Eskelinen</a:t>
                      </a:r>
                      <a:br>
                        <a:rPr lang="fi-FI" sz="1800">
                          <a:solidFill>
                            <a:schemeClr val="tx2"/>
                          </a:solidFill>
                          <a:effectLst/>
                          <a:latin typeface="Verdana" panose="020B0604030504040204" pitchFamily="34" charset="0"/>
                          <a:ea typeface="Verdana" panose="020B0604030504040204" pitchFamily="34" charset="0"/>
                        </a:rPr>
                      </a:br>
                      <a:r>
                        <a:rPr lang="fi-FI" sz="1800">
                          <a:solidFill>
                            <a:schemeClr val="tx2"/>
                          </a:solidFill>
                          <a:effectLst/>
                          <a:latin typeface="Verdana" panose="020B0604030504040204" pitchFamily="34" charset="0"/>
                          <a:ea typeface="Verdana" panose="020B0604030504040204" pitchFamily="34" charset="0"/>
                        </a:rPr>
                        <a:t>*</a:t>
                      </a:r>
                      <a:r>
                        <a:rPr lang="fi-FI" sz="1800" err="1">
                          <a:solidFill>
                            <a:schemeClr val="tx2"/>
                          </a:solidFill>
                          <a:effectLst/>
                          <a:latin typeface="Verdana" panose="020B0604030504040204" pitchFamily="34" charset="0"/>
                          <a:ea typeface="Verdana" panose="020B0604030504040204" pitchFamily="34" charset="0"/>
                        </a:rPr>
                        <a:t>Pohjois</a:t>
                      </a:r>
                      <a:r>
                        <a:rPr lang="fi-FI" sz="1800">
                          <a:solidFill>
                            <a:schemeClr val="tx2"/>
                          </a:solidFill>
                          <a:effectLst/>
                          <a:latin typeface="Verdana" panose="020B0604030504040204" pitchFamily="34" charset="0"/>
                          <a:ea typeface="Verdana" panose="020B0604030504040204" pitchFamily="34" charset="0"/>
                        </a:rPr>
                        <a:t>-Savon HYTE-tiimi; </a:t>
                      </a:r>
                    </a:p>
                    <a:p>
                      <a:r>
                        <a:rPr lang="fi-FI" sz="1800">
                          <a:solidFill>
                            <a:schemeClr val="tx2"/>
                          </a:solidFill>
                          <a:effectLst/>
                          <a:latin typeface="Verdana" panose="020B0604030504040204" pitchFamily="34" charset="0"/>
                          <a:ea typeface="Verdana" panose="020B0604030504040204" pitchFamily="34" charset="0"/>
                        </a:rPr>
                        <a:t>Pekka Puustinen, Säde Rytkönen, Helena Törmi</a:t>
                      </a:r>
                      <a:r>
                        <a:rPr lang="fi-FI" sz="1800">
                          <a:effectLst/>
                          <a:latin typeface="Verdana" panose="020B0604030504040204" pitchFamily="34" charset="0"/>
                          <a:ea typeface="Verdana" panose="020B0604030504040204" pitchFamily="34" charset="0"/>
                        </a:rPr>
                        <a:t/>
                      </a:r>
                      <a:br>
                        <a:rPr lang="fi-FI" sz="1800">
                          <a:effectLst/>
                          <a:latin typeface="Verdana" panose="020B0604030504040204" pitchFamily="34" charset="0"/>
                          <a:ea typeface="Verdana" panose="020B0604030504040204" pitchFamily="34" charset="0"/>
                        </a:rPr>
                      </a:br>
                      <a:r>
                        <a:rPr lang="fi-FI" sz="1800">
                          <a:effectLst/>
                        </a:rPr>
                        <a:t/>
                      </a:r>
                      <a:br>
                        <a:rPr lang="fi-FI" sz="1800">
                          <a:effectLst/>
                        </a:rPr>
                      </a:br>
                      <a:endParaRPr lang="fi-FI" sz="1800">
                        <a:effectLst/>
                      </a:endParaRPr>
                    </a:p>
                  </a:txBody>
                  <a:tcPr marL="51574" marR="51574" marT="25787" marB="2578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4688346"/>
                  </a:ext>
                </a:extLst>
              </a:tr>
            </a:tbl>
          </a:graphicData>
        </a:graphic>
      </p:graphicFrame>
      <p:sp>
        <p:nvSpPr>
          <p:cNvPr id="7" name="Rectangle 1"/>
          <p:cNvSpPr>
            <a:spLocks noChangeArrowheads="1"/>
          </p:cNvSpPr>
          <p:nvPr/>
        </p:nvSpPr>
        <p:spPr bwMode="auto">
          <a:xfrm>
            <a:off x="0" y="-22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a:ln>
                  <a:noFill/>
                </a:ln>
                <a:solidFill>
                  <a:schemeClr val="tx1"/>
                </a:solidFill>
                <a:effectLst/>
                <a:latin typeface="Verdana" panose="020B0604030504040204" pitchFamily="34" charset="0"/>
                <a:ea typeface="Verdana" panose="020B0604030504040204" pitchFamily="34" charset="0"/>
              </a:rPr>
              <a:t/>
            </a:r>
            <a:br>
              <a:rPr kumimoji="0" lang="fi-FI" altLang="fi-FI" sz="1200" b="0" i="0" u="none" strike="noStrike" cap="none" normalizeH="0" baseline="0">
                <a:ln>
                  <a:noFill/>
                </a:ln>
                <a:solidFill>
                  <a:schemeClr val="tx1"/>
                </a:solidFill>
                <a:effectLst/>
                <a:latin typeface="Verdana" panose="020B0604030504040204" pitchFamily="34" charset="0"/>
                <a:ea typeface="Verdana" panose="020B0604030504040204" pitchFamily="34" charset="0"/>
              </a:rPr>
            </a:br>
            <a:endParaRPr kumimoji="0" lang="fi-FI" altLang="fi-FI" sz="1200" b="0" i="0" u="none" strike="noStrike" cap="none" normalizeH="0" baseline="0">
              <a:ln>
                <a:noFill/>
              </a:ln>
              <a:solidFill>
                <a:schemeClr val="tx1"/>
              </a:solidFill>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9656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35120" y="70111"/>
            <a:ext cx="10972800" cy="458914"/>
          </a:xfrm>
        </p:spPr>
        <p:txBody>
          <a:bodyPr>
            <a:noAutofit/>
          </a:bodyPr>
          <a:lstStyle/>
          <a:p>
            <a:r>
              <a:rPr lang="fi-FI" sz="2800" b="1">
                <a:solidFill>
                  <a:schemeClr val="accent5"/>
                </a:solidFill>
              </a:rPr>
              <a:t>Painopiste: Vanhemmuus vahvistuu</a:t>
            </a:r>
          </a:p>
        </p:txBody>
      </p:sp>
      <p:graphicFrame>
        <p:nvGraphicFramePr>
          <p:cNvPr id="4" name="Sisällön paikkamerkki 3"/>
          <p:cNvGraphicFramePr>
            <a:graphicFrameLocks noGrp="1"/>
          </p:cNvGraphicFramePr>
          <p:nvPr>
            <p:ph sz="quarter" idx="13"/>
            <p:extLst>
              <p:ext uri="{D42A27DB-BD31-4B8C-83A1-F6EECF244321}">
                <p14:modId xmlns:p14="http://schemas.microsoft.com/office/powerpoint/2010/main" val="2873846416"/>
              </p:ext>
            </p:extLst>
          </p:nvPr>
        </p:nvGraphicFramePr>
        <p:xfrm>
          <a:off x="53582" y="641599"/>
          <a:ext cx="12033315" cy="3246120"/>
        </p:xfrm>
        <a:graphic>
          <a:graphicData uri="http://schemas.openxmlformats.org/drawingml/2006/table">
            <a:tbl>
              <a:tblPr firstRow="1" bandRow="1">
                <a:tableStyleId>{F5AB1C69-6EDB-4FF4-983F-18BD219EF322}</a:tableStyleId>
              </a:tblPr>
              <a:tblGrid>
                <a:gridCol w="1655443">
                  <a:extLst>
                    <a:ext uri="{9D8B030D-6E8A-4147-A177-3AD203B41FA5}">
                      <a16:colId xmlns:a16="http://schemas.microsoft.com/office/drawing/2014/main" val="1527863934"/>
                    </a:ext>
                  </a:extLst>
                </a:gridCol>
                <a:gridCol w="1311461">
                  <a:extLst>
                    <a:ext uri="{9D8B030D-6E8A-4147-A177-3AD203B41FA5}">
                      <a16:colId xmlns:a16="http://schemas.microsoft.com/office/drawing/2014/main" val="2118112610"/>
                    </a:ext>
                  </a:extLst>
                </a:gridCol>
                <a:gridCol w="5309732">
                  <a:extLst>
                    <a:ext uri="{9D8B030D-6E8A-4147-A177-3AD203B41FA5}">
                      <a16:colId xmlns:a16="http://schemas.microsoft.com/office/drawing/2014/main" val="2405627847"/>
                    </a:ext>
                  </a:extLst>
                </a:gridCol>
                <a:gridCol w="3756679">
                  <a:extLst>
                    <a:ext uri="{9D8B030D-6E8A-4147-A177-3AD203B41FA5}">
                      <a16:colId xmlns:a16="http://schemas.microsoft.com/office/drawing/2014/main" val="1987869538"/>
                    </a:ext>
                  </a:extLst>
                </a:gridCol>
              </a:tblGrid>
              <a:tr h="561283">
                <a:tc>
                  <a:txBody>
                    <a:bodyPr/>
                    <a:lstStyle/>
                    <a:p>
                      <a:r>
                        <a:rPr lang="fi-FI" sz="1600" dirty="0"/>
                        <a:t>TAVOITTEET</a:t>
                      </a:r>
                    </a:p>
                  </a:txBody>
                  <a:tcPr>
                    <a:solidFill>
                      <a:schemeClr val="accent5">
                        <a:lumMod val="75000"/>
                      </a:schemeClr>
                    </a:solidFill>
                  </a:tcPr>
                </a:tc>
                <a:tc>
                  <a:txBody>
                    <a:bodyPr/>
                    <a:lstStyle/>
                    <a:p>
                      <a:r>
                        <a:rPr lang="fi-FI" sz="1600" dirty="0"/>
                        <a:t>HUOMIOI</a:t>
                      </a:r>
                      <a:r>
                        <a:rPr lang="fi-FI" sz="1600" baseline="0" dirty="0"/>
                        <a:t> ERITYISESTI</a:t>
                      </a:r>
                      <a:endParaRPr lang="fi-FI" sz="1600" dirty="0"/>
                    </a:p>
                  </a:txBody>
                  <a:tcPr>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dirty="0"/>
                        <a:t>MENETELMÄT</a:t>
                      </a:r>
                    </a:p>
                    <a:p>
                      <a:endParaRPr lang="fi-FI" sz="1600"/>
                    </a:p>
                  </a:txBody>
                  <a:tcPr>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dirty="0"/>
                        <a:t>MITTARIT</a:t>
                      </a:r>
                    </a:p>
                  </a:txBody>
                  <a:tcPr>
                    <a:solidFill>
                      <a:schemeClr val="accent5">
                        <a:lumMod val="75000"/>
                      </a:schemeClr>
                    </a:solidFill>
                  </a:tcPr>
                </a:tc>
                <a:extLst>
                  <a:ext uri="{0D108BD9-81ED-4DB2-BD59-A6C34878D82A}">
                    <a16:rowId xmlns:a16="http://schemas.microsoft.com/office/drawing/2014/main" val="1840333654"/>
                  </a:ext>
                </a:extLst>
              </a:tr>
              <a:tr h="2389187">
                <a:tc>
                  <a:txBody>
                    <a:bodyPr/>
                    <a:lstStyle/>
                    <a:p>
                      <a:r>
                        <a:rPr lang="fi-FI" sz="1300" b="1" dirty="0"/>
                        <a:t>Toimiva</a:t>
                      </a:r>
                      <a:r>
                        <a:rPr lang="fi-FI" sz="1300" b="1" baseline="0" dirty="0"/>
                        <a:t> parisuhde</a:t>
                      </a:r>
                      <a:endParaRPr lang="fi-FI" sz="1300" b="1" dirty="0"/>
                    </a:p>
                  </a:txBody>
                  <a:tcPr>
                    <a:solidFill>
                      <a:schemeClr val="accent5">
                        <a:lumMod val="40000"/>
                        <a:lumOff val="60000"/>
                      </a:schemeClr>
                    </a:solidFill>
                  </a:tcPr>
                </a:tc>
                <a:tc>
                  <a:txBody>
                    <a:bodyPr/>
                    <a:lstStyle/>
                    <a:p>
                      <a:pPr marL="0" indent="0">
                        <a:buNone/>
                      </a:pPr>
                      <a:r>
                        <a:rPr lang="fi-FI" sz="1300" dirty="0">
                          <a:solidFill>
                            <a:schemeClr val="tx1"/>
                          </a:solidFill>
                        </a:rPr>
                        <a:t>Avioeroja erit. Iisalmessa ja Kuopiossa</a:t>
                      </a:r>
                    </a:p>
                  </a:txBody>
                  <a:tcPr>
                    <a:solidFill>
                      <a:schemeClr val="accent5">
                        <a:lumMod val="40000"/>
                        <a:lumOff val="60000"/>
                      </a:schemeClr>
                    </a:solidFill>
                  </a:tcPr>
                </a:tc>
                <a:tc>
                  <a:txBody>
                    <a:bodyPr/>
                    <a:lstStyle/>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Parisuhteen </a:t>
                      </a:r>
                      <a:r>
                        <a:rPr lang="fi-FI" sz="1300" b="0" i="0" kern="1200" dirty="0" err="1">
                          <a:solidFill>
                            <a:schemeClr val="dk1"/>
                          </a:solidFill>
                          <a:effectLst/>
                          <a:latin typeface="+mn-lt"/>
                          <a:ea typeface="+mn-ea"/>
                          <a:cs typeface="+mn-cs"/>
                        </a:rPr>
                        <a:t>puheeksiottamisen</a:t>
                      </a:r>
                      <a:r>
                        <a:rPr lang="fi-FI" sz="1300" b="0" i="0" kern="1200" dirty="0">
                          <a:solidFill>
                            <a:schemeClr val="dk1"/>
                          </a:solidFill>
                          <a:effectLst/>
                          <a:latin typeface="+mn-lt"/>
                          <a:ea typeface="+mn-ea"/>
                          <a:cs typeface="+mn-cs"/>
                        </a:rPr>
                        <a:t> toimintamalli ja tuki</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3"/>
                        </a:rPr>
                        <a:t>Vahvuutta vanhemmuuteen</a:t>
                      </a:r>
                      <a:r>
                        <a:rPr lang="fi-FI" sz="1300" b="0" i="0" kern="1200" baseline="0" dirty="0">
                          <a:solidFill>
                            <a:schemeClr val="dk1"/>
                          </a:solidFill>
                          <a:effectLst/>
                          <a:latin typeface="+mn-lt"/>
                          <a:ea typeface="+mn-ea"/>
                          <a:cs typeface="+mn-cs"/>
                          <a:hlinkClick r:id="rId3"/>
                        </a:rPr>
                        <a:t> - perheryhmämalli</a:t>
                      </a:r>
                      <a:endParaRPr lang="fi-FI" sz="1300" b="0" i="0" kern="1200" dirty="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Sovitut toiminta- ja ohjausmallit sovinnolliseen eroon (vertaistuki,  ryhmämuotoinen tuki, </a:t>
                      </a:r>
                      <a:r>
                        <a:rPr lang="fi-FI" sz="1300" b="0" i="0" kern="1200" dirty="0">
                          <a:solidFill>
                            <a:schemeClr val="dk1"/>
                          </a:solidFill>
                          <a:effectLst/>
                          <a:latin typeface="+mn-lt"/>
                          <a:ea typeface="+mn-ea"/>
                          <a:cs typeface="+mn-cs"/>
                          <a:hlinkClick r:id="rId4"/>
                        </a:rPr>
                        <a:t>vanhemmuussuunnitelma </a:t>
                      </a:r>
                      <a:r>
                        <a:rPr lang="fi-FI" sz="1300" b="0" i="0" kern="1200" dirty="0">
                          <a:solidFill>
                            <a:schemeClr val="dk1"/>
                          </a:solidFill>
                          <a:effectLst/>
                          <a:latin typeface="+mn-lt"/>
                          <a:ea typeface="+mn-ea"/>
                          <a:cs typeface="+mn-cs"/>
                        </a:rPr>
                        <a:t>(THL), </a:t>
                      </a:r>
                      <a:r>
                        <a:rPr lang="fi-FI" sz="1300" b="0" i="0" kern="1200" dirty="0">
                          <a:solidFill>
                            <a:schemeClr val="dk1"/>
                          </a:solidFill>
                          <a:effectLst/>
                          <a:latin typeface="+mn-lt"/>
                          <a:ea typeface="+mn-ea"/>
                          <a:cs typeface="+mn-cs"/>
                          <a:hlinkClick r:id="rId5"/>
                        </a:rPr>
                        <a:t>eron ensiapupiste</a:t>
                      </a:r>
                      <a:r>
                        <a:rPr lang="fi-FI" sz="1300" b="0" i="0" kern="1200" dirty="0">
                          <a:solidFill>
                            <a:schemeClr val="dk1"/>
                          </a:solidFill>
                          <a:effectLst/>
                          <a:latin typeface="+mn-lt"/>
                          <a:ea typeface="+mn-ea"/>
                          <a:cs typeface="+mn-cs"/>
                        </a:rPr>
                        <a:t>,  eroseminaarit, lasten eroryhmät)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Verkkoauttamisen </a:t>
                      </a:r>
                      <a:r>
                        <a:rPr lang="fi-FI" sz="1300" b="0" i="0" kern="1200" dirty="0">
                          <a:solidFill>
                            <a:schemeClr val="tx1"/>
                          </a:solidFill>
                          <a:effectLst/>
                          <a:latin typeface="+mn-lt"/>
                          <a:ea typeface="+mn-ea"/>
                          <a:cs typeface="+mn-cs"/>
                        </a:rPr>
                        <a:t>välineet (esim.</a:t>
                      </a:r>
                      <a:r>
                        <a:rPr lang="fi-FI" sz="1300" b="0" i="0" kern="1200" baseline="0" dirty="0">
                          <a:solidFill>
                            <a:schemeClr val="tx1"/>
                          </a:solidFill>
                          <a:effectLst/>
                          <a:latin typeface="+mn-lt"/>
                          <a:ea typeface="+mn-ea"/>
                          <a:cs typeface="+mn-cs"/>
                        </a:rPr>
                        <a:t> </a:t>
                      </a:r>
                      <a:r>
                        <a:rPr lang="fi-FI" sz="1300" b="0" i="0" kern="1200" baseline="0" dirty="0">
                          <a:solidFill>
                            <a:schemeClr val="tx1"/>
                          </a:solidFill>
                          <a:effectLst/>
                          <a:latin typeface="+mn-lt"/>
                          <a:ea typeface="+mn-ea"/>
                          <a:cs typeface="+mn-cs"/>
                          <a:hlinkClick r:id="rId6"/>
                        </a:rPr>
                        <a:t>Väestöliiitto</a:t>
                      </a:r>
                      <a:r>
                        <a:rPr lang="fi-FI" sz="1300" b="0" i="0" kern="1200" baseline="0" dirty="0">
                          <a:solidFill>
                            <a:schemeClr val="tx1"/>
                          </a:solidFill>
                          <a:effectLst/>
                          <a:latin typeface="+mn-lt"/>
                          <a:ea typeface="+mn-ea"/>
                          <a:cs typeface="+mn-cs"/>
                        </a:rPr>
                        <a:t> ja </a:t>
                      </a:r>
                      <a:r>
                        <a:rPr lang="fi-FI" sz="1300" b="0" i="0" kern="1200" baseline="0" dirty="0">
                          <a:solidFill>
                            <a:schemeClr val="tx1"/>
                          </a:solidFill>
                          <a:effectLst/>
                          <a:latin typeface="+mn-lt"/>
                          <a:ea typeface="+mn-ea"/>
                          <a:cs typeface="+mn-cs"/>
                          <a:hlinkClick r:id="rId7"/>
                        </a:rPr>
                        <a:t>Hyväkysymys</a:t>
                      </a:r>
                      <a:r>
                        <a:rPr lang="fi-FI" sz="1300" b="0" i="0" kern="1200" baseline="0" dirty="0">
                          <a:solidFill>
                            <a:schemeClr val="tx1"/>
                          </a:solidFill>
                          <a:effectLst/>
                          <a:latin typeface="+mn-lt"/>
                          <a:ea typeface="+mn-ea"/>
                          <a:cs typeface="+mn-cs"/>
                        </a:rPr>
                        <a:t>)</a:t>
                      </a:r>
                      <a:endParaRPr lang="fi-FI" sz="1300" b="0" i="0" kern="1200">
                        <a:solidFill>
                          <a:schemeClr val="tx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Sähköinen perhekeskus: yhteydenottokanava, infokanava ja itsehoitoapu</a:t>
                      </a:r>
                      <a:endParaRPr lang="fi-FI" sz="1300" baseline="0">
                        <a:solidFill>
                          <a:schemeClr val="tx1"/>
                        </a:solidFill>
                      </a:endParaRPr>
                    </a:p>
                  </a:txBody>
                  <a:tcPr>
                    <a:solidFill>
                      <a:schemeClr val="accent5">
                        <a:lumMod val="40000"/>
                        <a:lumOff val="60000"/>
                      </a:schemeClr>
                    </a:solidFill>
                  </a:tcPr>
                </a:tc>
                <a:tc>
                  <a:txBody>
                    <a:bodyPr/>
                    <a:lstStyle/>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US" sz="1300" dirty="0" err="1">
                          <a:solidFill>
                            <a:schemeClr val="tx1"/>
                          </a:solidFill>
                        </a:rPr>
                        <a:t>Sotkanet</a:t>
                      </a:r>
                      <a:r>
                        <a:rPr lang="en-US" sz="1300" dirty="0">
                          <a:solidFill>
                            <a:schemeClr val="tx1"/>
                          </a:solidFill>
                        </a:rPr>
                        <a:t> (</a:t>
                      </a:r>
                      <a:r>
                        <a:rPr lang="en-US" sz="1300" dirty="0" err="1">
                          <a:solidFill>
                            <a:schemeClr val="tx1"/>
                          </a:solidFill>
                        </a:rPr>
                        <a:t>Tilastokeskus</a:t>
                      </a:r>
                      <a:r>
                        <a:rPr lang="en-US" sz="1300" dirty="0">
                          <a:solidFill>
                            <a:schemeClr val="tx1"/>
                          </a:solidFill>
                        </a:rPr>
                        <a:t>):</a:t>
                      </a:r>
                      <a:endParaRPr lang="fi-FI"/>
                    </a:p>
                    <a:p>
                      <a:pPr marL="285750" marR="0" lvl="0" indent="-285750" algn="l">
                        <a:lnSpc>
                          <a:spcPct val="100000"/>
                        </a:lnSpc>
                        <a:spcBef>
                          <a:spcPts val="0"/>
                        </a:spcBef>
                        <a:spcAft>
                          <a:spcPts val="0"/>
                        </a:spcAft>
                        <a:buFont typeface="Arial" panose="020B0604020202020204" pitchFamily="34" charset="0"/>
                        <a:buChar char="•"/>
                      </a:pPr>
                      <a:r>
                        <a:rPr lang="en-US" sz="1300" dirty="0" err="1">
                          <a:solidFill>
                            <a:schemeClr val="tx1"/>
                          </a:solidFill>
                        </a:rPr>
                        <a:t>Avioeroja</a:t>
                      </a:r>
                      <a:r>
                        <a:rPr lang="en-US" sz="1300" dirty="0">
                          <a:solidFill>
                            <a:schemeClr val="tx1"/>
                          </a:solidFill>
                        </a:rPr>
                        <a:t> 25-64-vuotiailla / 1000 </a:t>
                      </a:r>
                      <a:r>
                        <a:rPr lang="en-US" sz="1300" dirty="0" err="1">
                          <a:solidFill>
                            <a:schemeClr val="tx1"/>
                          </a:solidFill>
                        </a:rPr>
                        <a:t>vastaavanikäistä</a:t>
                      </a:r>
                      <a:r>
                        <a:rPr lang="en-US" sz="1300" dirty="0">
                          <a:solidFill>
                            <a:schemeClr val="tx1"/>
                          </a:solidFill>
                        </a:rPr>
                        <a:t> </a:t>
                      </a:r>
                      <a:r>
                        <a:rPr lang="en-US" sz="1300" dirty="0" err="1">
                          <a:solidFill>
                            <a:schemeClr val="tx1"/>
                          </a:solidFill>
                        </a:rPr>
                        <a:t>naimisissa</a:t>
                      </a:r>
                      <a:r>
                        <a:rPr lang="en-US" sz="1300" dirty="0">
                          <a:solidFill>
                            <a:schemeClr val="tx1"/>
                          </a:solidFill>
                        </a:rPr>
                        <a:t> </a:t>
                      </a:r>
                      <a:r>
                        <a:rPr lang="en-US" sz="1300" dirty="0" err="1">
                          <a:solidFill>
                            <a:schemeClr val="tx1"/>
                          </a:solidFill>
                        </a:rPr>
                        <a:t>olevaa</a:t>
                      </a:r>
                      <a:endParaRPr lang="en-US" err="1"/>
                    </a:p>
                    <a:p>
                      <a:pPr marL="0" marR="0" lvl="0" indent="0" algn="l" rtl="0" eaLnBrk="1" fontAlgn="auto" latinLnBrk="0" hangingPunct="1">
                        <a:lnSpc>
                          <a:spcPct val="100000"/>
                        </a:lnSpc>
                        <a:spcBef>
                          <a:spcPts val="0"/>
                        </a:spcBef>
                        <a:spcAft>
                          <a:spcPts val="0"/>
                        </a:spcAft>
                        <a:buFont typeface="Arial" panose="020B0604020202020204" pitchFamily="34" charset="0"/>
                        <a:buNone/>
                      </a:pPr>
                      <a:endParaRPr lang="en-US" sz="1300">
                        <a:solidFill>
                          <a:schemeClr val="tx1"/>
                        </a:solidFill>
                      </a:endParaRPr>
                    </a:p>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fi-FI" sz="1300" b="0" i="0" kern="1200" dirty="0" err="1">
                          <a:solidFill>
                            <a:schemeClr val="dk1"/>
                          </a:solidFill>
                          <a:effectLst/>
                          <a:latin typeface="+mn-lt"/>
                          <a:ea typeface="+mn-ea"/>
                          <a:cs typeface="+mn-cs"/>
                        </a:rPr>
                        <a:t>FinLapset</a:t>
                      </a:r>
                      <a:r>
                        <a:rPr lang="fi-FI" sz="1300" b="0" i="0" kern="1200" dirty="0">
                          <a:solidFill>
                            <a:schemeClr val="dk1"/>
                          </a:solidFill>
                          <a:effectLst/>
                          <a:latin typeface="+mn-lt"/>
                          <a:ea typeface="+mn-ea"/>
                          <a:cs typeface="+mn-cs"/>
                        </a:rPr>
                        <a:t> (4v</a:t>
                      </a:r>
                      <a:r>
                        <a:rPr lang="fi-FI" sz="1300" b="0" i="0" kern="1200" baseline="0" dirty="0">
                          <a:solidFill>
                            <a:schemeClr val="dk1"/>
                          </a:solidFill>
                          <a:effectLst/>
                          <a:latin typeface="+mn-lt"/>
                          <a:ea typeface="+mn-ea"/>
                          <a:cs typeface="+mn-cs"/>
                        </a:rPr>
                        <a:t>. lapsen huoltaja)</a:t>
                      </a:r>
                      <a:r>
                        <a:rPr lang="fi-FI" sz="1300" b="0" i="0" kern="1200" dirty="0">
                          <a:solidFill>
                            <a:schemeClr val="dk1"/>
                          </a:solidFill>
                          <a:effectLst/>
                          <a:latin typeface="+mn-lt"/>
                          <a:ea typeface="+mn-ea"/>
                          <a:cs typeface="+mn-cs"/>
                        </a:rPr>
                        <a:t>:</a:t>
                      </a:r>
                      <a:r>
                        <a:rPr lang="fi-FI" sz="1300" b="0" i="0" kern="1200" baseline="0" dirty="0">
                          <a:solidFill>
                            <a:schemeClr val="dk1"/>
                          </a:solidFill>
                          <a:effectLst/>
                          <a:latin typeface="+mn-lt"/>
                          <a:ea typeface="+mn-ea"/>
                          <a:cs typeface="+mn-cs"/>
                        </a:rPr>
                        <a:t> </a:t>
                      </a:r>
                    </a:p>
                    <a:p>
                      <a:pPr marL="285750" marR="0" lvl="0" indent="-285750" algn="l">
                        <a:lnSpc>
                          <a:spcPct val="100000"/>
                        </a:lnSpc>
                        <a:spcBef>
                          <a:spcPts val="0"/>
                        </a:spcBef>
                        <a:spcAft>
                          <a:spcPts val="0"/>
                        </a:spcAft>
                        <a:buFont typeface="Arial" panose="020B0604020202020204" pitchFamily="34" charset="0"/>
                        <a:buChar char="•"/>
                      </a:pPr>
                      <a:r>
                        <a:rPr lang="fi-FI" sz="1300" b="0" i="0" kern="1200" dirty="0">
                          <a:solidFill>
                            <a:schemeClr val="dk1"/>
                          </a:solidFill>
                          <a:effectLst/>
                          <a:latin typeface="+mn-lt"/>
                          <a:ea typeface="+mn-ea"/>
                          <a:cs typeface="+mn-cs"/>
                        </a:rPr>
                        <a:t>Vanhempi saanut </a:t>
                      </a:r>
                      <a:r>
                        <a:rPr lang="fi-FI" sz="1300" b="0" i="0" kern="1200" baseline="0" dirty="0">
                          <a:solidFill>
                            <a:schemeClr val="dk1"/>
                          </a:solidFill>
                          <a:effectLst/>
                          <a:latin typeface="+mn-lt"/>
                          <a:ea typeface="+mn-ea"/>
                          <a:cs typeface="+mn-cs"/>
                        </a:rPr>
                        <a:t>parisuhteeseen, puolison jaksamiseen ja omaan jaksamiseen </a:t>
                      </a:r>
                      <a:r>
                        <a:rPr lang="fi-FI" sz="1300" b="0" i="0" kern="1200" dirty="0">
                          <a:solidFill>
                            <a:schemeClr val="dk1"/>
                          </a:solidFill>
                          <a:effectLst/>
                          <a:latin typeface="+mn-lt"/>
                          <a:ea typeface="+mn-ea"/>
                          <a:cs typeface="+mn-cs"/>
                        </a:rPr>
                        <a:t>riittämättömästi</a:t>
                      </a:r>
                      <a:r>
                        <a:rPr lang="fi-FI" sz="1300" b="0" i="0" kern="1200" baseline="0" dirty="0">
                          <a:solidFill>
                            <a:schemeClr val="dk1"/>
                          </a:solidFill>
                          <a:effectLst/>
                          <a:latin typeface="+mn-lt"/>
                          <a:ea typeface="+mn-ea"/>
                          <a:cs typeface="+mn-cs"/>
                        </a:rPr>
                        <a:t> tukea, %</a:t>
                      </a:r>
                      <a:r>
                        <a:rPr lang="fi-FI" sz="1300" b="0" i="0" kern="1200" dirty="0">
                          <a:solidFill>
                            <a:schemeClr val="dk1"/>
                          </a:solidFill>
                          <a:effectLst/>
                          <a:latin typeface="+mn-lt"/>
                          <a:ea typeface="+mn-ea"/>
                          <a:cs typeface="+mn-cs"/>
                        </a:rPr>
                        <a:t> </a:t>
                      </a:r>
                      <a:endParaRPr lang="en-US" sz="1300" dirty="0"/>
                    </a:p>
                    <a:p>
                      <a:pPr marL="285750" marR="0" lvl="0" indent="-285750" algn="l">
                        <a:lnSpc>
                          <a:spcPct val="100000"/>
                        </a:lnSpc>
                        <a:spcBef>
                          <a:spcPts val="0"/>
                        </a:spcBef>
                        <a:spcAft>
                          <a:spcPts val="0"/>
                        </a:spcAft>
                        <a:buFont typeface="Arial" panose="020B0604020202020204" pitchFamily="34" charset="0"/>
                        <a:buChar char="•"/>
                      </a:pPr>
                      <a:r>
                        <a:rPr lang="en-US" sz="1300" b="0" i="0" u="none" strike="noStrike" noProof="0" dirty="0" err="1">
                          <a:latin typeface="Calibri"/>
                        </a:rPr>
                        <a:t>Vanhempi</a:t>
                      </a:r>
                      <a:r>
                        <a:rPr lang="en-US" sz="1300" b="0" i="0" u="none" strike="noStrike" noProof="0" dirty="0">
                          <a:latin typeface="Calibri"/>
                        </a:rPr>
                        <a:t> </a:t>
                      </a:r>
                      <a:r>
                        <a:rPr lang="en-US" sz="1300" b="0" i="0" u="none" strike="noStrike" noProof="0" dirty="0" err="1">
                          <a:latin typeface="Calibri"/>
                        </a:rPr>
                        <a:t>tarvinnut</a:t>
                      </a:r>
                      <a:r>
                        <a:rPr lang="en-US" sz="1300" b="0" i="0" u="none" strike="noStrike" noProof="0" dirty="0">
                          <a:latin typeface="Calibri"/>
                        </a:rPr>
                        <a:t> </a:t>
                      </a:r>
                      <a:r>
                        <a:rPr lang="en-US" sz="1300" b="0" i="0" u="none" strike="noStrike" noProof="0" dirty="0" err="1">
                          <a:latin typeface="Calibri"/>
                        </a:rPr>
                        <a:t>omaan</a:t>
                      </a:r>
                      <a:r>
                        <a:rPr lang="en-US" sz="1300" b="0" i="0" u="none" strike="noStrike" noProof="0" dirty="0">
                          <a:latin typeface="Calibri"/>
                        </a:rPr>
                        <a:t> </a:t>
                      </a:r>
                      <a:r>
                        <a:rPr lang="en-US" sz="1300" b="0" i="0" u="none" strike="noStrike" noProof="0" dirty="0" err="1">
                          <a:latin typeface="Calibri"/>
                        </a:rPr>
                        <a:t>vanhemmuuteensa</a:t>
                      </a:r>
                      <a:r>
                        <a:rPr lang="en-US" sz="1300" b="0" i="0" u="none" strike="noStrike" noProof="0" dirty="0">
                          <a:latin typeface="Calibri"/>
                        </a:rPr>
                        <a:t>/ </a:t>
                      </a:r>
                      <a:r>
                        <a:rPr lang="en-US" sz="1300" b="0" i="0" u="none" strike="noStrike" noProof="0" dirty="0" err="1">
                          <a:latin typeface="Calibri"/>
                        </a:rPr>
                        <a:t>parisuhteeseensa</a:t>
                      </a:r>
                      <a:r>
                        <a:rPr lang="en-US" sz="1300" b="0" i="0" u="none" strike="noStrike" noProof="0" dirty="0">
                          <a:latin typeface="Calibri"/>
                        </a:rPr>
                        <a:t> </a:t>
                      </a:r>
                      <a:r>
                        <a:rPr lang="en-US" sz="1300" b="0" i="0" u="none" strike="noStrike" noProof="0" dirty="0" err="1">
                          <a:latin typeface="Calibri"/>
                        </a:rPr>
                        <a:t>ammattilaisilta</a:t>
                      </a:r>
                      <a:r>
                        <a:rPr lang="en-US" sz="1300" b="0" i="0" u="none" strike="noStrike" noProof="0" dirty="0">
                          <a:latin typeface="Calibri"/>
                        </a:rPr>
                        <a:t> </a:t>
                      </a:r>
                      <a:r>
                        <a:rPr lang="en-US" sz="1300" b="0" i="0" u="none" strike="noStrike" noProof="0" dirty="0" err="1">
                          <a:latin typeface="Calibri"/>
                        </a:rPr>
                        <a:t>tukea</a:t>
                      </a:r>
                      <a:r>
                        <a:rPr lang="en-US" sz="1300" b="0" i="0" u="none" strike="noStrike" noProof="0" dirty="0">
                          <a:latin typeface="Calibri"/>
                        </a:rPr>
                        <a:t>, % </a:t>
                      </a:r>
                      <a:endParaRPr lang="en-US" sz="1300"/>
                    </a:p>
                    <a:p>
                      <a:pPr marL="285750" marR="0" lvl="0" indent="-285750" algn="l">
                        <a:lnSpc>
                          <a:spcPct val="100000"/>
                        </a:lnSpc>
                        <a:spcBef>
                          <a:spcPts val="0"/>
                        </a:spcBef>
                        <a:spcAft>
                          <a:spcPts val="0"/>
                        </a:spcAft>
                        <a:buFont typeface="Arial" panose="020B0604020202020204" pitchFamily="34" charset="0"/>
                        <a:buChar char="•"/>
                      </a:pPr>
                      <a:r>
                        <a:rPr lang="en-US" sz="1300" b="0" i="0" u="none" strike="noStrike" noProof="0" dirty="0" err="1">
                          <a:latin typeface="Calibri"/>
                        </a:rPr>
                        <a:t>Vanhempien</a:t>
                      </a:r>
                      <a:r>
                        <a:rPr lang="en-US" sz="1300" b="0" i="0" u="none" strike="noStrike" noProof="0" dirty="0">
                          <a:latin typeface="Calibri"/>
                        </a:rPr>
                        <a:t> </a:t>
                      </a:r>
                      <a:r>
                        <a:rPr lang="en-US" sz="1300" b="0" i="0" u="none" strike="noStrike" noProof="0" dirty="0" err="1">
                          <a:latin typeface="Calibri"/>
                        </a:rPr>
                        <a:t>ilmaisematta</a:t>
                      </a:r>
                      <a:r>
                        <a:rPr lang="en-US" sz="1300" b="0" i="0" u="none" strike="noStrike" noProof="0" dirty="0">
                          <a:latin typeface="Calibri"/>
                        </a:rPr>
                        <a:t> </a:t>
                      </a:r>
                      <a:r>
                        <a:rPr lang="en-US" sz="1300" b="0" i="0" u="none" strike="noStrike" noProof="0" dirty="0" err="1">
                          <a:latin typeface="Calibri"/>
                        </a:rPr>
                        <a:t>jättäneen</a:t>
                      </a:r>
                      <a:r>
                        <a:rPr lang="en-US" sz="1300" b="0" i="0" u="none" strike="noStrike" baseline="0" noProof="0" dirty="0">
                          <a:latin typeface="Calibri"/>
                        </a:rPr>
                        <a:t> </a:t>
                      </a:r>
                      <a:r>
                        <a:rPr lang="en-US" sz="1300" b="0" i="0" u="none" strike="noStrike" baseline="0" noProof="0" dirty="0" err="1">
                          <a:latin typeface="Calibri"/>
                        </a:rPr>
                        <a:t>tuen</a:t>
                      </a:r>
                      <a:r>
                        <a:rPr lang="en-US" sz="1300" b="0" i="0" u="none" strike="noStrike" baseline="0" noProof="0" dirty="0">
                          <a:latin typeface="Calibri"/>
                        </a:rPr>
                        <a:t> </a:t>
                      </a:r>
                      <a:r>
                        <a:rPr lang="en-US" sz="1300" b="0" i="0" u="none" strike="noStrike" baseline="0" noProof="0" dirty="0" err="1">
                          <a:latin typeface="Calibri"/>
                        </a:rPr>
                        <a:t>tarve</a:t>
                      </a:r>
                      <a:r>
                        <a:rPr lang="en-US" sz="1300" b="0" i="0" u="none" strike="noStrike" baseline="0" noProof="0" dirty="0">
                          <a:latin typeface="Calibri"/>
                        </a:rPr>
                        <a:t> </a:t>
                      </a:r>
                      <a:r>
                        <a:rPr lang="en-US" sz="1300" b="0" i="0" u="none" strike="noStrike" baseline="0" noProof="0" dirty="0" err="1">
                          <a:latin typeface="Calibri"/>
                        </a:rPr>
                        <a:t>eri</a:t>
                      </a:r>
                      <a:r>
                        <a:rPr lang="en-US" sz="1300" b="0" i="0" u="none" strike="noStrike" baseline="0" noProof="0" dirty="0">
                          <a:latin typeface="Calibri"/>
                        </a:rPr>
                        <a:t> </a:t>
                      </a:r>
                      <a:r>
                        <a:rPr lang="en-US" sz="1300" b="0" i="0" u="none" strike="noStrike" baseline="0" noProof="0" dirty="0" err="1">
                          <a:latin typeface="Calibri"/>
                        </a:rPr>
                        <a:t>tuen</a:t>
                      </a:r>
                      <a:r>
                        <a:rPr lang="en-US" sz="1300" b="0" i="0" u="none" strike="noStrike" baseline="0" noProof="0" dirty="0">
                          <a:latin typeface="Calibri"/>
                        </a:rPr>
                        <a:t> </a:t>
                      </a:r>
                      <a:r>
                        <a:rPr lang="en-US" sz="1300" b="0" i="0" u="none" strike="noStrike" baseline="0" noProof="0" dirty="0" err="1">
                          <a:latin typeface="Calibri"/>
                        </a:rPr>
                        <a:t>tarpeisiin</a:t>
                      </a:r>
                      <a:r>
                        <a:rPr lang="en-US" sz="1300" b="0" i="0" u="none" strike="noStrike" baseline="0" noProof="0" dirty="0">
                          <a:latin typeface="Calibri"/>
                        </a:rPr>
                        <a:t>, %</a:t>
                      </a:r>
                    </a:p>
                    <a:p>
                      <a:pPr marL="0" marR="0" lvl="0" indent="0" algn="l">
                        <a:lnSpc>
                          <a:spcPct val="100000"/>
                        </a:lnSpc>
                        <a:spcBef>
                          <a:spcPts val="0"/>
                        </a:spcBef>
                        <a:spcAft>
                          <a:spcPts val="0"/>
                        </a:spcAft>
                        <a:buFont typeface="Arial" panose="020B0604020202020204" pitchFamily="34" charset="0"/>
                        <a:buNone/>
                      </a:pPr>
                      <a:r>
                        <a:rPr lang="en-US" sz="1300" b="0" i="0" u="none" strike="noStrike" baseline="0" noProof="0" err="1">
                          <a:latin typeface="Calibri"/>
                        </a:rPr>
                        <a:t>Vaikuttavat</a:t>
                      </a:r>
                      <a:r>
                        <a:rPr lang="en-US" sz="1300" b="0" i="0" u="none" strike="noStrike" baseline="0" noProof="0" dirty="0">
                          <a:latin typeface="Calibri"/>
                        </a:rPr>
                        <a:t> </a:t>
                      </a:r>
                      <a:r>
                        <a:rPr lang="en-US" sz="1300" b="0" i="0" u="none" strike="noStrike" baseline="0" noProof="0" err="1">
                          <a:latin typeface="Calibri"/>
                        </a:rPr>
                        <a:t>hyte-menetelmät</a:t>
                      </a:r>
                      <a:r>
                        <a:rPr lang="en-US" sz="1300" b="0" i="0" u="none" strike="noStrike" baseline="0" noProof="0" dirty="0">
                          <a:latin typeface="Calibri"/>
                        </a:rPr>
                        <a:t> </a:t>
                      </a:r>
                      <a:r>
                        <a:rPr lang="en-US" sz="1300" b="0" i="0" u="none" strike="noStrike" baseline="0" noProof="0" err="1">
                          <a:latin typeface="Calibri"/>
                        </a:rPr>
                        <a:t>kysely</a:t>
                      </a:r>
                      <a:endParaRPr lang="en-US" sz="1300"/>
                    </a:p>
                  </a:txBody>
                  <a:tcPr>
                    <a:solidFill>
                      <a:schemeClr val="accent5">
                        <a:lumMod val="40000"/>
                        <a:lumOff val="60000"/>
                      </a:schemeClr>
                    </a:solidFill>
                  </a:tcPr>
                </a:tc>
                <a:extLst>
                  <a:ext uri="{0D108BD9-81ED-4DB2-BD59-A6C34878D82A}">
                    <a16:rowId xmlns:a16="http://schemas.microsoft.com/office/drawing/2014/main" val="744098521"/>
                  </a:ext>
                </a:extLst>
              </a:tr>
            </a:tbl>
          </a:graphicData>
        </a:graphic>
      </p:graphicFrame>
    </p:spTree>
    <p:extLst>
      <p:ext uri="{BB962C8B-B14F-4D97-AF65-F5344CB8AC3E}">
        <p14:creationId xmlns:p14="http://schemas.microsoft.com/office/powerpoint/2010/main" val="921127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35120" y="70111"/>
            <a:ext cx="10972800" cy="458914"/>
          </a:xfrm>
        </p:spPr>
        <p:txBody>
          <a:bodyPr>
            <a:noAutofit/>
          </a:bodyPr>
          <a:lstStyle/>
          <a:p>
            <a:r>
              <a:rPr lang="fi-FI" sz="2800" b="1">
                <a:solidFill>
                  <a:schemeClr val="accent5"/>
                </a:solidFill>
              </a:rPr>
              <a:t>Painopiste: Vanhemmuus vahvistuu</a:t>
            </a:r>
          </a:p>
        </p:txBody>
      </p:sp>
      <p:graphicFrame>
        <p:nvGraphicFramePr>
          <p:cNvPr id="4" name="Sisällön paikkamerkki 3"/>
          <p:cNvGraphicFramePr>
            <a:graphicFrameLocks noGrp="1"/>
          </p:cNvGraphicFramePr>
          <p:nvPr>
            <p:ph sz="quarter" idx="13"/>
            <p:extLst>
              <p:ext uri="{D42A27DB-BD31-4B8C-83A1-F6EECF244321}">
                <p14:modId xmlns:p14="http://schemas.microsoft.com/office/powerpoint/2010/main" val="305614955"/>
              </p:ext>
            </p:extLst>
          </p:nvPr>
        </p:nvGraphicFramePr>
        <p:xfrm>
          <a:off x="53473" y="494631"/>
          <a:ext cx="12138416" cy="6264969"/>
        </p:xfrm>
        <a:graphic>
          <a:graphicData uri="http://schemas.openxmlformats.org/drawingml/2006/table">
            <a:tbl>
              <a:tblPr firstRow="1" bandRow="1">
                <a:tableStyleId>{F5AB1C69-6EDB-4FF4-983F-18BD219EF322}</a:tableStyleId>
              </a:tblPr>
              <a:tblGrid>
                <a:gridCol w="1669902">
                  <a:extLst>
                    <a:ext uri="{9D8B030D-6E8A-4147-A177-3AD203B41FA5}">
                      <a16:colId xmlns:a16="http://schemas.microsoft.com/office/drawing/2014/main" val="1527863934"/>
                    </a:ext>
                  </a:extLst>
                </a:gridCol>
                <a:gridCol w="865185">
                  <a:extLst>
                    <a:ext uri="{9D8B030D-6E8A-4147-A177-3AD203B41FA5}">
                      <a16:colId xmlns:a16="http://schemas.microsoft.com/office/drawing/2014/main" val="2118112610"/>
                    </a:ext>
                  </a:extLst>
                </a:gridCol>
                <a:gridCol w="7059440">
                  <a:extLst>
                    <a:ext uri="{9D8B030D-6E8A-4147-A177-3AD203B41FA5}">
                      <a16:colId xmlns:a16="http://schemas.microsoft.com/office/drawing/2014/main" val="2405627847"/>
                    </a:ext>
                  </a:extLst>
                </a:gridCol>
                <a:gridCol w="2543889">
                  <a:extLst>
                    <a:ext uri="{9D8B030D-6E8A-4147-A177-3AD203B41FA5}">
                      <a16:colId xmlns:a16="http://schemas.microsoft.com/office/drawing/2014/main" val="1987869538"/>
                    </a:ext>
                  </a:extLst>
                </a:gridCol>
              </a:tblGrid>
              <a:tr h="1009837">
                <a:tc>
                  <a:txBody>
                    <a:bodyPr/>
                    <a:lstStyle/>
                    <a:p>
                      <a:r>
                        <a:rPr lang="fi-FI" sz="1600" dirty="0"/>
                        <a:t>TAVOITTEET</a:t>
                      </a:r>
                    </a:p>
                  </a:txBody>
                  <a:tcPr>
                    <a:solidFill>
                      <a:schemeClr val="accent5">
                        <a:lumMod val="75000"/>
                      </a:schemeClr>
                    </a:solidFill>
                  </a:tcPr>
                </a:tc>
                <a:tc>
                  <a:txBody>
                    <a:bodyPr/>
                    <a:lstStyle/>
                    <a:p>
                      <a:r>
                        <a:rPr lang="fi-FI" sz="1600" dirty="0"/>
                        <a:t>HUOMIOI</a:t>
                      </a:r>
                      <a:r>
                        <a:rPr lang="fi-FI" sz="1600" baseline="0" dirty="0"/>
                        <a:t> ERITYISESTI</a:t>
                      </a:r>
                      <a:endParaRPr lang="fi-FI" sz="1600" dirty="0"/>
                    </a:p>
                  </a:txBody>
                  <a:tcPr>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dirty="0"/>
                        <a:t>MENETELMÄT</a:t>
                      </a:r>
                    </a:p>
                    <a:p>
                      <a:endParaRPr lang="fi-FI" sz="1600"/>
                    </a:p>
                  </a:txBody>
                  <a:tcPr>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dirty="0"/>
                        <a:t>MITTARIT</a:t>
                      </a:r>
                    </a:p>
                  </a:txBody>
                  <a:tcPr>
                    <a:solidFill>
                      <a:schemeClr val="accent5">
                        <a:lumMod val="75000"/>
                      </a:schemeClr>
                    </a:solidFill>
                  </a:tcPr>
                </a:tc>
                <a:extLst>
                  <a:ext uri="{0D108BD9-81ED-4DB2-BD59-A6C34878D82A}">
                    <a16:rowId xmlns:a16="http://schemas.microsoft.com/office/drawing/2014/main" val="1840333654"/>
                  </a:ext>
                </a:extLst>
              </a:tr>
              <a:tr h="3521769">
                <a:tc>
                  <a:txBody>
                    <a:bodyPr/>
                    <a:lstStyle/>
                    <a:p>
                      <a:r>
                        <a:rPr lang="fi-FI" sz="1300" b="1" dirty="0"/>
                        <a:t>Vanhemmuustaidot</a:t>
                      </a:r>
                      <a:r>
                        <a:rPr lang="fi-FI" sz="1300" b="1" baseline="0" dirty="0"/>
                        <a:t> vahvistuvat</a:t>
                      </a:r>
                      <a:endParaRPr lang="fi-FI" sz="1300" b="1" dirty="0"/>
                    </a:p>
                  </a:txBody>
                  <a:tcPr>
                    <a:solidFill>
                      <a:schemeClr val="accent5">
                        <a:lumMod val="20000"/>
                        <a:lumOff val="80000"/>
                      </a:schemeClr>
                    </a:solidFill>
                  </a:tcPr>
                </a:tc>
                <a:tc>
                  <a:txBody>
                    <a:bodyPr/>
                    <a:lstStyle/>
                    <a:p>
                      <a:pPr marL="0" indent="0">
                        <a:buNone/>
                      </a:pPr>
                      <a:r>
                        <a:rPr lang="fi-FI" sz="1300" dirty="0">
                          <a:solidFill>
                            <a:schemeClr val="tx1"/>
                          </a:solidFill>
                        </a:rPr>
                        <a:t>Erityisesti keskusteluyhteys nuorten 8. ja 9lk, tytöt ja vanhempien kesken </a:t>
                      </a:r>
                      <a:endParaRPr lang="fi-FI" sz="1300" baseline="0" dirty="0"/>
                    </a:p>
                  </a:txBody>
                  <a:tcPr>
                    <a:solidFill>
                      <a:schemeClr val="accent5">
                        <a:lumMod val="20000"/>
                        <a:lumOff val="80000"/>
                      </a:schemeClr>
                    </a:solidFill>
                  </a:tcPr>
                </a:tc>
                <a:tc>
                  <a:txBody>
                    <a:bodyPr/>
                    <a:lstStyle/>
                    <a:p>
                      <a:pPr marL="0" indent="0" rtl="0" fontAlgn="base">
                        <a:buFont typeface="Arial" panose="020B0604020202020204" pitchFamily="34" charset="0"/>
                        <a:buNone/>
                      </a:pPr>
                      <a:r>
                        <a:rPr lang="fi-FI" sz="1300" b="0" i="0" kern="1200" dirty="0">
                          <a:solidFill>
                            <a:schemeClr val="dk1"/>
                          </a:solidFill>
                          <a:effectLst/>
                          <a:latin typeface="+mn-lt"/>
                          <a:ea typeface="+mn-ea"/>
                          <a:cs typeface="+mn-cs"/>
                        </a:rPr>
                        <a:t>Ryhmämuotoiset menetelmät - kaikille perheille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Monialainen perhevalmennus**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Monialainen ryhmäneuvola**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Monialaiset vanhempainillat (varhaiskasvatus, koulu, harrastus)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3"/>
                        </a:rPr>
                        <a:t>Vahvuutta vanhemmuuteen</a:t>
                      </a:r>
                      <a:r>
                        <a:rPr lang="fi-FI" sz="1300" b="0" i="0" kern="1200" dirty="0">
                          <a:solidFill>
                            <a:schemeClr val="dk1"/>
                          </a:solidFill>
                          <a:effectLst/>
                          <a:latin typeface="+mn-lt"/>
                          <a:ea typeface="+mn-ea"/>
                          <a:cs typeface="+mn-cs"/>
                        </a:rPr>
                        <a:t> **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4"/>
                        </a:rPr>
                        <a:t>Ihmeelliset vuodet</a:t>
                      </a:r>
                      <a:r>
                        <a:rPr lang="fi-FI" sz="1300" b="0" i="0" kern="1200" dirty="0">
                          <a:solidFill>
                            <a:schemeClr val="dk1"/>
                          </a:solidFill>
                          <a:effectLst/>
                          <a:latin typeface="+mn-lt"/>
                          <a:ea typeface="+mn-ea"/>
                          <a:cs typeface="+mn-cs"/>
                        </a:rPr>
                        <a:t> </a:t>
                      </a:r>
                    </a:p>
                    <a:p>
                      <a:pPr marL="0" indent="0" rtl="0" fontAlgn="base">
                        <a:buFont typeface="Arial" panose="020B0604020202020204" pitchFamily="34" charset="0"/>
                        <a:buNone/>
                      </a:pPr>
                      <a:r>
                        <a:rPr lang="fi-FI" sz="1300" b="0" i="0" kern="1200" dirty="0">
                          <a:solidFill>
                            <a:schemeClr val="dk1"/>
                          </a:solidFill>
                          <a:effectLst/>
                          <a:latin typeface="+mn-lt"/>
                          <a:ea typeface="+mn-ea"/>
                          <a:cs typeface="+mn-cs"/>
                        </a:rPr>
                        <a:t>Yksilökohtaiset menetelmät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Raskauden aikaisen masennuksen arviointi (</a:t>
                      </a:r>
                      <a:r>
                        <a:rPr lang="fi-FI" sz="1300" b="0" i="0" kern="1200" dirty="0">
                          <a:solidFill>
                            <a:schemeClr val="dk1"/>
                          </a:solidFill>
                          <a:effectLst/>
                          <a:latin typeface="+mn-lt"/>
                          <a:ea typeface="+mn-ea"/>
                          <a:cs typeface="+mn-cs"/>
                          <a:hlinkClick r:id="rId5"/>
                        </a:rPr>
                        <a:t>EPDS-seulonta</a:t>
                      </a:r>
                      <a:r>
                        <a:rPr lang="fi-FI" sz="1300" b="0" i="0" kern="1200" dirty="0">
                          <a:solidFill>
                            <a:schemeClr val="dk1"/>
                          </a:solidFill>
                          <a:effectLst/>
                          <a:latin typeface="+mn-lt"/>
                          <a:ea typeface="+mn-ea"/>
                          <a:cs typeface="+mn-cs"/>
                        </a:rPr>
                        <a:t>)</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6"/>
                        </a:rPr>
                        <a:t>Varhainen Vuorovaikutus -työmenetelmä</a:t>
                      </a:r>
                      <a:r>
                        <a:rPr lang="fi-FI" sz="1300" b="0" i="0" kern="1200" dirty="0">
                          <a:solidFill>
                            <a:schemeClr val="dk1"/>
                          </a:solidFill>
                          <a:effectLst/>
                          <a:latin typeface="+mn-lt"/>
                          <a:ea typeface="+mn-ea"/>
                          <a:cs typeface="+mn-cs"/>
                        </a:rPr>
                        <a:t> (haastattelu, lomakkeet, </a:t>
                      </a:r>
                      <a:r>
                        <a:rPr lang="en-US" sz="1300" b="0" i="0" u="none" strike="noStrike" kern="1200" noProof="0" dirty="0" err="1">
                          <a:solidFill>
                            <a:schemeClr val="tx1"/>
                          </a:solidFill>
                          <a:effectLst/>
                        </a:rPr>
                        <a:t>varhainen</a:t>
                      </a:r>
                      <a:r>
                        <a:rPr lang="en-US" sz="1300" b="0" i="0" u="none" strike="noStrike" kern="1200" noProof="0" dirty="0">
                          <a:solidFill>
                            <a:schemeClr val="tx1"/>
                          </a:solidFill>
                          <a:effectLst/>
                        </a:rPr>
                        <a:t> </a:t>
                      </a:r>
                      <a:r>
                        <a:rPr lang="en-US" sz="1300" b="0" i="0" u="none" strike="noStrike" kern="1200" noProof="0" dirty="0" err="1">
                          <a:solidFill>
                            <a:schemeClr val="tx1"/>
                          </a:solidFill>
                          <a:effectLst/>
                        </a:rPr>
                        <a:t>vuorovaikutus</a:t>
                      </a:r>
                      <a:r>
                        <a:rPr lang="en-US" sz="1300" b="0" i="0" u="none" strike="noStrike" kern="1200" noProof="0" dirty="0">
                          <a:solidFill>
                            <a:schemeClr val="tx1"/>
                          </a:solidFill>
                          <a:effectLst/>
                        </a:rPr>
                        <a:t>, </a:t>
                      </a:r>
                      <a:r>
                        <a:rPr lang="en-US" sz="1300" b="0" i="0" u="none" strike="noStrike" kern="1200" noProof="0" dirty="0" err="1">
                          <a:solidFill>
                            <a:schemeClr val="tx1"/>
                          </a:solidFill>
                          <a:effectLst/>
                        </a:rPr>
                        <a:t>voimavaramittarit</a:t>
                      </a:r>
                      <a:r>
                        <a:rPr lang="en-US" sz="1300" b="0" i="0" u="none" strike="noStrike" kern="1200" noProof="0" dirty="0">
                          <a:solidFill>
                            <a:schemeClr val="tx1"/>
                          </a:solidFill>
                          <a:effectLst/>
                        </a:rPr>
                        <a:t> ja </a:t>
                      </a:r>
                      <a:r>
                        <a:rPr lang="en-US" sz="1300" b="0" i="0" u="none" strike="noStrike" kern="1200" noProof="0" dirty="0" err="1">
                          <a:solidFill>
                            <a:schemeClr val="tx1"/>
                          </a:solidFill>
                          <a:effectLst/>
                        </a:rPr>
                        <a:t>kotikäynnit</a:t>
                      </a:r>
                      <a:r>
                        <a:rPr lang="fi-FI" sz="1300" b="0" i="0" kern="1200" dirty="0">
                          <a:solidFill>
                            <a:schemeClr val="dk1"/>
                          </a:solidFill>
                          <a:effectLst/>
                          <a:latin typeface="+mn-lt"/>
                          <a:ea typeface="+mn-ea"/>
                          <a:cs typeface="+mn-cs"/>
                        </a:rPr>
                        <a:t>)**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Lasta odottavan perheen ja lapsiperheen arjen voimavaralomakkeet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7"/>
                        </a:rPr>
                        <a:t>Lapset puheeksi </a:t>
                      </a:r>
                      <a:r>
                        <a:rPr lang="fi-FI" sz="1300" b="0" i="0" kern="1200" dirty="0">
                          <a:solidFill>
                            <a:schemeClr val="dk1"/>
                          </a:solidFill>
                          <a:effectLst/>
                          <a:latin typeface="+mn-lt"/>
                          <a:ea typeface="+mn-ea"/>
                          <a:cs typeface="+mn-cs"/>
                        </a:rPr>
                        <a:t>– toimintamalli (keskustelu ja neuvonpito)**</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Vanhemmuuden </a:t>
                      </a:r>
                      <a:r>
                        <a:rPr lang="fi-FI" sz="1300" b="0" i="0" kern="1200" dirty="0" err="1">
                          <a:solidFill>
                            <a:schemeClr val="dk1"/>
                          </a:solidFill>
                          <a:effectLst/>
                          <a:latin typeface="+mn-lt"/>
                          <a:ea typeface="+mn-ea"/>
                          <a:cs typeface="+mn-cs"/>
                        </a:rPr>
                        <a:t>puheeksiotto</a:t>
                      </a:r>
                      <a:r>
                        <a:rPr lang="fi-FI" sz="1300" b="0" i="0" kern="1200" dirty="0">
                          <a:solidFill>
                            <a:schemeClr val="dk1"/>
                          </a:solidFill>
                          <a:effectLst/>
                          <a:latin typeface="+mn-lt"/>
                          <a:ea typeface="+mn-ea"/>
                          <a:cs typeface="+mn-cs"/>
                        </a:rPr>
                        <a:t> ja varhainen tuki </a:t>
                      </a:r>
                    </a:p>
                    <a:p>
                      <a:pPr marL="0" indent="0" rtl="0" fontAlgn="base">
                        <a:buFont typeface="Arial" panose="020B0604020202020204" pitchFamily="34" charset="0"/>
                        <a:buNone/>
                      </a:pPr>
                      <a:r>
                        <a:rPr lang="fi-FI" sz="1300" b="0" i="0" kern="1200" dirty="0">
                          <a:solidFill>
                            <a:schemeClr val="dk1"/>
                          </a:solidFill>
                          <a:effectLst/>
                          <a:latin typeface="+mn-lt"/>
                          <a:ea typeface="+mn-ea"/>
                          <a:cs typeface="+mn-cs"/>
                        </a:rPr>
                        <a:t>Kohdennetut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8"/>
                        </a:rPr>
                        <a:t>Strategiamenetelmä (</a:t>
                      </a:r>
                      <a:r>
                        <a:rPr lang="fi-FI" sz="1300" b="0" i="0" kern="1200" dirty="0" err="1">
                          <a:solidFill>
                            <a:schemeClr val="dk1"/>
                          </a:solidFill>
                          <a:effectLst/>
                          <a:latin typeface="+mn-lt"/>
                          <a:ea typeface="+mn-ea"/>
                          <a:cs typeface="+mn-cs"/>
                        </a:rPr>
                        <a:t>Adhd</a:t>
                      </a:r>
                      <a:r>
                        <a:rPr lang="fi-FI" sz="1300" b="0" i="0" kern="1200" dirty="0">
                          <a:solidFill>
                            <a:schemeClr val="dk1"/>
                          </a:solidFill>
                          <a:effectLst/>
                          <a:latin typeface="+mn-lt"/>
                          <a:ea typeface="+mn-ea"/>
                          <a:cs typeface="+mn-cs"/>
                        </a:rPr>
                        <a:t>)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9"/>
                        </a:rPr>
                        <a:t>Voimaperheet</a:t>
                      </a:r>
                      <a:r>
                        <a:rPr lang="fi-FI" sz="1300" b="0" i="0" kern="1200" dirty="0">
                          <a:solidFill>
                            <a:schemeClr val="dk1"/>
                          </a:solidFill>
                          <a:effectLst/>
                          <a:latin typeface="+mn-lt"/>
                          <a:ea typeface="+mn-ea"/>
                          <a:cs typeface="+mn-cs"/>
                        </a:rPr>
                        <a:t> - lasten käytösongelmien tunnistaminen ja puuttuminen sekä hoito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10"/>
                        </a:rPr>
                        <a:t>Monitoimijainen yhteistyömalli </a:t>
                      </a:r>
                    </a:p>
                  </a:txBody>
                  <a:tcPr>
                    <a:solidFill>
                      <a:schemeClr val="accent5">
                        <a:lumMod val="20000"/>
                        <a:lumOff val="80000"/>
                      </a:schemeClr>
                    </a:solidFill>
                  </a:tcPr>
                </a:tc>
                <a:tc>
                  <a:txBody>
                    <a:bodyPr/>
                    <a:lstStyle/>
                    <a:p>
                      <a:pPr rtl="0" fontAlgn="base"/>
                      <a:r>
                        <a:rPr lang="fi-FI" sz="1300" b="0" i="0" kern="1200" dirty="0">
                          <a:solidFill>
                            <a:schemeClr val="dk1"/>
                          </a:solidFill>
                          <a:effectLst/>
                          <a:latin typeface="+mn-lt"/>
                          <a:ea typeface="+mn-ea"/>
                          <a:cs typeface="+mn-cs"/>
                        </a:rPr>
                        <a:t>Kouluterveyskysely: </a:t>
                      </a:r>
                      <a:endParaRPr lang="fi-FI"/>
                    </a:p>
                    <a:p>
                      <a:pPr marL="285750" lvl="0" indent="-285750">
                        <a:buFont typeface="Arial"/>
                        <a:buChar char="•"/>
                      </a:pPr>
                      <a:r>
                        <a:rPr lang="fi-FI" sz="1300" b="0" i="0" kern="1200" dirty="0">
                          <a:solidFill>
                            <a:schemeClr val="dk1"/>
                          </a:solidFill>
                          <a:effectLst/>
                          <a:latin typeface="+mn-lt"/>
                          <a:ea typeface="+mn-ea"/>
                          <a:cs typeface="+mn-cs"/>
                        </a:rPr>
                        <a:t>Keskusteluvaikeuksia vanhempien</a:t>
                      </a:r>
                      <a:r>
                        <a:rPr lang="fi-FI" sz="1300" b="0" i="0" kern="1200" baseline="0" dirty="0">
                          <a:solidFill>
                            <a:schemeClr val="dk1"/>
                          </a:solidFill>
                          <a:effectLst/>
                          <a:latin typeface="+mn-lt"/>
                          <a:ea typeface="+mn-ea"/>
                          <a:cs typeface="+mn-cs"/>
                        </a:rPr>
                        <a:t> kanssa,% ,</a:t>
                      </a:r>
                      <a:r>
                        <a:rPr lang="fi-FI" sz="1300" b="0" i="0" kern="1200" dirty="0">
                          <a:solidFill>
                            <a:schemeClr val="dk1"/>
                          </a:solidFill>
                          <a:effectLst/>
                          <a:latin typeface="+mn-lt"/>
                          <a:ea typeface="+mn-ea"/>
                          <a:cs typeface="+mn-cs"/>
                        </a:rPr>
                        <a:t> 8. ja 9.lk, tytöt</a:t>
                      </a:r>
                      <a:r>
                        <a:rPr lang="fi-FI" sz="1300" b="0" i="0" kern="1200" baseline="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rPr>
                        <a:t> </a:t>
                      </a:r>
                    </a:p>
                    <a:p>
                      <a:pPr rtl="0" fontAlgn="base"/>
                      <a:r>
                        <a:rPr lang="fi-FI" sz="1300" b="0" i="0" kern="1200" dirty="0" err="1">
                          <a:solidFill>
                            <a:schemeClr val="dk1"/>
                          </a:solidFill>
                          <a:effectLst/>
                          <a:latin typeface="+mn-lt"/>
                          <a:ea typeface="+mn-ea"/>
                          <a:cs typeface="+mn-cs"/>
                        </a:rPr>
                        <a:t>FinLapset</a:t>
                      </a:r>
                      <a:r>
                        <a:rPr lang="fi-FI" sz="1300" b="0" i="0" kern="1200" dirty="0">
                          <a:solidFill>
                            <a:schemeClr val="dk1"/>
                          </a:solidFill>
                          <a:effectLst/>
                          <a:latin typeface="+mn-lt"/>
                          <a:ea typeface="+mn-ea"/>
                          <a:cs typeface="+mn-cs"/>
                        </a:rPr>
                        <a:t> (4v.</a:t>
                      </a:r>
                      <a:r>
                        <a:rPr lang="fi-FI" sz="1300" b="0" i="0" kern="1200" baseline="0" dirty="0">
                          <a:solidFill>
                            <a:schemeClr val="dk1"/>
                          </a:solidFill>
                          <a:effectLst/>
                          <a:latin typeface="+mn-lt"/>
                          <a:ea typeface="+mn-ea"/>
                          <a:cs typeface="+mn-cs"/>
                        </a:rPr>
                        <a:t> Lasten huoltajat)</a:t>
                      </a:r>
                      <a:r>
                        <a:rPr lang="fi-FI" sz="1300" b="0" i="0" kern="1200" dirty="0">
                          <a:solidFill>
                            <a:schemeClr val="dk1"/>
                          </a:solidFill>
                          <a:effectLst/>
                          <a:latin typeface="+mn-lt"/>
                          <a:ea typeface="+mn-ea"/>
                          <a:cs typeface="+mn-cs"/>
                        </a:rPr>
                        <a:t>:</a:t>
                      </a:r>
                    </a:p>
                    <a:p>
                      <a:pPr marL="285750" indent="-285750" rtl="0" fontAlgn="base">
                        <a:buFont typeface="Arial"/>
                        <a:buChar char="•"/>
                      </a:pPr>
                      <a:r>
                        <a:rPr lang="en-US" sz="1300" b="0" i="0" u="none" strike="noStrike" noProof="0" dirty="0" err="1">
                          <a:latin typeface="+mn-lt"/>
                        </a:rPr>
                        <a:t>Vanhempien</a:t>
                      </a:r>
                      <a:r>
                        <a:rPr lang="en-US" sz="1300" b="0" i="0" u="none" strike="noStrike" noProof="0" dirty="0">
                          <a:latin typeface="+mn-lt"/>
                        </a:rPr>
                        <a:t> </a:t>
                      </a:r>
                      <a:r>
                        <a:rPr lang="en-US" sz="1300" b="0" i="0" u="none" strike="noStrike" noProof="0" dirty="0" err="1">
                          <a:latin typeface="+mn-lt"/>
                        </a:rPr>
                        <a:t>ilmaisematta</a:t>
                      </a:r>
                      <a:r>
                        <a:rPr lang="en-US" sz="1300" b="0" i="0" u="none" strike="noStrike" noProof="0" dirty="0">
                          <a:latin typeface="+mn-lt"/>
                        </a:rPr>
                        <a:t> </a:t>
                      </a:r>
                      <a:r>
                        <a:rPr lang="en-US" sz="1300" b="0" i="0" u="none" strike="noStrike" noProof="0" dirty="0" err="1">
                          <a:latin typeface="+mn-lt"/>
                        </a:rPr>
                        <a:t>jättäneen</a:t>
                      </a:r>
                      <a:r>
                        <a:rPr lang="en-US" sz="1300" b="0" i="0" u="none" strike="noStrike" baseline="0" noProof="0" dirty="0">
                          <a:latin typeface="+mn-lt"/>
                        </a:rPr>
                        <a:t> </a:t>
                      </a:r>
                      <a:r>
                        <a:rPr lang="en-US" sz="1300" b="0" i="0" u="none" strike="noStrike" baseline="0" noProof="0" dirty="0" err="1">
                          <a:latin typeface="+mn-lt"/>
                        </a:rPr>
                        <a:t>tuen</a:t>
                      </a:r>
                      <a:r>
                        <a:rPr lang="en-US" sz="1300" b="0" i="0" u="none" strike="noStrike" baseline="0" noProof="0" dirty="0">
                          <a:latin typeface="+mn-lt"/>
                        </a:rPr>
                        <a:t> </a:t>
                      </a:r>
                      <a:r>
                        <a:rPr lang="en-US" sz="1300" b="0" i="0" u="none" strike="noStrike" baseline="0" noProof="0" dirty="0" err="1">
                          <a:latin typeface="+mn-lt"/>
                        </a:rPr>
                        <a:t>tarve</a:t>
                      </a:r>
                      <a:r>
                        <a:rPr lang="en-US" sz="1300" b="0" i="0" u="none" strike="noStrike" baseline="0" noProof="0" dirty="0">
                          <a:latin typeface="+mn-lt"/>
                        </a:rPr>
                        <a:t>. %, </a:t>
                      </a:r>
                      <a:r>
                        <a:rPr lang="fi-FI" sz="1300" b="0" i="0" kern="1200" dirty="0">
                          <a:solidFill>
                            <a:schemeClr val="dk1"/>
                          </a:solidFill>
                          <a:effectLst/>
                          <a:latin typeface="+mn-lt"/>
                          <a:ea typeface="+mn-ea"/>
                          <a:cs typeface="+mn-cs"/>
                        </a:rPr>
                        <a:t>erityisesti kasvun ja kehityksen sekä käyttäytymisen tai tunne-elämän ongelmissa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300" dirty="0"/>
                        <a:t>Vaikuttavat</a:t>
                      </a:r>
                      <a:r>
                        <a:rPr lang="fi-FI" sz="1300" baseline="0" dirty="0"/>
                        <a:t> HYTE-menetelmät kysely</a:t>
                      </a:r>
                      <a:endParaRPr lang="fi-FI" sz="1300" dirty="0"/>
                    </a:p>
                  </a:txBody>
                  <a:tcPr>
                    <a:solidFill>
                      <a:schemeClr val="accent5">
                        <a:lumMod val="20000"/>
                        <a:lumOff val="80000"/>
                      </a:schemeClr>
                    </a:solidFill>
                  </a:tcPr>
                </a:tc>
                <a:extLst>
                  <a:ext uri="{0D108BD9-81ED-4DB2-BD59-A6C34878D82A}">
                    <a16:rowId xmlns:a16="http://schemas.microsoft.com/office/drawing/2014/main" val="3614156747"/>
                  </a:ext>
                </a:extLst>
              </a:tr>
              <a:tr h="1360191">
                <a:tc>
                  <a:txBody>
                    <a:bodyPr/>
                    <a:lstStyle/>
                    <a:p>
                      <a:r>
                        <a:rPr lang="fi-FI" sz="1300" b="1" dirty="0"/>
                        <a:t>Vanhempien</a:t>
                      </a:r>
                      <a:r>
                        <a:rPr lang="fi-FI" sz="1300" b="1" baseline="0" dirty="0"/>
                        <a:t> oma jaksaminen vahvistuu</a:t>
                      </a:r>
                      <a:endParaRPr lang="fi-FI" sz="1300" b="1" dirty="0"/>
                    </a:p>
                  </a:txBody>
                  <a:tcPr>
                    <a:solidFill>
                      <a:schemeClr val="accent5">
                        <a:lumMod val="40000"/>
                        <a:lumOff val="60000"/>
                      </a:schemeClr>
                    </a:solidFill>
                  </a:tcPr>
                </a:tc>
                <a:tc>
                  <a:txBody>
                    <a:bodyPr/>
                    <a:lstStyle/>
                    <a:p>
                      <a:endParaRPr lang="fi-FI" sz="1600"/>
                    </a:p>
                  </a:txBody>
                  <a:tcPr>
                    <a:solidFill>
                      <a:schemeClr val="accent5">
                        <a:lumMod val="40000"/>
                        <a:lumOff val="60000"/>
                      </a:schemeClr>
                    </a:solidFill>
                  </a:tcPr>
                </a:tc>
                <a:tc>
                  <a:txBody>
                    <a:bodyPr/>
                    <a:lstStyle/>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Vanhemmuuden </a:t>
                      </a:r>
                      <a:r>
                        <a:rPr lang="fi-FI" sz="1300" b="0" i="0" kern="1200" dirty="0" err="1">
                          <a:solidFill>
                            <a:schemeClr val="dk1"/>
                          </a:solidFill>
                          <a:effectLst/>
                          <a:latin typeface="+mn-lt"/>
                          <a:ea typeface="+mn-ea"/>
                          <a:cs typeface="+mn-cs"/>
                        </a:rPr>
                        <a:t>puheeksiotto</a:t>
                      </a:r>
                      <a:r>
                        <a:rPr lang="fi-FI" sz="1300" b="0" i="0" kern="1200" dirty="0">
                          <a:solidFill>
                            <a:schemeClr val="dk1"/>
                          </a:solidFill>
                          <a:effectLst/>
                          <a:latin typeface="+mn-lt"/>
                          <a:ea typeface="+mn-ea"/>
                          <a:cs typeface="+mn-cs"/>
                        </a:rPr>
                        <a:t> ja varhainen tuki  </a:t>
                      </a:r>
                      <a:endParaRPr lang="fi-FI"/>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Vertaistuki; kohtaamispaikkatoiminta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Digitaaliset ympäristöt; mm. </a:t>
                      </a:r>
                      <a:r>
                        <a:rPr lang="fi-FI" sz="1300" b="0" i="0" kern="1200" dirty="0">
                          <a:solidFill>
                            <a:schemeClr val="dk1"/>
                          </a:solidFill>
                          <a:effectLst/>
                          <a:latin typeface="+mn-lt"/>
                          <a:ea typeface="+mn-ea"/>
                          <a:cs typeface="+mn-cs"/>
                          <a:hlinkClick r:id="rId11"/>
                        </a:rPr>
                        <a:t>Väestöliitto</a:t>
                      </a:r>
                      <a:r>
                        <a:rPr lang="fi-FI" sz="1300" b="0" i="0" kern="1200" dirty="0">
                          <a:solidFill>
                            <a:schemeClr val="tx1"/>
                          </a:solidFill>
                          <a:effectLst/>
                          <a:latin typeface="+mn-lt"/>
                          <a:ea typeface="+mn-ea"/>
                          <a:cs typeface="+mn-cs"/>
                        </a:rPr>
                        <a:t>, MLL</a:t>
                      </a:r>
                      <a:endParaRPr lang="fi-FI" sz="1300" b="0" i="0" kern="1200" dirty="0" err="1">
                        <a:solidFill>
                          <a:srgbClr val="FF0000"/>
                        </a:solidFill>
                        <a:effectLst/>
                        <a:latin typeface="+mn-lt"/>
                        <a:ea typeface="+mn-ea"/>
                        <a:cs typeface="+mn-cs"/>
                      </a:endParaRPr>
                    </a:p>
                    <a:p>
                      <a:pPr marL="285750" indent="-285750" rtl="0" fontAlgn="base">
                        <a:buFont typeface="Arial" panose="020B0604020202020204" pitchFamily="34" charset="0"/>
                        <a:buChar char="•"/>
                      </a:pPr>
                      <a:r>
                        <a:rPr lang="fi-FI" sz="1300" b="0" i="0" u="none" strike="noStrike" kern="1200" noProof="0" dirty="0">
                          <a:solidFill>
                            <a:schemeClr val="dk1"/>
                          </a:solidFill>
                          <a:effectLst/>
                          <a:latin typeface="Calibri"/>
                          <a:hlinkClick r:id="rId7"/>
                        </a:rPr>
                        <a:t>Lapset puheeksi </a:t>
                      </a:r>
                      <a:r>
                        <a:rPr lang="fi-FI" sz="1300" b="0" i="0" u="none" strike="noStrike" kern="1200" noProof="0" dirty="0">
                          <a:solidFill>
                            <a:schemeClr val="dk1"/>
                          </a:solidFill>
                          <a:effectLst/>
                          <a:latin typeface="Calibri"/>
                        </a:rPr>
                        <a:t>– toimintamalli (keskustelu ja neuvonpito)**</a:t>
                      </a:r>
                      <a:endParaRPr lang="fi-FI" sz="1300" b="0" i="0" kern="1200">
                        <a:solidFill>
                          <a:schemeClr val="dk1"/>
                        </a:solidFill>
                        <a:effectLst/>
                        <a:latin typeface="+mn-lt"/>
                        <a:ea typeface="+mn-ea"/>
                        <a:cs typeface="+mn-cs"/>
                      </a:endParaRPr>
                    </a:p>
                    <a:p>
                      <a:pPr marL="285750" lvl="0" indent="-285750">
                        <a:buFont typeface="Arial" panose="020B0604020202020204" pitchFamily="34" charset="0"/>
                        <a:buChar char="•"/>
                      </a:pPr>
                      <a:r>
                        <a:rPr lang="fi-FI" sz="1300" b="0" i="0" kern="1200" dirty="0">
                          <a:solidFill>
                            <a:schemeClr val="dk1"/>
                          </a:solidFill>
                          <a:effectLst/>
                          <a:latin typeface="+mn-lt"/>
                          <a:ea typeface="+mn-ea"/>
                          <a:cs typeface="+mn-cs"/>
                        </a:rPr>
                        <a:t>Ennaltaehkäisevä perhetyö ja kotipalvelu </a:t>
                      </a:r>
                      <a:endParaRPr lang="fi-FI" dirty="0"/>
                    </a:p>
                  </a:txBody>
                  <a:tcPr>
                    <a:solidFill>
                      <a:schemeClr val="accent5">
                        <a:lumMod val="40000"/>
                        <a:lumOff val="60000"/>
                      </a:schemeClr>
                    </a:solidFill>
                  </a:tcPr>
                </a:tc>
                <a:tc>
                  <a:txBody>
                    <a:bodyPr/>
                    <a:lstStyle/>
                    <a:p>
                      <a:pPr marL="0" lvl="0" indent="0">
                        <a:buFont typeface="Arial" panose="020B0604020202020204" pitchFamily="34" charset="0"/>
                        <a:buNone/>
                      </a:pPr>
                      <a:r>
                        <a:rPr lang="fi-FI" sz="1300" kern="1200" dirty="0" err="1">
                          <a:solidFill>
                            <a:schemeClr val="dk1"/>
                          </a:solidFill>
                          <a:effectLst/>
                          <a:latin typeface="+mn-lt"/>
                          <a:ea typeface="+mn-ea"/>
                          <a:cs typeface="+mn-cs"/>
                        </a:rPr>
                        <a:t>FinLapset</a:t>
                      </a:r>
                      <a:r>
                        <a:rPr lang="fi-FI" sz="1300" kern="1200" dirty="0">
                          <a:solidFill>
                            <a:schemeClr val="dk1"/>
                          </a:solidFill>
                          <a:effectLst/>
                          <a:latin typeface="+mn-lt"/>
                          <a:ea typeface="+mn-ea"/>
                          <a:cs typeface="+mn-cs"/>
                        </a:rPr>
                        <a:t> (4v.lasten</a:t>
                      </a:r>
                      <a:r>
                        <a:rPr lang="fi-FI" sz="1300" kern="1200" baseline="0" dirty="0">
                          <a:solidFill>
                            <a:schemeClr val="dk1"/>
                          </a:solidFill>
                          <a:effectLst/>
                          <a:latin typeface="+mn-lt"/>
                          <a:ea typeface="+mn-ea"/>
                          <a:cs typeface="+mn-cs"/>
                        </a:rPr>
                        <a:t> huoltajat)</a:t>
                      </a:r>
                      <a:r>
                        <a:rPr lang="fi-FI" sz="1300" kern="1200" dirty="0">
                          <a:solidFill>
                            <a:schemeClr val="dk1"/>
                          </a:solidFill>
                          <a:effectLst/>
                          <a:latin typeface="+mn-lt"/>
                          <a:ea typeface="+mn-ea"/>
                          <a:cs typeface="+mn-cs"/>
                        </a:rPr>
                        <a:t>:</a:t>
                      </a:r>
                      <a:r>
                        <a:rPr lang="fi-FI" sz="1300" kern="1200" baseline="0" dirty="0">
                          <a:solidFill>
                            <a:schemeClr val="dk1"/>
                          </a:solidFill>
                          <a:effectLst/>
                          <a:latin typeface="+mn-lt"/>
                          <a:ea typeface="+mn-ea"/>
                          <a:cs typeface="+mn-cs"/>
                        </a:rPr>
                        <a:t> </a:t>
                      </a:r>
                    </a:p>
                    <a:p>
                      <a:pPr marL="285750" lvl="0" indent="-285750">
                        <a:buFont typeface="Arial"/>
                        <a:buChar char="•"/>
                      </a:pPr>
                      <a:r>
                        <a:rPr lang="fi-FI" sz="1300" kern="1200" baseline="0" dirty="0">
                          <a:solidFill>
                            <a:schemeClr val="dk1"/>
                          </a:solidFill>
                          <a:effectLst/>
                          <a:latin typeface="+mn-lt"/>
                          <a:ea typeface="+mn-ea"/>
                          <a:cs typeface="+mn-cs"/>
                        </a:rPr>
                        <a:t>Vanhempien tuen tarve omaan jaksamiseen, 4v lapset</a:t>
                      </a:r>
                    </a:p>
                    <a:p>
                      <a:pPr marL="285750" lvl="0" indent="-285750">
                        <a:buFont typeface="Arial"/>
                        <a:buChar char="•"/>
                      </a:pPr>
                      <a:r>
                        <a:rPr lang="fi-FI" sz="1300" b="0" i="0" kern="1200" dirty="0">
                          <a:solidFill>
                            <a:schemeClr val="dk1"/>
                          </a:solidFill>
                          <a:effectLst/>
                          <a:latin typeface="+mn-lt"/>
                          <a:ea typeface="+mn-ea"/>
                          <a:cs typeface="+mn-cs"/>
                        </a:rPr>
                        <a:t>Vanhempien tuen saanti</a:t>
                      </a:r>
                      <a:r>
                        <a:rPr lang="fi-FI" sz="1300" b="0" i="0" kern="1200" baseline="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rPr>
                        <a:t>riittämätöntä,</a:t>
                      </a:r>
                      <a:r>
                        <a:rPr lang="fi-FI" sz="1300" b="0" i="0" kern="1200" baseline="0" dirty="0">
                          <a:solidFill>
                            <a:schemeClr val="dk1"/>
                          </a:solidFill>
                          <a:effectLst/>
                          <a:latin typeface="+mn-lt"/>
                          <a:ea typeface="+mn-ea"/>
                          <a:cs typeface="+mn-cs"/>
                        </a:rPr>
                        <a:t> % erit. </a:t>
                      </a:r>
                      <a:r>
                        <a:rPr lang="fi-FI" sz="1300" b="0" i="0" kern="1200" dirty="0">
                          <a:solidFill>
                            <a:schemeClr val="dk1"/>
                          </a:solidFill>
                          <a:effectLst/>
                          <a:latin typeface="+mn-lt"/>
                          <a:ea typeface="+mn-ea"/>
                          <a:cs typeface="+mn-cs"/>
                        </a:rPr>
                        <a:t>parisuhteeseen, puolison jaksamiseen ja omaan jaksamiseen </a:t>
                      </a:r>
                      <a:endParaRPr lang="fi-FI" sz="1300" kern="1200" dirty="0">
                        <a:solidFill>
                          <a:schemeClr val="dk1"/>
                        </a:solidFill>
                        <a:effectLst/>
                        <a:latin typeface="+mn-lt"/>
                        <a:ea typeface="+mn-ea"/>
                        <a:cs typeface="+mn-cs"/>
                      </a:endParaRPr>
                    </a:p>
                  </a:txBody>
                  <a:tcPr>
                    <a:solidFill>
                      <a:schemeClr val="accent5">
                        <a:lumMod val="40000"/>
                        <a:lumOff val="60000"/>
                      </a:schemeClr>
                    </a:solidFill>
                  </a:tcPr>
                </a:tc>
                <a:extLst>
                  <a:ext uri="{0D108BD9-81ED-4DB2-BD59-A6C34878D82A}">
                    <a16:rowId xmlns:a16="http://schemas.microsoft.com/office/drawing/2014/main" val="180370289"/>
                  </a:ext>
                </a:extLst>
              </a:tr>
            </a:tbl>
          </a:graphicData>
        </a:graphic>
      </p:graphicFrame>
    </p:spTree>
    <p:extLst>
      <p:ext uri="{BB962C8B-B14F-4D97-AF65-F5344CB8AC3E}">
        <p14:creationId xmlns:p14="http://schemas.microsoft.com/office/powerpoint/2010/main" val="2413065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5835" y="-2933"/>
            <a:ext cx="11977034" cy="458914"/>
          </a:xfrm>
        </p:spPr>
        <p:txBody>
          <a:bodyPr>
            <a:noAutofit/>
          </a:bodyPr>
          <a:lstStyle/>
          <a:p>
            <a:r>
              <a:rPr lang="fi-FI" sz="2800" b="1">
                <a:solidFill>
                  <a:srgbClr val="7030A0"/>
                </a:solidFill>
              </a:rPr>
              <a:t>Painopiste: </a:t>
            </a:r>
            <a:r>
              <a:rPr lang="fi-FI" sz="2800" b="1"/>
              <a:t>Itsestä huolehtimisen ja terveellisten elintapojen edistäminen</a:t>
            </a:r>
            <a:r>
              <a:rPr lang="fi-FI" sz="2800"/>
              <a:t> </a:t>
            </a:r>
            <a:endParaRPr lang="fi-FI" sz="2800" b="1">
              <a:solidFill>
                <a:srgbClr val="FF0000"/>
              </a:solidFill>
            </a:endParaRPr>
          </a:p>
        </p:txBody>
      </p:sp>
      <p:graphicFrame>
        <p:nvGraphicFramePr>
          <p:cNvPr id="4" name="Sisällön paikkamerkki 3"/>
          <p:cNvGraphicFramePr>
            <a:graphicFrameLocks noGrp="1"/>
          </p:cNvGraphicFramePr>
          <p:nvPr>
            <p:ph sz="quarter" idx="13"/>
            <p:extLst>
              <p:ext uri="{D42A27DB-BD31-4B8C-83A1-F6EECF244321}">
                <p14:modId xmlns:p14="http://schemas.microsoft.com/office/powerpoint/2010/main" val="832595562"/>
              </p:ext>
            </p:extLst>
          </p:nvPr>
        </p:nvGraphicFramePr>
        <p:xfrm>
          <a:off x="15875" y="492125"/>
          <a:ext cx="12186794" cy="6270628"/>
        </p:xfrm>
        <a:graphic>
          <a:graphicData uri="http://schemas.openxmlformats.org/drawingml/2006/table">
            <a:tbl>
              <a:tblPr firstRow="1" bandRow="1">
                <a:tableStyleId>{21E4AEA4-8DFA-4A89-87EB-49C32662AFE0}</a:tableStyleId>
              </a:tblPr>
              <a:tblGrid>
                <a:gridCol w="1103312">
                  <a:extLst>
                    <a:ext uri="{9D8B030D-6E8A-4147-A177-3AD203B41FA5}">
                      <a16:colId xmlns:a16="http://schemas.microsoft.com/office/drawing/2014/main" val="1527863934"/>
                    </a:ext>
                  </a:extLst>
                </a:gridCol>
                <a:gridCol w="1841499">
                  <a:extLst>
                    <a:ext uri="{9D8B030D-6E8A-4147-A177-3AD203B41FA5}">
                      <a16:colId xmlns:a16="http://schemas.microsoft.com/office/drawing/2014/main" val="2118112610"/>
                    </a:ext>
                  </a:extLst>
                </a:gridCol>
                <a:gridCol w="7174036">
                  <a:extLst>
                    <a:ext uri="{9D8B030D-6E8A-4147-A177-3AD203B41FA5}">
                      <a16:colId xmlns:a16="http://schemas.microsoft.com/office/drawing/2014/main" val="1987869538"/>
                    </a:ext>
                  </a:extLst>
                </a:gridCol>
                <a:gridCol w="2067947">
                  <a:extLst>
                    <a:ext uri="{9D8B030D-6E8A-4147-A177-3AD203B41FA5}">
                      <a16:colId xmlns:a16="http://schemas.microsoft.com/office/drawing/2014/main" val="1947118721"/>
                    </a:ext>
                  </a:extLst>
                </a:gridCol>
              </a:tblGrid>
              <a:tr h="486159">
                <a:tc>
                  <a:txBody>
                    <a:bodyPr/>
                    <a:lstStyle/>
                    <a:p>
                      <a:r>
                        <a:rPr lang="fi-FI" sz="1400"/>
                        <a:t>TAVOITTEET</a:t>
                      </a:r>
                    </a:p>
                  </a:txBody>
                  <a:tcPr/>
                </a:tc>
                <a:tc>
                  <a:txBody>
                    <a:bodyPr/>
                    <a:lstStyle/>
                    <a:p>
                      <a:r>
                        <a:rPr lang="fi-FI" sz="1400"/>
                        <a:t>HUOMIOI</a:t>
                      </a:r>
                      <a:r>
                        <a:rPr lang="fi-FI" sz="1400" baseline="0"/>
                        <a:t> ERITYISESTI</a:t>
                      </a:r>
                      <a:endParaRPr lang="fi-FI" sz="1400"/>
                    </a:p>
                  </a:txBody>
                  <a:tcPr/>
                </a:tc>
                <a:tc>
                  <a:txBody>
                    <a:bodyPr/>
                    <a:lstStyle/>
                    <a:p>
                      <a:r>
                        <a:rPr lang="fi-FI" sz="1400"/>
                        <a:t>MENETELMÄT</a:t>
                      </a:r>
                    </a:p>
                  </a:txBody>
                  <a:tcPr/>
                </a:tc>
                <a:tc>
                  <a:txBody>
                    <a:bodyPr/>
                    <a:lstStyle/>
                    <a:p>
                      <a:r>
                        <a:rPr lang="fi-FI" sz="1400"/>
                        <a:t>MITTARIT</a:t>
                      </a:r>
                    </a:p>
                  </a:txBody>
                  <a:tcPr/>
                </a:tc>
                <a:extLst>
                  <a:ext uri="{0D108BD9-81ED-4DB2-BD59-A6C34878D82A}">
                    <a16:rowId xmlns:a16="http://schemas.microsoft.com/office/drawing/2014/main" val="1840333654"/>
                  </a:ext>
                </a:extLst>
              </a:tr>
              <a:tr h="5784469">
                <a:tc>
                  <a:txBody>
                    <a:bodyPr/>
                    <a:lstStyle/>
                    <a:p>
                      <a:r>
                        <a:rPr lang="fi-FI" sz="1400" b="1" i="0" kern="1200">
                          <a:solidFill>
                            <a:schemeClr val="dk1"/>
                          </a:solidFill>
                          <a:effectLst/>
                          <a:latin typeface="+mn-lt"/>
                          <a:ea typeface="+mn-ea"/>
                          <a:cs typeface="+mn-cs"/>
                        </a:rPr>
                        <a:t>Ruoka-suositusten mukaiset ruoka-tottumukset toteutuvat  </a:t>
                      </a:r>
                    </a:p>
                    <a:p>
                      <a:pPr lvl="0">
                        <a:buNone/>
                      </a:pPr>
                      <a:endParaRPr lang="fi-FI" sz="1400" b="1" i="0" kern="1200">
                        <a:solidFill>
                          <a:schemeClr val="dk1"/>
                        </a:solidFill>
                        <a:effectLst/>
                        <a:latin typeface="+mn-lt"/>
                        <a:ea typeface="+mn-ea"/>
                        <a:cs typeface="+mn-cs"/>
                      </a:endParaRPr>
                    </a:p>
                    <a:p>
                      <a:pPr lvl="0">
                        <a:buNone/>
                      </a:pPr>
                      <a:r>
                        <a:rPr lang="fi-FI" sz="1400" b="1" i="0" kern="1200">
                          <a:solidFill>
                            <a:schemeClr val="dk1"/>
                          </a:solidFill>
                          <a:effectLst/>
                          <a:latin typeface="+mn-lt"/>
                          <a:ea typeface="+mn-ea"/>
                          <a:cs typeface="+mn-cs"/>
                        </a:rPr>
                        <a:t>LAPSET JA  NUORET, LAPSIPERHEET</a:t>
                      </a:r>
                    </a:p>
                  </a:txBody>
                  <a:tcPr/>
                </a:tc>
                <a:tc>
                  <a:txBody>
                    <a:bodyPr/>
                    <a:lstStyle/>
                    <a:p>
                      <a:pPr marL="0" indent="0">
                        <a:buFontTx/>
                        <a:buNone/>
                      </a:pPr>
                      <a:r>
                        <a:rPr lang="fi-FI" sz="1200" baseline="0"/>
                        <a:t>Ruokasuositusten mukainen ruoka on kestävän kehityksen mukainen</a:t>
                      </a:r>
                    </a:p>
                    <a:p>
                      <a:pPr marL="0" indent="0" rtl="0" fontAlgn="base">
                        <a:buFont typeface="Arial" panose="020B0604020202020204" pitchFamily="34" charset="0"/>
                        <a:buNone/>
                      </a:pPr>
                      <a:endParaRPr lang="fi-FI" sz="1200" b="1" i="0" kern="1200">
                        <a:solidFill>
                          <a:schemeClr val="dk1"/>
                        </a:solidFill>
                        <a:effectLst/>
                        <a:latin typeface="+mn-lt"/>
                        <a:ea typeface="+mn-ea"/>
                        <a:cs typeface="+mn-cs"/>
                      </a:endParaRPr>
                    </a:p>
                    <a:p>
                      <a:pPr marL="0" lvl="0" indent="0">
                        <a:buFont typeface="Arial" panose="020B0604020202020204" pitchFamily="34" charset="0"/>
                        <a:buNone/>
                      </a:pPr>
                      <a:r>
                        <a:rPr lang="fi-FI" sz="1200" b="0" i="0" kern="1200">
                          <a:solidFill>
                            <a:schemeClr val="dk1"/>
                          </a:solidFill>
                          <a:effectLst/>
                          <a:latin typeface="+mn-lt"/>
                          <a:ea typeface="+mn-ea"/>
                          <a:cs typeface="+mn-cs"/>
                        </a:rPr>
                        <a:t>Suositukset:  </a:t>
                      </a:r>
                      <a:r>
                        <a:rPr lang="fi-FI" sz="1200" b="0" i="0" u="none" strike="noStrike" kern="1200" noProof="0">
                          <a:effectLst/>
                          <a:hlinkClick r:id="rId3"/>
                        </a:rPr>
                        <a:t>Ravitsemus- ja ruokasuositukset - Ruokavirasto</a:t>
                      </a:r>
                      <a:endParaRPr lang="fi-FI" sz="1200" b="0" i="0" kern="1200">
                        <a:solidFill>
                          <a:srgbClr val="FF0000"/>
                        </a:solidFill>
                        <a:effectLst/>
                        <a:latin typeface="+mn-lt"/>
                        <a:ea typeface="+mn-ea"/>
                        <a:cs typeface="+mn-cs"/>
                      </a:endParaRPr>
                    </a:p>
                    <a:p>
                      <a:pPr marL="285750" indent="-285750" rtl="0" fontAlgn="base">
                        <a:buFont typeface="Arial" panose="020B0604020202020204" pitchFamily="34" charset="0"/>
                        <a:buChar char="•"/>
                      </a:pPr>
                      <a:r>
                        <a:rPr lang="fi-FI" sz="1200" b="0" i="0" kern="1200">
                          <a:solidFill>
                            <a:schemeClr val="dk1"/>
                          </a:solidFill>
                          <a:effectLst/>
                          <a:latin typeface="+mn-lt"/>
                          <a:ea typeface="+mn-ea"/>
                          <a:cs typeface="+mn-cs"/>
                        </a:rPr>
                        <a:t>Terveyttä ruoasta! Suomalaiset ravitsemussuositukset (2014) </a:t>
                      </a:r>
                    </a:p>
                    <a:p>
                      <a:pPr marL="285750" indent="-285750" rtl="0" fontAlgn="base">
                        <a:buFont typeface="Arial" panose="020B0604020202020204" pitchFamily="34" charset="0"/>
                        <a:buChar char="•"/>
                      </a:pPr>
                      <a:r>
                        <a:rPr lang="fi-FI" sz="1200" b="0" i="0" kern="1200">
                          <a:solidFill>
                            <a:schemeClr val="dk1"/>
                          </a:solidFill>
                          <a:effectLst/>
                          <a:latin typeface="+mn-lt"/>
                          <a:ea typeface="+mn-ea"/>
                          <a:cs typeface="+mn-cs"/>
                        </a:rPr>
                        <a:t>Syödään yhdessä - ruokasuositukset lapsiperheille (2019)  </a:t>
                      </a:r>
                    </a:p>
                    <a:p>
                      <a:pPr marL="285750" indent="-285750" rtl="0" fontAlgn="base">
                        <a:buFont typeface="Arial" panose="020B0604020202020204" pitchFamily="34" charset="0"/>
                        <a:buChar char="•"/>
                      </a:pPr>
                      <a:r>
                        <a:rPr lang="fi-FI" sz="1200" b="0" i="0" kern="1200">
                          <a:solidFill>
                            <a:schemeClr val="dk1"/>
                          </a:solidFill>
                          <a:effectLst/>
                          <a:latin typeface="+mn-lt"/>
                          <a:ea typeface="+mn-ea"/>
                          <a:cs typeface="+mn-cs"/>
                        </a:rPr>
                        <a:t>Terveyttä ja iloa ruoasta - varhaiskasvatuksen ruokailusuositukset (2018) </a:t>
                      </a:r>
                    </a:p>
                    <a:p>
                      <a:pPr marL="285750" indent="-285750" rtl="0" fontAlgn="base">
                        <a:buFont typeface="Arial" panose="020B0604020202020204" pitchFamily="34" charset="0"/>
                        <a:buChar char="•"/>
                      </a:pPr>
                      <a:r>
                        <a:rPr lang="fi-FI" sz="1200" b="0" i="0" kern="1200">
                          <a:solidFill>
                            <a:schemeClr val="dk1"/>
                          </a:solidFill>
                          <a:effectLst/>
                          <a:latin typeface="+mn-lt"/>
                          <a:ea typeface="+mn-ea"/>
                          <a:cs typeface="+mn-cs"/>
                        </a:rPr>
                        <a:t>Syödään ja opitaan yhdessä - kouluruokailusuositukset (2017) </a:t>
                      </a:r>
                    </a:p>
                    <a:p>
                      <a:pPr marL="285750" indent="-285750" rtl="0" fontAlgn="base">
                        <a:buFont typeface="Arial" panose="020B0604020202020204" pitchFamily="34" charset="0"/>
                        <a:buChar char="•"/>
                      </a:pPr>
                      <a:r>
                        <a:rPr lang="fi-FI" sz="1200" b="0" i="0" kern="1200">
                          <a:solidFill>
                            <a:schemeClr val="dk1"/>
                          </a:solidFill>
                          <a:effectLst/>
                          <a:latin typeface="+mn-lt"/>
                          <a:ea typeface="+mn-ea"/>
                          <a:cs typeface="+mn-cs"/>
                        </a:rPr>
                        <a:t>Käypä hoito: Lasten lihavuus (lasten painopolku) </a:t>
                      </a:r>
                    </a:p>
                    <a:p>
                      <a:pPr marL="0" indent="0">
                        <a:buFontTx/>
                        <a:buNone/>
                      </a:pPr>
                      <a:endParaRPr lang="fi-FI" sz="1300" baseline="0"/>
                    </a:p>
                  </a:txBody>
                  <a:tcPr/>
                </a:tc>
                <a:tc>
                  <a:txBody>
                    <a:bodyPr/>
                    <a:lstStyle/>
                    <a:p>
                      <a:pPr marL="285750" lvl="0" indent="-285750">
                        <a:buFont typeface="Arial"/>
                        <a:buChar char="•"/>
                      </a:pPr>
                      <a:r>
                        <a:rPr lang="fi-FI" sz="1200" b="0" i="0" u="none" strike="noStrike" kern="1200" noProof="0">
                          <a:solidFill>
                            <a:schemeClr val="dk1"/>
                          </a:solidFill>
                          <a:effectLst/>
                          <a:latin typeface="Calibri"/>
                        </a:rPr>
                        <a:t>Viestintä asukkaille ruokasuositusten mukaisista ruokatottumuksista</a:t>
                      </a:r>
                      <a:endParaRPr lang="fi-FI" sz="1200"/>
                    </a:p>
                    <a:p>
                      <a:pPr marL="285750" lvl="0" indent="-285750">
                        <a:buFont typeface="Arial"/>
                        <a:buChar char="•"/>
                      </a:pPr>
                      <a:r>
                        <a:rPr lang="fi-FI" sz="1200" b="0" i="0" u="none" strike="noStrike" kern="1200" noProof="0">
                          <a:solidFill>
                            <a:schemeClr val="dk1"/>
                          </a:solidFill>
                          <a:effectLst/>
                          <a:latin typeface="Calibri"/>
                        </a:rPr>
                        <a:t>Yhteistyö eri toimijoiden ja yleishyödyllisten yhteisöjen sekä päättäjien kanssa </a:t>
                      </a:r>
                    </a:p>
                    <a:p>
                      <a:pPr marL="285750" lvl="0" indent="-285750">
                        <a:buFont typeface="Arial"/>
                        <a:buChar char="•"/>
                      </a:pPr>
                      <a:r>
                        <a:rPr lang="fi-FI" sz="1200" b="0" i="0" u="none" strike="noStrike" kern="1200" noProof="0">
                          <a:solidFill>
                            <a:schemeClr val="dk1"/>
                          </a:solidFill>
                          <a:effectLst/>
                          <a:latin typeface="Calibri"/>
                          <a:hlinkClick r:id="rId4"/>
                        </a:rPr>
                        <a:t>Neuvokas perhe </a:t>
                      </a:r>
                      <a:r>
                        <a:rPr lang="fi-FI" sz="1200" b="0" i="0" u="none" strike="noStrike" kern="1200" noProof="0">
                          <a:solidFill>
                            <a:schemeClr val="dk1"/>
                          </a:solidFill>
                          <a:effectLst/>
                          <a:latin typeface="Calibri"/>
                        </a:rPr>
                        <a:t>-työmenetelmä</a:t>
                      </a:r>
                    </a:p>
                    <a:p>
                      <a:pPr marL="285750" lvl="0" indent="-285750">
                        <a:buFont typeface="Arial"/>
                        <a:buChar char="•"/>
                      </a:pPr>
                      <a:r>
                        <a:rPr lang="fi-FI" sz="1200" b="0" i="0" u="none" strike="noStrike" kern="1200" noProof="0">
                          <a:solidFill>
                            <a:schemeClr val="dk1"/>
                          </a:solidFill>
                          <a:effectLst/>
                          <a:latin typeface="Calibri"/>
                          <a:hlinkClick r:id="rId5"/>
                        </a:rPr>
                        <a:t>Ruokaympäristön</a:t>
                      </a:r>
                      <a:r>
                        <a:rPr lang="fi-FI" sz="1200" b="0" i="0" u="none" strike="noStrike" kern="1200" noProof="0">
                          <a:solidFill>
                            <a:schemeClr val="dk1"/>
                          </a:solidFill>
                          <a:effectLst/>
                          <a:latin typeface="Calibri"/>
                        </a:rPr>
                        <a:t> muokkaus sosiaalisesti ja fyysisesti miellyttäväksi (myös verkossa; mainonta, keskustelu, kuvat)</a:t>
                      </a:r>
                    </a:p>
                    <a:p>
                      <a:pPr marL="285750" lvl="0" indent="-285750">
                        <a:buFont typeface="Arial"/>
                        <a:buChar char="•"/>
                      </a:pPr>
                      <a:r>
                        <a:rPr lang="fi-FI" sz="1200" b="0" i="0" u="none" strike="noStrike" kern="1200" noProof="0">
                          <a:solidFill>
                            <a:schemeClr val="dk1"/>
                          </a:solidFill>
                          <a:effectLst/>
                          <a:latin typeface="Calibri"/>
                        </a:rPr>
                        <a:t>Terveellisten ruokavaihtoehtojen tarjonta ja asettelu (myös harrastusympäristöt, tapahtumat)</a:t>
                      </a:r>
                      <a:endParaRPr lang="fi-FI" sz="1200"/>
                    </a:p>
                    <a:p>
                      <a:pPr marL="0" lvl="0" indent="0">
                        <a:buNone/>
                      </a:pPr>
                      <a:r>
                        <a:rPr lang="fi-FI" sz="1200" b="0" i="0" u="none" strike="noStrike" kern="1200" noProof="0">
                          <a:solidFill>
                            <a:schemeClr val="dk1"/>
                          </a:solidFill>
                          <a:effectLst/>
                          <a:latin typeface="Calibri"/>
                        </a:rPr>
                        <a:t>Varhaiskasvatus:</a:t>
                      </a:r>
                      <a:endParaRPr lang="en-US" sz="1200" b="0" i="0" u="none" strike="noStrike" kern="1200" noProof="0">
                        <a:effectLst/>
                      </a:endParaRPr>
                    </a:p>
                    <a:p>
                      <a:pPr marL="285750" lvl="0" indent="-285750">
                        <a:buClr>
                          <a:srgbClr val="000000"/>
                        </a:buClr>
                        <a:buFont typeface="Wingdings"/>
                        <a:buChar char="ü"/>
                      </a:pPr>
                      <a:r>
                        <a:rPr lang="fi-FI" sz="1200" b="0" i="0" u="none" strike="noStrike" kern="1200" noProof="0">
                          <a:solidFill>
                            <a:schemeClr val="dk1"/>
                          </a:solidFill>
                          <a:effectLst/>
                          <a:latin typeface="Calibri"/>
                        </a:rPr>
                        <a:t>Ruokakasvatus</a:t>
                      </a:r>
                      <a:r>
                        <a:rPr lang="fi-FI" sz="1200" b="0" i="0" u="none" strike="noStrike" kern="1200" baseline="0" noProof="0">
                          <a:solidFill>
                            <a:schemeClr val="dk1"/>
                          </a:solidFill>
                          <a:effectLst/>
                          <a:latin typeface="Calibri"/>
                        </a:rPr>
                        <a:t> kunnan</a:t>
                      </a:r>
                      <a:r>
                        <a:rPr lang="fi-FI" sz="1200" b="0" i="0" u="none" strike="noStrike" kern="1200" noProof="0">
                          <a:solidFill>
                            <a:schemeClr val="dk1"/>
                          </a:solidFill>
                          <a:effectLst/>
                          <a:latin typeface="Calibri"/>
                        </a:rPr>
                        <a:t> varhaiskasvatussuunnitelmaan</a:t>
                      </a:r>
                      <a:endParaRPr lang="en-US" sz="1200" b="0" i="0" u="none" strike="noStrike" kern="1200" noProof="0">
                        <a:effectLst/>
                      </a:endParaRPr>
                    </a:p>
                    <a:p>
                      <a:pPr marL="285750" lvl="0" indent="-285750">
                        <a:buClr>
                          <a:srgbClr val="000000"/>
                        </a:buClr>
                        <a:buFont typeface="Wingdings"/>
                        <a:buChar char="ü"/>
                      </a:pPr>
                      <a:r>
                        <a:rPr lang="fi-FI" sz="1200" b="0" i="0" u="none" strike="noStrike" kern="1200" noProof="0">
                          <a:solidFill>
                            <a:schemeClr val="dk1"/>
                          </a:solidFill>
                          <a:effectLst/>
                          <a:latin typeface="Calibri"/>
                        </a:rPr>
                        <a:t>ruokapalvelutyöntekijöiden yhteistyön lisääminen henkilöstön ja lasten kanssa esim. lasten vierailu keittiöön, ruokapalvelutyöntekijän vierailu </a:t>
                      </a:r>
                      <a:r>
                        <a:rPr lang="fi-FI" sz="1200" b="0" i="0" u="none" strike="noStrike" kern="1200" noProof="0">
                          <a:solidFill>
                            <a:schemeClr val="dk1"/>
                          </a:solidFill>
                          <a:effectLst/>
                          <a:latin typeface="Calibri"/>
                          <a:hlinkClick r:id="rId6"/>
                        </a:rPr>
                        <a:t>ruokapiiriin</a:t>
                      </a:r>
                      <a:r>
                        <a:rPr lang="fi-FI" sz="1200" b="0" i="0" u="none" strike="noStrike" kern="1200" noProof="0">
                          <a:solidFill>
                            <a:schemeClr val="dk1"/>
                          </a:solidFill>
                          <a:effectLst/>
                          <a:latin typeface="Calibri"/>
                        </a:rPr>
                        <a:t>, </a:t>
                      </a:r>
                      <a:r>
                        <a:rPr lang="fi-FI" sz="1200" b="0" i="0" u="none" strike="noStrike" kern="1200" noProof="0">
                          <a:solidFill>
                            <a:schemeClr val="dk1"/>
                          </a:solidFill>
                          <a:effectLst/>
                          <a:latin typeface="Calibri"/>
                          <a:hlinkClick r:id="rId7"/>
                        </a:rPr>
                        <a:t>makuraadit</a:t>
                      </a:r>
                      <a:r>
                        <a:rPr lang="fi-FI" sz="1200" b="0" i="0" u="none" strike="noStrike" kern="1200" noProof="0">
                          <a:solidFill>
                            <a:schemeClr val="dk1"/>
                          </a:solidFill>
                          <a:effectLst/>
                          <a:latin typeface="Calibri"/>
                        </a:rPr>
                        <a:t> </a:t>
                      </a:r>
                      <a:endParaRPr lang="en-US" sz="1200" b="0" i="0" u="none" strike="noStrike" kern="1200" noProof="0">
                        <a:effectLst/>
                      </a:endParaRPr>
                    </a:p>
                    <a:p>
                      <a:pPr marL="285750" lvl="0" indent="-285750">
                        <a:buClr>
                          <a:srgbClr val="000000"/>
                        </a:buClr>
                        <a:buFont typeface="Wingdings"/>
                        <a:buChar char="ü"/>
                      </a:pPr>
                      <a:r>
                        <a:rPr lang="fi-FI" sz="1200" b="0" i="0" u="none" strike="noStrike" kern="1200" noProof="0">
                          <a:solidFill>
                            <a:schemeClr val="dk1"/>
                          </a:solidFill>
                          <a:effectLst/>
                          <a:latin typeface="Calibri"/>
                        </a:rPr>
                        <a:t>yhteistyö ruokakasvatuksessa paikallisten toimijoiden kanssa (esim. </a:t>
                      </a:r>
                      <a:r>
                        <a:rPr lang="fi-FI" sz="1200" b="0" i="0" u="none" strike="noStrike" kern="1200" noProof="0" err="1">
                          <a:solidFill>
                            <a:schemeClr val="dk1"/>
                          </a:solidFill>
                          <a:effectLst/>
                          <a:latin typeface="Calibri"/>
                        </a:rPr>
                        <a:t>Sote</a:t>
                      </a:r>
                      <a:r>
                        <a:rPr lang="fi-FI" sz="1200" b="0" i="0" u="none" strike="noStrike" kern="1200" noProof="0">
                          <a:solidFill>
                            <a:schemeClr val="dk1"/>
                          </a:solidFill>
                          <a:effectLst/>
                          <a:latin typeface="Calibri"/>
                        </a:rPr>
                        <a:t>, ruoka-alan yritykset, järjestöt, </a:t>
                      </a:r>
                      <a:r>
                        <a:rPr lang="fi-FI" sz="1200" b="0" i="0" u="none" strike="noStrike" kern="1200" noProof="0" err="1">
                          <a:solidFill>
                            <a:schemeClr val="dk1"/>
                          </a:solidFill>
                          <a:effectLst/>
                          <a:latin typeface="Calibri"/>
                        </a:rPr>
                        <a:t>srk</a:t>
                      </a:r>
                      <a:r>
                        <a:rPr lang="fi-FI" sz="1200" b="0" i="0" u="none" strike="noStrike" kern="1200" noProof="0">
                          <a:solidFill>
                            <a:schemeClr val="dk1"/>
                          </a:solidFill>
                          <a:effectLst/>
                          <a:latin typeface="Calibri"/>
                        </a:rPr>
                        <a:t>)  ja vanhempien kanssa</a:t>
                      </a:r>
                      <a:endParaRPr lang="en-US" sz="1200" b="0" i="0" u="none" strike="noStrike" kern="1200" noProof="0">
                        <a:effectLst/>
                      </a:endParaRPr>
                    </a:p>
                    <a:p>
                      <a:pPr marL="285750" lvl="0" indent="-285750">
                        <a:buClr>
                          <a:srgbClr val="000000"/>
                        </a:buClr>
                        <a:buFont typeface="Wingdings"/>
                        <a:buChar char="ü"/>
                      </a:pPr>
                      <a:r>
                        <a:rPr lang="fi-FI" sz="1200" b="0" i="0" kern="1200" err="1">
                          <a:solidFill>
                            <a:schemeClr val="dk1"/>
                          </a:solidFill>
                          <a:effectLst/>
                          <a:latin typeface="+mn-lt"/>
                          <a:ea typeface="+mn-ea"/>
                          <a:cs typeface="+mn-cs"/>
                          <a:hlinkClick r:id="rId8"/>
                        </a:rPr>
                        <a:t>Sapere</a:t>
                      </a:r>
                      <a:r>
                        <a:rPr lang="fi-FI" sz="1200" b="0" i="0" kern="1200">
                          <a:solidFill>
                            <a:schemeClr val="dk1"/>
                          </a:solidFill>
                          <a:effectLst/>
                          <a:latin typeface="+mn-lt"/>
                          <a:ea typeface="+mn-ea"/>
                          <a:cs typeface="+mn-cs"/>
                        </a:rPr>
                        <a:t>, </a:t>
                      </a:r>
                      <a:r>
                        <a:rPr lang="fi-FI" sz="1200" b="0" i="0" kern="1200">
                          <a:solidFill>
                            <a:schemeClr val="dk1"/>
                          </a:solidFill>
                          <a:effectLst/>
                          <a:latin typeface="+mn-lt"/>
                          <a:ea typeface="+mn-ea"/>
                          <a:cs typeface="+mn-cs"/>
                          <a:hlinkClick r:id="rId9"/>
                        </a:rPr>
                        <a:t>Makuaakkoset</a:t>
                      </a:r>
                      <a:endParaRPr lang="fi-FI" sz="1200" b="0" i="0" kern="1200">
                        <a:solidFill>
                          <a:schemeClr val="dk1"/>
                        </a:solidFill>
                        <a:effectLst/>
                        <a:latin typeface="+mn-lt"/>
                        <a:ea typeface="+mn-ea"/>
                        <a:cs typeface="+mn-cs"/>
                      </a:endParaRPr>
                    </a:p>
                    <a:p>
                      <a:pPr marL="285750" lvl="0" indent="-285750">
                        <a:buClr>
                          <a:srgbClr val="000000"/>
                        </a:buClr>
                        <a:buFont typeface="Wingdings"/>
                        <a:buChar char="ü"/>
                      </a:pPr>
                      <a:r>
                        <a:rPr lang="fi-FI" sz="1200" b="0" i="0" kern="1200">
                          <a:solidFill>
                            <a:schemeClr val="dk1"/>
                          </a:solidFill>
                          <a:effectLst/>
                          <a:latin typeface="+mn-lt"/>
                          <a:ea typeface="+mn-ea"/>
                          <a:cs typeface="+mn-cs"/>
                          <a:hlinkClick r:id="rId10"/>
                        </a:rPr>
                        <a:t>Ruokatutka.fi</a:t>
                      </a:r>
                      <a:endParaRPr lang="fi-FI" sz="1200" b="0" i="0" kern="1200">
                        <a:solidFill>
                          <a:schemeClr val="dk1"/>
                        </a:solidFill>
                        <a:effectLst/>
                        <a:latin typeface="+mn-lt"/>
                        <a:ea typeface="+mn-ea"/>
                        <a:cs typeface="+mn-cs"/>
                      </a:endParaRPr>
                    </a:p>
                    <a:p>
                      <a:pPr marL="0" lvl="0" indent="0">
                        <a:buNone/>
                      </a:pPr>
                      <a:r>
                        <a:rPr lang="fi-FI" sz="1200" b="0" i="0" kern="1200">
                          <a:solidFill>
                            <a:schemeClr val="dk1"/>
                          </a:solidFill>
                          <a:effectLst/>
                          <a:latin typeface="+mn-lt"/>
                          <a:ea typeface="+mn-ea"/>
                          <a:cs typeface="+mn-cs"/>
                        </a:rPr>
                        <a:t>Koulut:</a:t>
                      </a:r>
                    </a:p>
                    <a:p>
                      <a:pPr marL="285750" lvl="0" indent="-285750" algn="l">
                        <a:lnSpc>
                          <a:spcPct val="100000"/>
                        </a:lnSpc>
                        <a:spcBef>
                          <a:spcPts val="0"/>
                        </a:spcBef>
                        <a:spcAft>
                          <a:spcPts val="0"/>
                        </a:spcAft>
                        <a:buFont typeface="Wingdings"/>
                        <a:buChar char="ü"/>
                      </a:pPr>
                      <a:r>
                        <a:rPr lang="fi-FI" sz="1200" b="0" i="0" u="none" strike="noStrike" kern="1200" noProof="0">
                          <a:solidFill>
                            <a:schemeClr val="dk1"/>
                          </a:solidFill>
                          <a:effectLst/>
                          <a:latin typeface="Calibri"/>
                        </a:rPr>
                        <a:t>ruoka- ja ravitsemuskasvatuksen tavoitteet lukuvuosisuunnitelmaan,</a:t>
                      </a:r>
                    </a:p>
                    <a:p>
                      <a:pPr marL="285750" lvl="0" indent="-285750" algn="l">
                        <a:lnSpc>
                          <a:spcPct val="100000"/>
                        </a:lnSpc>
                        <a:spcBef>
                          <a:spcPts val="0"/>
                        </a:spcBef>
                        <a:spcAft>
                          <a:spcPts val="0"/>
                        </a:spcAft>
                        <a:buFont typeface="Wingdings"/>
                        <a:buChar char="ü"/>
                      </a:pPr>
                      <a:r>
                        <a:rPr lang="fi-FI" sz="1200" b="0" i="0" u="none" strike="noStrike" kern="1200" noProof="0">
                          <a:solidFill>
                            <a:schemeClr val="dk1"/>
                          </a:solidFill>
                          <a:effectLst/>
                          <a:latin typeface="Calibri"/>
                        </a:rPr>
                        <a:t>yhteistyö ruokapalvelutyöntekijöiden paikallisten toimijoiden, vanhempainyhdistyksen ja vanhempien kanssa</a:t>
                      </a:r>
                      <a:endParaRPr lang="fi-FI" sz="1200"/>
                    </a:p>
                    <a:p>
                      <a:pPr marL="285750" lvl="0" indent="-285750" algn="l">
                        <a:lnSpc>
                          <a:spcPct val="100000"/>
                        </a:lnSpc>
                        <a:spcBef>
                          <a:spcPts val="0"/>
                        </a:spcBef>
                        <a:spcAft>
                          <a:spcPts val="0"/>
                        </a:spcAft>
                        <a:buFont typeface="Wingdings"/>
                        <a:buChar char="ü"/>
                      </a:pPr>
                      <a:r>
                        <a:rPr lang="fi-FI" sz="1200" b="0" i="0" u="none" strike="noStrike" kern="1200" noProof="0">
                          <a:solidFill>
                            <a:schemeClr val="dk1"/>
                          </a:solidFill>
                          <a:effectLst/>
                          <a:latin typeface="Calibri"/>
                          <a:hlinkClick r:id="rId11"/>
                        </a:rPr>
                        <a:t>eri aistein tutustumista ruokaan</a:t>
                      </a:r>
                      <a:endParaRPr lang="fi-FI" sz="1200"/>
                    </a:p>
                    <a:p>
                      <a:pPr marL="285750" lvl="0" indent="-285750" algn="l">
                        <a:lnSpc>
                          <a:spcPct val="100000"/>
                        </a:lnSpc>
                        <a:spcBef>
                          <a:spcPts val="0"/>
                        </a:spcBef>
                        <a:spcAft>
                          <a:spcPts val="0"/>
                        </a:spcAft>
                        <a:buFont typeface="Wingdings"/>
                        <a:buChar char="ü"/>
                      </a:pPr>
                      <a:r>
                        <a:rPr lang="fi-FI" sz="1200" b="0" i="0" u="none" strike="noStrike" kern="1200" noProof="0">
                          <a:solidFill>
                            <a:schemeClr val="dk1"/>
                          </a:solidFill>
                          <a:effectLst/>
                          <a:latin typeface="Calibri"/>
                        </a:rPr>
                        <a:t>oppilaita </a:t>
                      </a:r>
                      <a:r>
                        <a:rPr lang="fi-FI" sz="1200" b="0" i="0" u="none" strike="noStrike" kern="1200" noProof="0" err="1">
                          <a:solidFill>
                            <a:schemeClr val="dk1"/>
                          </a:solidFill>
                          <a:effectLst/>
                          <a:latin typeface="Calibri"/>
                        </a:rPr>
                        <a:t>osallistetaan</a:t>
                      </a:r>
                      <a:r>
                        <a:rPr lang="fi-FI" sz="1200" b="0" i="0" u="none" strike="noStrike" kern="1200" noProof="0">
                          <a:solidFill>
                            <a:schemeClr val="dk1"/>
                          </a:solidFill>
                          <a:effectLst/>
                          <a:latin typeface="Calibri"/>
                        </a:rPr>
                        <a:t> ruokaan liittyvän toiminnan suunnitteluun, toteutukseen ja arviointiin</a:t>
                      </a:r>
                      <a:endParaRPr lang="fi-FI" sz="1200"/>
                    </a:p>
                    <a:p>
                      <a:pPr marL="285750" lvl="0" indent="-285750" algn="l">
                        <a:lnSpc>
                          <a:spcPct val="100000"/>
                        </a:lnSpc>
                        <a:spcBef>
                          <a:spcPts val="0"/>
                        </a:spcBef>
                        <a:spcAft>
                          <a:spcPts val="0"/>
                        </a:spcAft>
                        <a:buFont typeface="Wingdings"/>
                        <a:buChar char="ü"/>
                      </a:pPr>
                      <a:r>
                        <a:rPr lang="fi-FI" sz="1200" b="0" i="0" u="none" strike="noStrike" kern="1200" noProof="0">
                          <a:solidFill>
                            <a:schemeClr val="dk1"/>
                          </a:solidFill>
                          <a:effectLst/>
                          <a:latin typeface="Calibri"/>
                        </a:rPr>
                        <a:t>koulun piha-aluetta ja lähiympäristöä hyödynnetään ruoka- ja ravitsemuskasvatuksessa</a:t>
                      </a:r>
                    </a:p>
                    <a:p>
                      <a:pPr marL="285750" lvl="0" indent="-285750" algn="l">
                        <a:lnSpc>
                          <a:spcPct val="100000"/>
                        </a:lnSpc>
                        <a:spcBef>
                          <a:spcPts val="0"/>
                        </a:spcBef>
                        <a:spcAft>
                          <a:spcPts val="0"/>
                        </a:spcAft>
                        <a:buFont typeface="Wingdings"/>
                        <a:buChar char="ü"/>
                      </a:pPr>
                      <a:r>
                        <a:rPr lang="fi-FI" sz="1200" b="0" i="0" u="none" strike="noStrike" kern="1200" noProof="0">
                          <a:solidFill>
                            <a:schemeClr val="dk1"/>
                          </a:solidFill>
                          <a:effectLst/>
                          <a:latin typeface="Calibri"/>
                        </a:rPr>
                        <a:t>kattava koululounas ja välkyt välipalat – </a:t>
                      </a:r>
                      <a:r>
                        <a:rPr lang="fi-FI" sz="1200" b="0" i="0" u="none" strike="noStrike" kern="1200" noProof="0">
                          <a:solidFill>
                            <a:srgbClr val="FF0000"/>
                          </a:solidFill>
                          <a:effectLst/>
                          <a:latin typeface="Calibri"/>
                          <a:hlinkClick r:id="rId12"/>
                        </a:rPr>
                        <a:t>Toimenpide-ehdotukset käyttöön; </a:t>
                      </a:r>
                      <a:r>
                        <a:rPr lang="fi-FI" sz="1200" b="0" i="0" u="none" strike="noStrike" kern="1200" noProof="0">
                          <a:solidFill>
                            <a:schemeClr val="tx1"/>
                          </a:solidFill>
                          <a:effectLst/>
                          <a:latin typeface="Calibri"/>
                        </a:rPr>
                        <a:t>ruokakasvatuksen integrointi oppiaineopetukseen, opetushenkilöstö</a:t>
                      </a:r>
                      <a:r>
                        <a:rPr lang="fi-FI" sz="1200" b="0" i="0" u="none" strike="noStrike" kern="1200" baseline="0" noProof="0">
                          <a:solidFill>
                            <a:schemeClr val="tx1"/>
                          </a:solidFill>
                          <a:effectLst/>
                          <a:latin typeface="Calibri"/>
                        </a:rPr>
                        <a:t> </a:t>
                      </a:r>
                      <a:r>
                        <a:rPr lang="fi-FI" sz="1200" b="0" i="0" u="none" strike="noStrike" kern="1200" noProof="0">
                          <a:solidFill>
                            <a:schemeClr val="tx1"/>
                          </a:solidFill>
                          <a:effectLst/>
                          <a:latin typeface="Calibri"/>
                        </a:rPr>
                        <a:t>osallistuu oppilaiden kanssa ruokailuun, kannustetaan oppilaita osallistumaan kouluaterioille ja kokoamaan täysipainoinen ateria</a:t>
                      </a:r>
                      <a:endParaRPr lang="fi-FI" sz="1200"/>
                    </a:p>
                    <a:p>
                      <a:pPr marL="285750" lvl="0" indent="-285750" algn="l">
                        <a:lnSpc>
                          <a:spcPct val="100000"/>
                        </a:lnSpc>
                        <a:spcBef>
                          <a:spcPts val="0"/>
                        </a:spcBef>
                        <a:spcAft>
                          <a:spcPts val="0"/>
                        </a:spcAft>
                        <a:buFont typeface="Wingdings"/>
                        <a:buChar char="ü"/>
                      </a:pPr>
                      <a:r>
                        <a:rPr lang="fi-FI" sz="1200" b="0" i="0" u="none" strike="noStrike" kern="1200" noProof="0">
                          <a:solidFill>
                            <a:schemeClr val="dk1"/>
                          </a:solidFill>
                          <a:effectLst/>
                          <a:latin typeface="Calibri"/>
                          <a:hlinkClick r:id="rId13"/>
                        </a:rPr>
                        <a:t>Kouluruokadiplomi</a:t>
                      </a:r>
                      <a:endParaRPr lang="fi-FI" sz="1200"/>
                    </a:p>
                    <a:p>
                      <a:pPr marL="285750" lvl="0" indent="-285750" algn="l">
                        <a:lnSpc>
                          <a:spcPct val="100000"/>
                        </a:lnSpc>
                        <a:spcBef>
                          <a:spcPts val="0"/>
                        </a:spcBef>
                        <a:spcAft>
                          <a:spcPts val="0"/>
                        </a:spcAft>
                        <a:buFont typeface="Wingdings"/>
                        <a:buChar char="ü"/>
                      </a:pPr>
                      <a:r>
                        <a:rPr lang="fi-FI" sz="1200" b="0" i="0" u="none" strike="noStrike" kern="1200" noProof="0">
                          <a:solidFill>
                            <a:schemeClr val="tx1"/>
                          </a:solidFill>
                          <a:effectLst/>
                          <a:latin typeface="Calibri"/>
                          <a:hlinkClick r:id="rId14"/>
                        </a:rPr>
                        <a:t>Maistuva koulu</a:t>
                      </a:r>
                      <a:endParaRPr lang="fi-FI" sz="1200"/>
                    </a:p>
                    <a:p>
                      <a:pPr marL="285750" lvl="0" indent="-285750" algn="l">
                        <a:lnSpc>
                          <a:spcPct val="100000"/>
                        </a:lnSpc>
                        <a:spcBef>
                          <a:spcPts val="0"/>
                        </a:spcBef>
                        <a:spcAft>
                          <a:spcPts val="0"/>
                        </a:spcAft>
                        <a:buFont typeface="Wingdings"/>
                        <a:buChar char="ü"/>
                      </a:pPr>
                      <a:r>
                        <a:rPr lang="fi-FI" sz="1200" b="0" i="0" u="none" strike="noStrike" kern="1200" noProof="0">
                          <a:solidFill>
                            <a:schemeClr val="tx1"/>
                          </a:solidFill>
                          <a:effectLst/>
                          <a:latin typeface="Calibri"/>
                          <a:hlinkClick r:id="rId10"/>
                        </a:rPr>
                        <a:t>Ruokatutka.fi</a:t>
                      </a:r>
                      <a:r>
                        <a:rPr lang="fi-FI" sz="1200" b="0" i="0" u="none" strike="noStrike" kern="1200" noProof="0">
                          <a:solidFill>
                            <a:schemeClr val="tx1"/>
                          </a:solidFill>
                          <a:effectLst/>
                          <a:latin typeface="Calibri"/>
                        </a:rPr>
                        <a:t> - </a:t>
                      </a:r>
                      <a:r>
                        <a:rPr lang="fi-FI" sz="1200" b="0" i="0" u="none" strike="noStrike" kern="1200" noProof="0" err="1">
                          <a:solidFill>
                            <a:schemeClr val="tx1"/>
                          </a:solidFill>
                          <a:effectLst/>
                          <a:latin typeface="Calibri"/>
                        </a:rPr>
                        <a:t>osallistetaan</a:t>
                      </a:r>
                      <a:r>
                        <a:rPr lang="fi-FI" sz="1200" b="0" i="0" u="none" strike="noStrike" kern="1200" noProof="0">
                          <a:solidFill>
                            <a:schemeClr val="tx1"/>
                          </a:solidFill>
                          <a:effectLst/>
                          <a:latin typeface="Calibri"/>
                        </a:rPr>
                        <a:t> digitaitoja hyödyntämään</a:t>
                      </a:r>
                    </a:p>
                    <a:p>
                      <a:pPr marL="285750" lvl="0" indent="-285750" algn="l">
                        <a:lnSpc>
                          <a:spcPct val="100000"/>
                        </a:lnSpc>
                        <a:spcBef>
                          <a:spcPts val="0"/>
                        </a:spcBef>
                        <a:spcAft>
                          <a:spcPts val="0"/>
                        </a:spcAft>
                        <a:buFont typeface="Wingdings"/>
                        <a:buChar char="ü"/>
                      </a:pPr>
                      <a:r>
                        <a:rPr lang="fi-FI" sz="1200" b="0" i="0" u="none" strike="noStrike" kern="1200" noProof="0">
                          <a:solidFill>
                            <a:schemeClr val="tx1"/>
                          </a:solidFill>
                          <a:effectLst/>
                          <a:latin typeface="Calibri"/>
                        </a:rPr>
                        <a:t>Teemaviikot ja -viestintä</a:t>
                      </a:r>
                    </a:p>
                    <a:p>
                      <a:pPr marL="0" lvl="0" indent="0">
                        <a:buNone/>
                      </a:pPr>
                      <a:r>
                        <a:rPr lang="fi-FI" sz="1200" b="0" i="0" u="none" strike="noStrike" kern="1200" noProof="0">
                          <a:solidFill>
                            <a:schemeClr val="dk1"/>
                          </a:solidFill>
                          <a:effectLst/>
                          <a:latin typeface="Calibri"/>
                        </a:rPr>
                        <a:t>Ruokapalvelusopimukset; laatu, työnjako, koulutusvastuu sovittu </a:t>
                      </a:r>
                      <a:r>
                        <a:rPr lang="fi-FI" sz="1200" b="0" i="0" u="none" strike="noStrike" kern="1200" noProof="0">
                          <a:solidFill>
                            <a:srgbClr val="FF0000"/>
                          </a:solidFill>
                          <a:effectLst/>
                          <a:latin typeface="Calibri"/>
                        </a:rPr>
                        <a:t> </a:t>
                      </a:r>
                      <a:endParaRPr lang="fi-FI" sz="1200"/>
                    </a:p>
                    <a:p>
                      <a:pPr marL="0" lvl="0" indent="0">
                        <a:buNone/>
                      </a:pPr>
                      <a:r>
                        <a:rPr lang="fi-FI" sz="1200" b="0" i="0" kern="1200">
                          <a:solidFill>
                            <a:schemeClr val="dk1"/>
                          </a:solidFill>
                          <a:effectLst/>
                          <a:latin typeface="+mn-lt"/>
                          <a:ea typeface="+mn-ea"/>
                          <a:cs typeface="+mn-cs"/>
                        </a:rPr>
                        <a:t>Henkilöstökoulutukset; </a:t>
                      </a:r>
                      <a:r>
                        <a:rPr lang="fi-FI" sz="1200" b="0" i="0" u="none" strike="noStrike" kern="1200" noProof="0">
                          <a:solidFill>
                            <a:schemeClr val="dk1"/>
                          </a:solidFill>
                          <a:effectLst/>
                          <a:latin typeface="Calibri"/>
                          <a:hlinkClick r:id="rId15"/>
                        </a:rPr>
                        <a:t>Ravitsemuspassi</a:t>
                      </a:r>
                      <a:endParaRPr lang="fi-FI" sz="1200" b="0" i="0" kern="1200">
                        <a:solidFill>
                          <a:schemeClr val="dk1"/>
                        </a:solidFill>
                        <a:effectLst/>
                        <a:latin typeface="+mn-lt"/>
                        <a:ea typeface="+mn-ea"/>
                        <a:cs typeface="+mn-cs"/>
                      </a:endParaRPr>
                    </a:p>
                  </a:txBody>
                  <a:tcPr/>
                </a:tc>
                <a:tc>
                  <a:txBody>
                    <a:bodyPr/>
                    <a:lstStyle/>
                    <a:p>
                      <a:pPr marL="0" indent="0" rtl="0" fontAlgn="base">
                        <a:buFont typeface="Arial" panose="020B0604020202020204" pitchFamily="34" charset="0"/>
                        <a:buNone/>
                      </a:pPr>
                      <a:r>
                        <a:rPr lang="fi-FI" sz="1200" b="0" i="0" kern="1200">
                          <a:solidFill>
                            <a:schemeClr val="dk1"/>
                          </a:solidFill>
                          <a:effectLst/>
                          <a:latin typeface="+mn-lt"/>
                          <a:ea typeface="+mn-ea"/>
                          <a:cs typeface="+mn-cs"/>
                        </a:rPr>
                        <a:t>Kouluterveyskysely:</a:t>
                      </a:r>
                    </a:p>
                    <a:p>
                      <a:pPr marL="285750" indent="-285750" rtl="0" fontAlgn="base">
                        <a:buFont typeface="Arial" panose="020B0604020202020204" pitchFamily="34" charset="0"/>
                        <a:buChar char="•"/>
                      </a:pPr>
                      <a:r>
                        <a:rPr lang="fi-FI" sz="1200" b="0" i="0" kern="1200">
                          <a:solidFill>
                            <a:schemeClr val="dk1"/>
                          </a:solidFill>
                          <a:effectLst/>
                          <a:latin typeface="+mn-lt"/>
                          <a:ea typeface="+mn-ea"/>
                          <a:cs typeface="+mn-cs"/>
                        </a:rPr>
                        <a:t>Ei syö aamupalaa joka arkiaamu, %,</a:t>
                      </a:r>
                      <a:r>
                        <a:rPr lang="fi-FI" sz="1200" b="0" i="0" kern="1200" baseline="0">
                          <a:solidFill>
                            <a:schemeClr val="dk1"/>
                          </a:solidFill>
                          <a:effectLst/>
                          <a:latin typeface="+mn-lt"/>
                          <a:ea typeface="+mn-ea"/>
                          <a:cs typeface="+mn-cs"/>
                        </a:rPr>
                        <a:t> </a:t>
                      </a:r>
                      <a:r>
                        <a:rPr lang="fi-FI" sz="1200" b="0" i="0" kern="1200">
                          <a:solidFill>
                            <a:schemeClr val="dk1"/>
                          </a:solidFill>
                          <a:effectLst/>
                          <a:latin typeface="+mn-lt"/>
                          <a:ea typeface="+mn-ea"/>
                          <a:cs typeface="+mn-cs"/>
                        </a:rPr>
                        <a:t>4.ja 5.lk  </a:t>
                      </a:r>
                    </a:p>
                    <a:p>
                      <a:pPr marL="285750" indent="-285750" rtl="0" fontAlgn="base">
                        <a:buFont typeface="Arial" panose="020B0604020202020204" pitchFamily="34" charset="0"/>
                        <a:buChar char="•"/>
                      </a:pPr>
                      <a:r>
                        <a:rPr lang="fi-FI" sz="1200" b="0" i="0" kern="1200">
                          <a:solidFill>
                            <a:schemeClr val="dk1"/>
                          </a:solidFill>
                          <a:effectLst/>
                          <a:latin typeface="+mn-lt"/>
                          <a:ea typeface="+mn-ea"/>
                          <a:cs typeface="+mn-cs"/>
                        </a:rPr>
                        <a:t>Ei syö koululounasta päivittäin 8. ja 9.lk,</a:t>
                      </a:r>
                      <a:r>
                        <a:rPr lang="fi-FI" sz="1200" b="0" i="0" kern="1200" baseline="0">
                          <a:solidFill>
                            <a:schemeClr val="dk1"/>
                          </a:solidFill>
                          <a:effectLst/>
                          <a:latin typeface="+mn-lt"/>
                          <a:ea typeface="+mn-ea"/>
                          <a:cs typeface="+mn-cs"/>
                        </a:rPr>
                        <a:t> </a:t>
                      </a:r>
                      <a:r>
                        <a:rPr lang="fi-FI" sz="1200" b="0" i="0" kern="1200">
                          <a:solidFill>
                            <a:schemeClr val="dk1"/>
                          </a:solidFill>
                          <a:effectLst/>
                          <a:latin typeface="+mn-lt"/>
                          <a:ea typeface="+mn-ea"/>
                          <a:cs typeface="+mn-cs"/>
                        </a:rPr>
                        <a:t>erityisesti tytöt, 2019 </a:t>
                      </a:r>
                    </a:p>
                    <a:p>
                      <a:pPr marL="0" lvl="0" indent="0">
                        <a:buNone/>
                      </a:pPr>
                      <a:r>
                        <a:rPr lang="fi-FI" sz="1200" b="0" i="0" kern="1200" err="1">
                          <a:solidFill>
                            <a:schemeClr val="dk1"/>
                          </a:solidFill>
                          <a:effectLst/>
                          <a:latin typeface="+mn-lt"/>
                          <a:ea typeface="+mn-ea"/>
                          <a:cs typeface="+mn-cs"/>
                        </a:rPr>
                        <a:t>TEAviisari</a:t>
                      </a:r>
                      <a:r>
                        <a:rPr lang="fi-FI" sz="1200" b="0" i="0" kern="1200">
                          <a:solidFill>
                            <a:schemeClr val="dk1"/>
                          </a:solidFill>
                          <a:effectLst/>
                          <a:latin typeface="+mn-lt"/>
                          <a:ea typeface="+mn-ea"/>
                          <a:cs typeface="+mn-cs"/>
                        </a:rPr>
                        <a:t>, perusopetus:</a:t>
                      </a:r>
                    </a:p>
                    <a:p>
                      <a:pPr marL="285750" lvl="0" indent="-285750">
                        <a:buFont typeface="Arial" panose="020B0604020202020204" pitchFamily="34" charset="0"/>
                        <a:buChar char="•"/>
                      </a:pPr>
                      <a:r>
                        <a:rPr lang="fi-FI" sz="1200" b="0" i="0" kern="1200">
                          <a:solidFill>
                            <a:srgbClr val="7030A0"/>
                          </a:solidFill>
                          <a:effectLst/>
                          <a:latin typeface="+mn-lt"/>
                          <a:ea typeface="+mn-ea"/>
                          <a:cs typeface="+mn-cs"/>
                        </a:rPr>
                        <a:t>Koulussa noudatetaan Valtion ravitsemus-neuvottelukunnan kouluruokailusuositusta koululounaan ja välipalojen järjestämisessä HYTE(K)</a:t>
                      </a:r>
                    </a:p>
                    <a:p>
                      <a:pPr marL="0" indent="0" rtl="0" fontAlgn="base">
                        <a:buFont typeface="Arial" panose="020B0604020202020204" pitchFamily="34" charset="0"/>
                        <a:buNone/>
                      </a:pPr>
                      <a:r>
                        <a:rPr lang="fi-FI" sz="1200" b="0" i="0" kern="1200">
                          <a:solidFill>
                            <a:schemeClr val="dk1"/>
                          </a:solidFill>
                          <a:effectLst/>
                          <a:latin typeface="+mn-lt"/>
                          <a:ea typeface="+mn-ea"/>
                          <a:cs typeface="+mn-cs"/>
                        </a:rPr>
                        <a:t>Nykytila.fi,</a:t>
                      </a:r>
                      <a:r>
                        <a:rPr lang="fi-FI" sz="1200" b="0" i="0" kern="1200" baseline="0">
                          <a:solidFill>
                            <a:schemeClr val="dk1"/>
                          </a:solidFill>
                          <a:effectLst/>
                          <a:latin typeface="+mn-lt"/>
                          <a:ea typeface="+mn-ea"/>
                          <a:cs typeface="+mn-cs"/>
                        </a:rPr>
                        <a:t> varhaiskasvatus:</a:t>
                      </a:r>
                      <a:endParaRPr lang="fi-FI" sz="1200" b="0" i="0" kern="120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200" b="0" i="0" kern="1200">
                          <a:solidFill>
                            <a:schemeClr val="dk1"/>
                          </a:solidFill>
                          <a:effectLst/>
                          <a:latin typeface="+mn-lt"/>
                          <a:ea typeface="+mn-ea"/>
                          <a:cs typeface="+mn-cs"/>
                        </a:rPr>
                        <a:t>kehitettävää </a:t>
                      </a:r>
                      <a:r>
                        <a:rPr lang="fi-FI" sz="1200" b="0" i="0" kern="1200" err="1">
                          <a:solidFill>
                            <a:schemeClr val="dk1"/>
                          </a:solidFill>
                          <a:effectLst/>
                          <a:latin typeface="+mn-lt"/>
                          <a:ea typeface="+mn-ea"/>
                          <a:cs typeface="+mn-cs"/>
                        </a:rPr>
                        <a:t>varhais</a:t>
                      </a:r>
                      <a:r>
                        <a:rPr lang="fi-FI" sz="1200" b="0" i="0" kern="1200">
                          <a:solidFill>
                            <a:schemeClr val="dk1"/>
                          </a:solidFill>
                          <a:effectLst/>
                          <a:latin typeface="+mn-lt"/>
                          <a:ea typeface="+mn-ea"/>
                          <a:cs typeface="+mn-cs"/>
                        </a:rPr>
                        <a:t>-kasvatuksen ruoka-kasvatusta edistävässä yhteistyössä ruokapalvelun työntekijät tekevät yhteistyötä henkilöstön ja lasten kanssa ja paikallisten toimijoiden (</a:t>
                      </a:r>
                      <a:r>
                        <a:rPr lang="fi-FI" sz="1200" b="0" i="0" kern="1200" err="1">
                          <a:solidFill>
                            <a:schemeClr val="dk1"/>
                          </a:solidFill>
                          <a:effectLst/>
                          <a:latin typeface="+mn-lt"/>
                          <a:ea typeface="+mn-ea"/>
                          <a:cs typeface="+mn-cs"/>
                        </a:rPr>
                        <a:t>sote</a:t>
                      </a:r>
                      <a:r>
                        <a:rPr lang="fi-FI" sz="1200" b="0" i="0" kern="1200">
                          <a:solidFill>
                            <a:schemeClr val="dk1"/>
                          </a:solidFill>
                          <a:effectLst/>
                          <a:latin typeface="+mn-lt"/>
                          <a:ea typeface="+mn-ea"/>
                          <a:cs typeface="+mn-cs"/>
                        </a:rPr>
                        <a:t>, järjestöt, yritykset, </a:t>
                      </a:r>
                      <a:r>
                        <a:rPr lang="fi-FI" sz="1200" b="0" i="0" kern="1200" err="1">
                          <a:solidFill>
                            <a:schemeClr val="dk1"/>
                          </a:solidFill>
                          <a:effectLst/>
                          <a:latin typeface="+mn-lt"/>
                          <a:ea typeface="+mn-ea"/>
                          <a:cs typeface="+mn-cs"/>
                        </a:rPr>
                        <a:t>srk</a:t>
                      </a:r>
                      <a:r>
                        <a:rPr lang="fi-FI" sz="1200" b="0" i="0" kern="1200">
                          <a:solidFill>
                            <a:schemeClr val="dk1"/>
                          </a:solidFill>
                          <a:effectLst/>
                          <a:latin typeface="+mn-lt"/>
                          <a:ea typeface="+mn-ea"/>
                          <a:cs typeface="+mn-cs"/>
                        </a:rPr>
                        <a:t>)</a:t>
                      </a:r>
                    </a:p>
                    <a:p>
                      <a:pPr marL="0" indent="0" rtl="0" fontAlgn="base">
                        <a:buFont typeface="Arial" panose="020B0604020202020204" pitchFamily="34" charset="0"/>
                        <a:buNone/>
                      </a:pPr>
                      <a:endParaRPr lang="fi-FI" sz="1200" b="0" i="0" kern="1200">
                        <a:solidFill>
                          <a:schemeClr val="dk1"/>
                        </a:solidFill>
                        <a:effectLst/>
                        <a:latin typeface="+mn-lt"/>
                        <a:ea typeface="+mn-ea"/>
                        <a:cs typeface="+mn-cs"/>
                      </a:endParaRPr>
                    </a:p>
                    <a:p>
                      <a:pPr marL="0" indent="0" rtl="0" fontAlgn="base">
                        <a:buFont typeface="Arial" panose="020B0604020202020204" pitchFamily="34" charset="0"/>
                        <a:buNone/>
                      </a:pPr>
                      <a:r>
                        <a:rPr lang="fi-FI" sz="1200" b="0" i="0" kern="1200">
                          <a:solidFill>
                            <a:schemeClr val="dk1"/>
                          </a:solidFill>
                          <a:effectLst/>
                          <a:latin typeface="+mn-lt"/>
                          <a:ea typeface="+mn-ea"/>
                          <a:cs typeface="+mn-cs"/>
                        </a:rPr>
                        <a:t>Vaikuttavat </a:t>
                      </a:r>
                      <a:r>
                        <a:rPr lang="fi-FI" sz="1200" b="0" i="0" kern="1200" err="1">
                          <a:solidFill>
                            <a:schemeClr val="dk1"/>
                          </a:solidFill>
                          <a:effectLst/>
                          <a:latin typeface="+mn-lt"/>
                          <a:ea typeface="+mn-ea"/>
                          <a:cs typeface="+mn-cs"/>
                        </a:rPr>
                        <a:t>hyte</a:t>
                      </a:r>
                      <a:r>
                        <a:rPr lang="fi-FI" sz="1200" b="0" i="0" kern="1200">
                          <a:solidFill>
                            <a:schemeClr val="dk1"/>
                          </a:solidFill>
                          <a:effectLst/>
                          <a:latin typeface="+mn-lt"/>
                          <a:ea typeface="+mn-ea"/>
                          <a:cs typeface="+mn-cs"/>
                        </a:rPr>
                        <a:t>-menetelmät kysely</a:t>
                      </a:r>
                    </a:p>
                  </a:txBody>
                  <a:tcPr/>
                </a:tc>
                <a:extLst>
                  <a:ext uri="{0D108BD9-81ED-4DB2-BD59-A6C34878D82A}">
                    <a16:rowId xmlns:a16="http://schemas.microsoft.com/office/drawing/2014/main" val="3746883810"/>
                  </a:ext>
                </a:extLst>
              </a:tr>
            </a:tbl>
          </a:graphicData>
        </a:graphic>
      </p:graphicFrame>
    </p:spTree>
    <p:extLst>
      <p:ext uri="{BB962C8B-B14F-4D97-AF65-F5344CB8AC3E}">
        <p14:creationId xmlns:p14="http://schemas.microsoft.com/office/powerpoint/2010/main" val="2511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5360" y="21937"/>
            <a:ext cx="11977034" cy="458914"/>
          </a:xfrm>
        </p:spPr>
        <p:txBody>
          <a:bodyPr>
            <a:noAutofit/>
          </a:bodyPr>
          <a:lstStyle/>
          <a:p>
            <a:r>
              <a:rPr lang="fi-FI" sz="2800" b="1">
                <a:solidFill>
                  <a:srgbClr val="7030A0"/>
                </a:solidFill>
              </a:rPr>
              <a:t>Painopiste: </a:t>
            </a:r>
            <a:r>
              <a:rPr lang="fi-FI" sz="2800" b="1"/>
              <a:t>Itsestä huolehtimisen ja terveellisten elintapojen edistäminen</a:t>
            </a:r>
            <a:r>
              <a:rPr lang="fi-FI" sz="2800"/>
              <a:t> </a:t>
            </a:r>
            <a:endParaRPr lang="fi-FI" sz="2800" b="1">
              <a:solidFill>
                <a:srgbClr val="FF0000"/>
              </a:solidFill>
            </a:endParaRPr>
          </a:p>
        </p:txBody>
      </p:sp>
      <p:graphicFrame>
        <p:nvGraphicFramePr>
          <p:cNvPr id="4" name="Sisällön paikkamerkki 3"/>
          <p:cNvGraphicFramePr>
            <a:graphicFrameLocks noGrp="1"/>
          </p:cNvGraphicFramePr>
          <p:nvPr>
            <p:ph sz="quarter" idx="13"/>
            <p:extLst>
              <p:ext uri="{D42A27DB-BD31-4B8C-83A1-F6EECF244321}">
                <p14:modId xmlns:p14="http://schemas.microsoft.com/office/powerpoint/2010/main" val="3517661279"/>
              </p:ext>
            </p:extLst>
          </p:nvPr>
        </p:nvGraphicFramePr>
        <p:xfrm>
          <a:off x="82698" y="537695"/>
          <a:ext cx="12034019" cy="5184063"/>
        </p:xfrm>
        <a:graphic>
          <a:graphicData uri="http://schemas.openxmlformats.org/drawingml/2006/table">
            <a:tbl>
              <a:tblPr firstRow="1" bandRow="1">
                <a:tableStyleId>{21E4AEA4-8DFA-4A89-87EB-49C32662AFE0}</a:tableStyleId>
              </a:tblPr>
              <a:tblGrid>
                <a:gridCol w="1244137">
                  <a:extLst>
                    <a:ext uri="{9D8B030D-6E8A-4147-A177-3AD203B41FA5}">
                      <a16:colId xmlns:a16="http://schemas.microsoft.com/office/drawing/2014/main" val="1527863934"/>
                    </a:ext>
                  </a:extLst>
                </a:gridCol>
                <a:gridCol w="2455247">
                  <a:extLst>
                    <a:ext uri="{9D8B030D-6E8A-4147-A177-3AD203B41FA5}">
                      <a16:colId xmlns:a16="http://schemas.microsoft.com/office/drawing/2014/main" val="2118112610"/>
                    </a:ext>
                  </a:extLst>
                </a:gridCol>
                <a:gridCol w="6297763">
                  <a:extLst>
                    <a:ext uri="{9D8B030D-6E8A-4147-A177-3AD203B41FA5}">
                      <a16:colId xmlns:a16="http://schemas.microsoft.com/office/drawing/2014/main" val="1987869538"/>
                    </a:ext>
                  </a:extLst>
                </a:gridCol>
                <a:gridCol w="2036872">
                  <a:extLst>
                    <a:ext uri="{9D8B030D-6E8A-4147-A177-3AD203B41FA5}">
                      <a16:colId xmlns:a16="http://schemas.microsoft.com/office/drawing/2014/main" val="1947118721"/>
                    </a:ext>
                  </a:extLst>
                </a:gridCol>
              </a:tblGrid>
              <a:tr h="337743">
                <a:tc>
                  <a:txBody>
                    <a:bodyPr/>
                    <a:lstStyle/>
                    <a:p>
                      <a:r>
                        <a:rPr lang="fi-FI" sz="1600" dirty="0"/>
                        <a:t>TAVOITTEET</a:t>
                      </a:r>
                    </a:p>
                  </a:txBody>
                  <a:tcPr/>
                </a:tc>
                <a:tc>
                  <a:txBody>
                    <a:bodyPr/>
                    <a:lstStyle/>
                    <a:p>
                      <a:r>
                        <a:rPr lang="fi-FI" sz="1600" dirty="0"/>
                        <a:t>HUOMIOI</a:t>
                      </a:r>
                      <a:r>
                        <a:rPr lang="fi-FI" sz="1600" baseline="0" dirty="0"/>
                        <a:t> ERITYISESTI</a:t>
                      </a:r>
                      <a:endParaRPr lang="fi-FI" sz="1600" dirty="0"/>
                    </a:p>
                  </a:txBody>
                  <a:tcPr/>
                </a:tc>
                <a:tc>
                  <a:txBody>
                    <a:bodyPr/>
                    <a:lstStyle/>
                    <a:p>
                      <a:r>
                        <a:rPr lang="fi-FI" sz="1600" dirty="0"/>
                        <a:t>MENETELMÄT</a:t>
                      </a:r>
                    </a:p>
                  </a:txBody>
                  <a:tcPr/>
                </a:tc>
                <a:tc>
                  <a:txBody>
                    <a:bodyPr/>
                    <a:lstStyle/>
                    <a:p>
                      <a:r>
                        <a:rPr lang="fi-FI" sz="1600" dirty="0"/>
                        <a:t>MITTARIT</a:t>
                      </a:r>
                    </a:p>
                  </a:txBody>
                  <a:tcPr/>
                </a:tc>
                <a:extLst>
                  <a:ext uri="{0D108BD9-81ED-4DB2-BD59-A6C34878D82A}">
                    <a16:rowId xmlns:a16="http://schemas.microsoft.com/office/drawing/2014/main" val="1840333654"/>
                  </a:ext>
                </a:extLst>
              </a:tr>
              <a:tr h="4211052">
                <a:tc>
                  <a:txBody>
                    <a:bodyPr/>
                    <a:lstStyle/>
                    <a:p>
                      <a:r>
                        <a:rPr lang="fi-FI" sz="1400" b="1" i="0" kern="1200" dirty="0">
                          <a:solidFill>
                            <a:schemeClr val="dk1"/>
                          </a:solidFill>
                          <a:effectLst/>
                          <a:latin typeface="+mn-lt"/>
                          <a:ea typeface="+mn-ea"/>
                          <a:cs typeface="+mn-cs"/>
                        </a:rPr>
                        <a:t>Ruoka-suositusten mukaiset ruoka-tottumukset toteutuvat  </a:t>
                      </a:r>
                    </a:p>
                    <a:p>
                      <a:pPr lvl="0">
                        <a:buNone/>
                      </a:pPr>
                      <a:endParaRPr lang="fi-FI" sz="1400" b="1" i="0" kern="1200">
                        <a:solidFill>
                          <a:schemeClr val="dk1"/>
                        </a:solidFill>
                        <a:effectLst/>
                        <a:latin typeface="+mn-lt"/>
                        <a:ea typeface="+mn-ea"/>
                        <a:cs typeface="+mn-cs"/>
                      </a:endParaRPr>
                    </a:p>
                    <a:p>
                      <a:pPr lvl="0">
                        <a:buNone/>
                      </a:pPr>
                      <a:r>
                        <a:rPr lang="fi-FI" sz="1400" b="1" i="0" kern="1200" dirty="0">
                          <a:solidFill>
                            <a:schemeClr val="dk1"/>
                          </a:solidFill>
                          <a:effectLst/>
                          <a:latin typeface="+mn-lt"/>
                          <a:ea typeface="+mn-ea"/>
                          <a:cs typeface="+mn-cs"/>
                        </a:rPr>
                        <a:t>TYÖIKÄISET JA IKÄIHMISET</a:t>
                      </a:r>
                    </a:p>
                  </a:txBody>
                  <a:tcPr/>
                </a:tc>
                <a:tc>
                  <a:txBody>
                    <a:bodyPr/>
                    <a:lstStyle/>
                    <a:p>
                      <a:pPr marL="0" indent="0">
                        <a:buFontTx/>
                        <a:buNone/>
                      </a:pPr>
                      <a:r>
                        <a:rPr lang="fi-FI" sz="1300" baseline="0" dirty="0"/>
                        <a:t>Ruokasuositusten mukainen ruoka on kestävän kehityksen mukainen</a:t>
                      </a:r>
                    </a:p>
                    <a:p>
                      <a:pPr marL="0" indent="0">
                        <a:buFontTx/>
                        <a:buNone/>
                      </a:pPr>
                      <a:endParaRPr lang="fi-FI" sz="1300" baseline="0"/>
                    </a:p>
                    <a:p>
                      <a:pPr marL="0" indent="0" rtl="0" fontAlgn="base">
                        <a:buFont typeface="Arial" panose="020B0604020202020204" pitchFamily="34" charset="0"/>
                        <a:buNone/>
                      </a:pPr>
                      <a:r>
                        <a:rPr lang="fi-FI" sz="1300" b="0" i="0" kern="1200" dirty="0">
                          <a:solidFill>
                            <a:schemeClr val="dk1"/>
                          </a:solidFill>
                          <a:effectLst/>
                          <a:latin typeface="+mn-lt"/>
                          <a:ea typeface="+mn-ea"/>
                          <a:cs typeface="+mn-cs"/>
                        </a:rPr>
                        <a:t>Suositukset:</a:t>
                      </a:r>
                      <a:r>
                        <a:rPr lang="fi-FI" sz="1300" b="1" i="0" kern="120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rPr>
                        <a:t> </a:t>
                      </a:r>
                      <a:r>
                        <a:rPr lang="fi-FI" sz="1300" b="0" i="0" u="none" strike="noStrike" kern="1200" noProof="0" dirty="0">
                          <a:effectLst/>
                          <a:hlinkClick r:id="rId3"/>
                        </a:rPr>
                        <a:t>Ravitsemus- ja ruokasuositukset - Ruokavirasto</a:t>
                      </a:r>
                      <a:endParaRPr lang="fi-FI" sz="1300" b="0" i="0" kern="1200" dirty="0">
                        <a:solidFill>
                          <a:srgbClr val="FF0000"/>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Terveyttä ruoasta! Suomalaiset ravitsemussuositukset ja päivitykset (2014)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Hyvinvointia ja yhteisöllisyyttä ruokailusta (2019, ammatilliset oppilaitokset ja lukiot)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Hyvinvointia ja opiskelukykyä ruokailusta - korkeakouluopiskelijoiden ruokailusuositus (2021). </a:t>
                      </a:r>
                    </a:p>
                    <a:p>
                      <a:pPr marL="285750" lvl="0" indent="-285750">
                        <a:buFont typeface="Arial" panose="020B0604020202020204" pitchFamily="34" charset="0"/>
                        <a:buChar char="•"/>
                      </a:pPr>
                      <a:r>
                        <a:rPr lang="fi-FI" sz="1300" b="0" i="0" kern="1200" dirty="0">
                          <a:solidFill>
                            <a:schemeClr val="dk1"/>
                          </a:solidFill>
                          <a:effectLst/>
                          <a:latin typeface="+mn-lt"/>
                          <a:ea typeface="+mn-ea"/>
                          <a:cs typeface="+mn-cs"/>
                        </a:rPr>
                        <a:t>Juomasuositukset, VRN </a:t>
                      </a:r>
                      <a:endParaRPr lang="fi-FI"/>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Vireyttä seniorivuosiin-ikääntyneiden ruokasuositukset (2020) </a:t>
                      </a:r>
                    </a:p>
                    <a:p>
                      <a:pPr marL="285750" indent="-285750" rtl="0" fontAlgn="base">
                        <a:buFont typeface="Arial" panose="020B0604020202020204" pitchFamily="34" charset="0"/>
                        <a:buChar char="•"/>
                      </a:pPr>
                      <a:endParaRPr lang="fi-FI" sz="1200" b="0" i="0" kern="1200">
                        <a:solidFill>
                          <a:schemeClr val="dk1"/>
                        </a:solidFill>
                        <a:effectLst/>
                        <a:latin typeface="+mn-lt"/>
                        <a:ea typeface="+mn-ea"/>
                        <a:cs typeface="+mn-cs"/>
                      </a:endParaRPr>
                    </a:p>
                    <a:p>
                      <a:pPr marL="0" indent="0">
                        <a:buFontTx/>
                        <a:buNone/>
                      </a:pPr>
                      <a:endParaRPr lang="fi-FI" sz="1300" baseline="0"/>
                    </a:p>
                  </a:txBody>
                  <a:tcPr/>
                </a:tc>
                <a:tc>
                  <a:txBody>
                    <a:bodyPr/>
                    <a:lstStyle/>
                    <a:p>
                      <a:pPr marL="285750" lvl="0" indent="-285750">
                        <a:buFont typeface="Arial"/>
                        <a:buChar char="•"/>
                      </a:pPr>
                      <a:r>
                        <a:rPr lang="fi-FI" sz="1300" b="0" i="0" u="none" strike="noStrike" kern="1200" noProof="0" dirty="0">
                          <a:solidFill>
                            <a:schemeClr val="dk1"/>
                          </a:solidFill>
                          <a:effectLst/>
                          <a:latin typeface="Calibri"/>
                        </a:rPr>
                        <a:t>Viestintä asukkaille ruokasuositusten mu</a:t>
                      </a:r>
                      <a:r>
                        <a:rPr lang="fi-FI" sz="1300" b="0" i="0" u="none" strike="noStrike" kern="1200" noProof="0" dirty="0">
                          <a:solidFill>
                            <a:schemeClr val="tx1"/>
                          </a:solidFill>
                          <a:effectLst/>
                          <a:latin typeface="Calibri"/>
                        </a:rPr>
                        <a:t>kaisista ruokatottumuksista; Terveelliset eväät, välipalat ja mahdolliset kokoustarjoilut, Kasviksia ja hedelmiä enemmän punaista lihaa ja suolaa vähemmän - </a:t>
                      </a:r>
                      <a:r>
                        <a:rPr lang="fi-FI" sz="1300" b="0" i="0" u="none" strike="noStrike" kern="1200" noProof="0" dirty="0">
                          <a:solidFill>
                            <a:schemeClr val="tx1"/>
                          </a:solidFill>
                          <a:effectLst/>
                          <a:latin typeface="Calibri"/>
                          <a:hlinkClick r:id="rId4"/>
                        </a:rPr>
                        <a:t>viestintä</a:t>
                      </a:r>
                      <a:endParaRPr lang="fi-FI" sz="1300" b="0" i="0" u="none" strike="noStrike" kern="1200" noProof="0" dirty="0">
                        <a:solidFill>
                          <a:srgbClr val="FF0000"/>
                        </a:solidFill>
                        <a:effectLst/>
                        <a:latin typeface="Calibri"/>
                      </a:endParaRPr>
                    </a:p>
                    <a:p>
                      <a:pPr marL="285750" lvl="0" indent="-285750">
                        <a:buFont typeface="Arial"/>
                        <a:buChar char="•"/>
                      </a:pPr>
                      <a:r>
                        <a:rPr lang="fi-FI" sz="1300" b="0" i="0" u="none" strike="noStrike" kern="1200" noProof="0" dirty="0">
                          <a:solidFill>
                            <a:schemeClr val="dk1"/>
                          </a:solidFill>
                          <a:effectLst/>
                          <a:latin typeface="Calibri"/>
                          <a:hlinkClick r:id="rId5"/>
                        </a:rPr>
                        <a:t>Yhteistyö</a:t>
                      </a:r>
                      <a:r>
                        <a:rPr lang="fi-FI" sz="1300" b="0" i="0" u="none" strike="noStrike" kern="1200" noProof="0" dirty="0">
                          <a:solidFill>
                            <a:schemeClr val="dk1"/>
                          </a:solidFill>
                          <a:effectLst/>
                          <a:latin typeface="Calibri"/>
                        </a:rPr>
                        <a:t> eri toimijoiden ja yleishyödyllisten yhteisöjen kanssa </a:t>
                      </a:r>
                    </a:p>
                    <a:p>
                      <a:pPr marL="285750" lvl="0" indent="-285750">
                        <a:buFont typeface="Arial"/>
                        <a:buChar char="•"/>
                      </a:pPr>
                      <a:r>
                        <a:rPr lang="fi-FI" sz="1300" b="0" i="0" u="none" strike="noStrike" kern="1200" noProof="0" dirty="0">
                          <a:solidFill>
                            <a:schemeClr val="dk1"/>
                          </a:solidFill>
                          <a:effectLst/>
                          <a:latin typeface="Calibri"/>
                        </a:rPr>
                        <a:t>Vuorovaikutus </a:t>
                      </a:r>
                      <a:r>
                        <a:rPr lang="fi-FI" sz="1300" b="0" i="0" u="none" strike="noStrike" kern="1200" noProof="0" dirty="0">
                          <a:solidFill>
                            <a:schemeClr val="dk1"/>
                          </a:solidFill>
                          <a:effectLst/>
                          <a:latin typeface="Calibri"/>
                          <a:hlinkClick r:id="rId6"/>
                        </a:rPr>
                        <a:t>päättäjien kanssa </a:t>
                      </a:r>
                      <a:endParaRPr lang="fi-FI" dirty="0"/>
                    </a:p>
                    <a:p>
                      <a:pPr marL="285750" lvl="0" indent="-285750">
                        <a:buFont typeface="Arial"/>
                        <a:buChar char="•"/>
                      </a:pPr>
                      <a:r>
                        <a:rPr lang="fi-FI" sz="1300" b="0" i="0" u="none" strike="noStrike" kern="1200" noProof="0" dirty="0">
                          <a:solidFill>
                            <a:schemeClr val="dk1"/>
                          </a:solidFill>
                          <a:effectLst/>
                          <a:latin typeface="Calibri"/>
                        </a:rPr>
                        <a:t>Terveellisten vaihtoehtojen tarjonta ja asettelu (myös harrastusympäristöt, tapahtumat)</a:t>
                      </a:r>
                      <a:endParaRPr lang="fi-FI" dirty="0"/>
                    </a:p>
                    <a:p>
                      <a:pPr marL="285750" lvl="0" indent="-285750">
                        <a:buFont typeface="Arial"/>
                        <a:buChar char="•"/>
                      </a:pPr>
                      <a:r>
                        <a:rPr lang="fi-FI" sz="1300" b="0" i="0" u="none" strike="noStrike" kern="1200" noProof="0" dirty="0">
                          <a:solidFill>
                            <a:schemeClr val="dk1"/>
                          </a:solidFill>
                          <a:effectLst/>
                          <a:latin typeface="Calibri"/>
                          <a:hlinkClick r:id="rId7"/>
                        </a:rPr>
                        <a:t>Ravitsemussitoumus</a:t>
                      </a:r>
                      <a:endParaRPr lang="fi-FI" sz="1300" b="0" i="0" u="none" strike="noStrike" kern="1200" noProof="0" dirty="0">
                        <a:solidFill>
                          <a:schemeClr val="dk1"/>
                        </a:solidFill>
                        <a:effectLst/>
                        <a:latin typeface="Calibri"/>
                      </a:endParaRPr>
                    </a:p>
                    <a:p>
                      <a:pPr marL="0" lvl="0" indent="0">
                        <a:buNone/>
                      </a:pPr>
                      <a:endParaRPr lang="fi-FI" sz="1300" b="0" i="0" kern="1200">
                        <a:solidFill>
                          <a:schemeClr val="dk1"/>
                        </a:solidFill>
                        <a:effectLst/>
                        <a:latin typeface="+mn-lt"/>
                        <a:ea typeface="+mn-ea"/>
                        <a:cs typeface="+mn-cs"/>
                      </a:endParaRPr>
                    </a:p>
                    <a:p>
                      <a:pPr marL="285750" lvl="0" indent="-285750">
                        <a:buClr>
                          <a:srgbClr val="000000"/>
                        </a:buClr>
                        <a:buFont typeface="Arial,Sans-Serif"/>
                        <a:buChar char="•"/>
                      </a:pPr>
                      <a:r>
                        <a:rPr lang="fi-FI" sz="1300" b="0" i="0" u="none" strike="noStrike" kern="1200" noProof="0" dirty="0">
                          <a:solidFill>
                            <a:schemeClr val="dk1"/>
                          </a:solidFill>
                          <a:effectLst/>
                          <a:latin typeface="Calibri"/>
                          <a:hlinkClick r:id="rId8">
                            <a:extLst>
                              <a:ext uri="{A12FA001-AC4F-418D-AE19-62706E023703}">
                                <ahyp:hlinkClr xmlns:ahyp="http://schemas.microsoft.com/office/drawing/2018/hyperlinkcolor" xmlns="" val="tx"/>
                              </a:ext>
                            </a:extLst>
                          </a:hlinkClick>
                        </a:rPr>
                        <a:t>Sydänmerkkiateriat </a:t>
                      </a:r>
                      <a:endParaRPr lang="fi-FI" sz="1300" b="0" i="0" u="none" strike="noStrike" kern="1200" noProof="0" dirty="0">
                        <a:solidFill>
                          <a:srgbClr val="FF0000"/>
                        </a:solidFill>
                        <a:effectLst/>
                      </a:endParaRPr>
                    </a:p>
                    <a:p>
                      <a:pPr marL="285750" lvl="0" indent="-285750">
                        <a:buClr>
                          <a:srgbClr val="000000"/>
                        </a:buClr>
                        <a:buFont typeface="Arial,Sans-Serif"/>
                        <a:buChar char="•"/>
                      </a:pPr>
                      <a:r>
                        <a:rPr lang="fi-FI" sz="1300" b="0" i="0" u="none" strike="noStrike" kern="1200" noProof="0" dirty="0">
                          <a:solidFill>
                            <a:schemeClr val="dk1"/>
                          </a:solidFill>
                          <a:effectLst/>
                          <a:latin typeface="Calibri"/>
                          <a:hlinkClick r:id="rId9"/>
                        </a:rPr>
                        <a:t>Satokausikalenteri</a:t>
                      </a:r>
                      <a:r>
                        <a:rPr lang="fi-FI" sz="1300" b="0" i="0" u="none" strike="noStrike" kern="1200" noProof="0" dirty="0">
                          <a:solidFill>
                            <a:schemeClr val="dk1"/>
                          </a:solidFill>
                          <a:effectLst/>
                          <a:latin typeface="Calibri"/>
                        </a:rPr>
                        <a:t> ohjaamaan ruokavalintoja (erit. matalan koulutustason omaavat, ikääntyneet, työelämän </a:t>
                      </a:r>
                      <a:r>
                        <a:rPr lang="fi-FI" sz="1300" b="0" i="0" u="none" strike="noStrike" kern="1200" noProof="0" dirty="0" err="1">
                          <a:solidFill>
                            <a:schemeClr val="dk1"/>
                          </a:solidFill>
                          <a:effectLst/>
                          <a:latin typeface="Calibri"/>
                        </a:rPr>
                        <a:t>ulkop</a:t>
                      </a:r>
                      <a:r>
                        <a:rPr lang="fi-FI" sz="1300" b="0" i="0" u="none" strike="noStrike" kern="1200" noProof="0" dirty="0">
                          <a:solidFill>
                            <a:schemeClr val="dk1"/>
                          </a:solidFill>
                          <a:effectLst/>
                          <a:latin typeface="Calibri"/>
                        </a:rPr>
                        <a:t> olevat) </a:t>
                      </a:r>
                      <a:endParaRPr lang="en-US" sz="1300" b="0" i="0" u="none" strike="noStrike" kern="1200" noProof="0" dirty="0">
                        <a:effectLst/>
                      </a:endParaRPr>
                    </a:p>
                    <a:p>
                      <a:pPr marL="285750" lvl="0" indent="-285750">
                        <a:buClr>
                          <a:srgbClr val="000000"/>
                        </a:buClr>
                        <a:buFont typeface="Arial,Sans-Serif"/>
                        <a:buChar char="•"/>
                      </a:pPr>
                      <a:r>
                        <a:rPr lang="fi-FI" sz="1300" b="0" i="0" u="none" strike="noStrike" kern="1200" noProof="0" dirty="0">
                          <a:solidFill>
                            <a:schemeClr val="dk1"/>
                          </a:solidFill>
                          <a:effectLst/>
                          <a:latin typeface="Calibri"/>
                          <a:hlinkClick r:id="rId10"/>
                        </a:rPr>
                        <a:t>Motivoiva haastattelu </a:t>
                      </a:r>
                      <a:endParaRPr lang="fi-FI" sz="1300" b="0" i="0" u="none" strike="noStrike" kern="1200" noProof="0" dirty="0">
                        <a:solidFill>
                          <a:srgbClr val="FF0000"/>
                        </a:solidFill>
                        <a:effectLst/>
                      </a:endParaRPr>
                    </a:p>
                    <a:p>
                      <a:pPr marL="285750" lvl="0" indent="-285750">
                        <a:buClr>
                          <a:srgbClr val="000000"/>
                        </a:buClr>
                        <a:buFont typeface="Arial,Sans-Serif"/>
                        <a:buChar char="•"/>
                      </a:pPr>
                      <a:r>
                        <a:rPr lang="fi-FI" sz="1300" b="0" i="0" u="none" strike="noStrike" kern="1200" noProof="0" dirty="0">
                          <a:solidFill>
                            <a:schemeClr val="dk1"/>
                          </a:solidFill>
                          <a:effectLst/>
                          <a:latin typeface="Calibri"/>
                        </a:rPr>
                        <a:t>Matalankynnyksen ravitsemusneuvonta ja –</a:t>
                      </a:r>
                      <a:r>
                        <a:rPr lang="fi-FI" sz="1300" b="0" i="0" u="none" strike="noStrike" kern="1200" noProof="0" dirty="0">
                          <a:solidFill>
                            <a:schemeClr val="tx1"/>
                          </a:solidFill>
                          <a:effectLst/>
                          <a:latin typeface="Calibri"/>
                        </a:rPr>
                        <a:t>ohjaus (</a:t>
                      </a:r>
                      <a:r>
                        <a:rPr lang="fi-FI" sz="1300" b="0" i="0" u="none" strike="noStrike" kern="1200" noProof="0" dirty="0" err="1">
                          <a:solidFill>
                            <a:schemeClr val="tx1"/>
                          </a:solidFill>
                          <a:effectLst/>
                          <a:latin typeface="Calibri"/>
                        </a:rPr>
                        <a:t>sis</a:t>
                      </a:r>
                      <a:r>
                        <a:rPr lang="fi-FI" sz="1300" b="0" i="0" u="none" strike="noStrike" kern="1200" noProof="0" dirty="0">
                          <a:solidFill>
                            <a:schemeClr val="tx1"/>
                          </a:solidFill>
                          <a:effectLst/>
                          <a:latin typeface="Calibri"/>
                        </a:rPr>
                        <a:t> nikotiinittomuus)</a:t>
                      </a:r>
                      <a:endParaRPr lang="fi-FI" sz="1300" b="0" i="0" u="none" strike="noStrike" kern="1200" noProof="0" dirty="0">
                        <a:solidFill>
                          <a:schemeClr val="tx1"/>
                        </a:solidFill>
                        <a:effectLst/>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11"/>
                        </a:rPr>
                        <a:t>Verkkopuntari </a:t>
                      </a:r>
                      <a:r>
                        <a:rPr lang="fi-FI" sz="1300" b="0" i="0" kern="1200" dirty="0">
                          <a:solidFill>
                            <a:schemeClr val="dk1"/>
                          </a:solidFill>
                          <a:effectLst/>
                          <a:latin typeface="+mn-lt"/>
                          <a:ea typeface="+mn-ea"/>
                          <a:cs typeface="+mn-cs"/>
                        </a:rPr>
                        <a:t>- elintapaohjaus **</a:t>
                      </a:r>
                    </a:p>
                    <a:p>
                      <a:pPr marL="285750" lvl="0" indent="-285750">
                        <a:buFont typeface="Arial" panose="020B0604020202020204" pitchFamily="34" charset="0"/>
                        <a:buChar char="•"/>
                      </a:pPr>
                      <a:r>
                        <a:rPr lang="fi-FI" sz="1300" b="0" i="0" u="none" strike="noStrike" kern="1200" noProof="0" dirty="0">
                          <a:solidFill>
                            <a:schemeClr val="dk1"/>
                          </a:solidFill>
                          <a:effectLst/>
                          <a:latin typeface="Calibri"/>
                        </a:rPr>
                        <a:t>Elintapaneuvonta diabetesriskissä oleville ja </a:t>
                      </a:r>
                      <a:r>
                        <a:rPr lang="fi-FI" sz="1300" b="0" i="0" u="none" strike="noStrike" kern="1200" noProof="0" dirty="0">
                          <a:solidFill>
                            <a:schemeClr val="dk1"/>
                          </a:solidFill>
                          <a:effectLst/>
                          <a:latin typeface="Calibri"/>
                          <a:hlinkClick r:id="rId12"/>
                        </a:rPr>
                        <a:t>omatoimikurssit</a:t>
                      </a:r>
                      <a:r>
                        <a:rPr lang="fi-FI" sz="1300" b="0" i="0" u="none" strike="noStrike" kern="1200" noProof="0" dirty="0">
                          <a:solidFill>
                            <a:schemeClr val="dk1"/>
                          </a:solidFill>
                          <a:effectLst/>
                          <a:latin typeface="Calibri"/>
                        </a:rPr>
                        <a:t> (Diabetesliitto)</a:t>
                      </a:r>
                    </a:p>
                    <a:p>
                      <a:pPr marL="285750" lvl="0" indent="-285750">
                        <a:buFont typeface="Arial" panose="020B0604020202020204" pitchFamily="34" charset="0"/>
                        <a:buChar char="•"/>
                      </a:pPr>
                      <a:r>
                        <a:rPr lang="fi-FI" sz="1300" b="0" i="0" u="none" strike="noStrike" kern="1200" noProof="0" dirty="0">
                          <a:solidFill>
                            <a:schemeClr val="dk1"/>
                          </a:solidFill>
                          <a:effectLst/>
                          <a:latin typeface="Calibri"/>
                          <a:hlinkClick r:id="rId13"/>
                        </a:rPr>
                        <a:t>Tulppa</a:t>
                      </a:r>
                      <a:r>
                        <a:rPr lang="fi-FI" sz="1300" b="0" i="0" u="none" strike="noStrike" kern="1200" baseline="0" noProof="0" dirty="0">
                          <a:solidFill>
                            <a:schemeClr val="dk1"/>
                          </a:solidFill>
                          <a:effectLst/>
                          <a:latin typeface="Calibri"/>
                        </a:rPr>
                        <a:t> -ryhmä</a:t>
                      </a:r>
                      <a:r>
                        <a:rPr lang="fi-FI" sz="1300" b="0" i="0" u="none" strike="noStrike" kern="1200" noProof="0" dirty="0">
                          <a:solidFill>
                            <a:schemeClr val="dk1"/>
                          </a:solidFill>
                          <a:effectLst/>
                          <a:latin typeface="Calibri"/>
                        </a:rPr>
                        <a:t>kuntoutus (valtimotautia sairastaville ja riskitekijöitä omaaville) tai Tulppa –verkkovalmennus** (sepelvaltimotautia sairastaville</a:t>
                      </a:r>
                      <a:r>
                        <a:rPr lang="fi-FI" sz="1300" b="0" i="0" u="none" strike="noStrike" kern="1200" baseline="0" noProof="0" dirty="0">
                          <a:solidFill>
                            <a:schemeClr val="dk1"/>
                          </a:solidFill>
                          <a:effectLst/>
                          <a:latin typeface="Calibri"/>
                        </a:rPr>
                        <a:t>)</a:t>
                      </a:r>
                      <a:endParaRPr lang="fi-FI" sz="1300" b="0" i="0" u="none" strike="noStrike" kern="1200" baseline="0" noProof="0" dirty="0">
                        <a:solidFill>
                          <a:srgbClr val="FF0000"/>
                        </a:solidFill>
                        <a:effectLst/>
                        <a:latin typeface="Calibri"/>
                      </a:endParaRPr>
                    </a:p>
                    <a:p>
                      <a:pPr marL="0" indent="0" rtl="0" fontAlgn="base">
                        <a:buNone/>
                      </a:pPr>
                      <a:endParaRPr lang="fi-FI" sz="1300" b="0" i="0" kern="1200">
                        <a:solidFill>
                          <a:schemeClr val="dk1"/>
                        </a:solidFill>
                        <a:effectLst/>
                        <a:latin typeface="+mn-lt"/>
                        <a:ea typeface="+mn-ea"/>
                        <a:cs typeface="+mn-cs"/>
                      </a:endParaRPr>
                    </a:p>
                    <a:p>
                      <a:pPr marL="285750" lvl="0" indent="-285750">
                        <a:buFont typeface="Arial"/>
                        <a:buChar char="•"/>
                      </a:pPr>
                      <a:r>
                        <a:rPr lang="fi-FI" sz="1300" b="0" i="0" kern="1200" dirty="0">
                          <a:solidFill>
                            <a:schemeClr val="dk1"/>
                          </a:solidFill>
                          <a:effectLst/>
                          <a:latin typeface="+mn-lt"/>
                          <a:ea typeface="+mn-ea"/>
                          <a:cs typeface="+mn-cs"/>
                        </a:rPr>
                        <a:t>Ikääntyneille tarjolla ruokasuositusten mukaisia avoimia ruokailumahdollisuuksia (esim. päiväkodeilla, kouluilla)</a:t>
                      </a:r>
                    </a:p>
                    <a:p>
                      <a:pPr marL="285750" lvl="0" indent="-285750">
                        <a:buFont typeface="Arial" panose="020B0604020202020204" pitchFamily="34" charset="0"/>
                        <a:buChar char="•"/>
                      </a:pPr>
                      <a:r>
                        <a:rPr lang="fi-FI" sz="1300" b="0" i="0" kern="1200" dirty="0">
                          <a:solidFill>
                            <a:schemeClr val="dk1"/>
                          </a:solidFill>
                          <a:effectLst/>
                          <a:latin typeface="+mn-lt"/>
                          <a:ea typeface="+mn-ea"/>
                          <a:cs typeface="+mn-cs"/>
                        </a:rPr>
                        <a:t>Ateriapalveluiden markkinointi iäkkäille</a:t>
                      </a:r>
                    </a:p>
                    <a:p>
                      <a:pPr marL="285750" lvl="0" indent="-285750">
                        <a:buFont typeface="Arial" panose="020B0604020202020204" pitchFamily="34" charset="0"/>
                        <a:buChar char="•"/>
                      </a:pPr>
                      <a:r>
                        <a:rPr lang="fi-FI" sz="1300" b="0" i="0" kern="1200" dirty="0">
                          <a:solidFill>
                            <a:schemeClr val="dk1"/>
                          </a:solidFill>
                          <a:effectLst/>
                          <a:latin typeface="+mn-lt"/>
                          <a:ea typeface="+mn-ea"/>
                          <a:cs typeface="+mn-cs"/>
                          <a:hlinkClick r:id="rId14"/>
                        </a:rPr>
                        <a:t>Ikääntyneiden vajaaravitsemuksen arvio </a:t>
                      </a:r>
                      <a:r>
                        <a:rPr lang="fi-FI" sz="1300" b="0" i="0" kern="1200" dirty="0">
                          <a:solidFill>
                            <a:schemeClr val="dk1"/>
                          </a:solidFill>
                          <a:effectLst/>
                          <a:latin typeface="+mn-lt"/>
                          <a:ea typeface="+mn-ea"/>
                          <a:cs typeface="+mn-cs"/>
                        </a:rPr>
                        <a:t>(MNA-testi kotihoitoon ja palveluasumiseen) ja hoito </a:t>
                      </a:r>
                      <a:endParaRPr lang="fi-FI" dirty="0"/>
                    </a:p>
                  </a:txBody>
                  <a:tcPr/>
                </a:tc>
                <a:tc>
                  <a:txBody>
                    <a:bodyPr/>
                    <a:lstStyle/>
                    <a:p>
                      <a:pPr marL="285750" indent="-285750" rtl="0" fontAlgn="base">
                        <a:buFont typeface="Arial" panose="020B0604020202020204" pitchFamily="34" charset="0"/>
                        <a:buChar char="•"/>
                      </a:pPr>
                      <a:r>
                        <a:rPr lang="fi-FI" sz="1300" b="0" i="0" kern="1200" dirty="0">
                          <a:solidFill>
                            <a:srgbClr val="7030A0"/>
                          </a:solidFill>
                          <a:effectLst/>
                          <a:latin typeface="+mn-lt"/>
                          <a:ea typeface="+mn-ea"/>
                          <a:cs typeface="+mn-cs"/>
                        </a:rPr>
                        <a:t>Elintapaneuvonnan toteutuminen tyypin 2 diabetesriskissä oleville Käypä hoito -suosituksen mukaisesti HYTE(H) </a:t>
                      </a:r>
                      <a:endParaRPr lang="fi-FI" dirty="0"/>
                    </a:p>
                    <a:p>
                      <a:pPr marL="0" indent="0" rtl="0" fontAlgn="base">
                        <a:buFont typeface="Arial" panose="020B0604020202020204" pitchFamily="34" charset="0"/>
                        <a:buNone/>
                      </a:pPr>
                      <a:endParaRPr lang="fi-FI" sz="1300" b="0" i="0" kern="1200">
                        <a:solidFill>
                          <a:schemeClr val="dk1"/>
                        </a:solidFill>
                        <a:effectLst/>
                        <a:latin typeface="+mn-lt"/>
                        <a:ea typeface="+mn-ea"/>
                        <a:cs typeface="+mn-cs"/>
                      </a:endParaRPr>
                    </a:p>
                    <a:p>
                      <a:pPr marL="0" lvl="0" indent="0">
                        <a:buFont typeface="Arial" panose="020B0604020202020204" pitchFamily="34" charset="0"/>
                        <a:buNone/>
                      </a:pPr>
                      <a:r>
                        <a:rPr lang="fi-FI" sz="1300" b="0" i="0" kern="1200" dirty="0" err="1">
                          <a:solidFill>
                            <a:schemeClr val="dk1"/>
                          </a:solidFill>
                          <a:effectLst/>
                          <a:latin typeface="+mn-lt"/>
                          <a:ea typeface="+mn-ea"/>
                          <a:cs typeface="+mn-cs"/>
                        </a:rPr>
                        <a:t>FinSote</a:t>
                      </a:r>
                      <a:r>
                        <a:rPr lang="fi-FI" sz="1300" b="0" i="0" kern="1200" dirty="0">
                          <a:solidFill>
                            <a:schemeClr val="dk1"/>
                          </a:solidFill>
                          <a:effectLst/>
                          <a:latin typeface="+mn-lt"/>
                          <a:ea typeface="+mn-ea"/>
                          <a:cs typeface="+mn-cs"/>
                        </a:rPr>
                        <a:t>:</a:t>
                      </a:r>
                      <a:endParaRPr lang="fi-FI" dirty="0"/>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Kasviksia ja hedelmiä ravitsemussuositusten mukaisesti käyttävien osuus, %</a:t>
                      </a:r>
                    </a:p>
                    <a:p>
                      <a:pPr marL="285750" lvl="0" indent="-285750">
                        <a:buFont typeface="Arial" panose="020B0604020202020204" pitchFamily="34" charset="0"/>
                        <a:buChar char="•"/>
                      </a:pPr>
                      <a:r>
                        <a:rPr lang="fi-FI" sz="1300" b="0" i="0" kern="1200" dirty="0">
                          <a:solidFill>
                            <a:schemeClr val="dk1"/>
                          </a:solidFill>
                          <a:effectLst/>
                          <a:latin typeface="+mn-lt"/>
                          <a:ea typeface="+mn-ea"/>
                          <a:cs typeface="+mn-cs"/>
                        </a:rPr>
                        <a:t>Niukasti hedelmiä/ tuoreita kasviksia ravinnossaan käyttävien osuus, %</a:t>
                      </a:r>
                    </a:p>
                    <a:p>
                      <a:pPr marL="285750" lvl="0" indent="-285750">
                        <a:buFont typeface="Arial" panose="020B0604020202020204" pitchFamily="34" charset="0"/>
                        <a:buChar char="•"/>
                      </a:pPr>
                      <a:r>
                        <a:rPr lang="fi-FI" sz="1300" b="0" i="0" kern="1200" dirty="0">
                          <a:solidFill>
                            <a:schemeClr val="dk1"/>
                          </a:solidFill>
                          <a:effectLst/>
                          <a:latin typeface="+mn-lt"/>
                          <a:ea typeface="+mn-ea"/>
                          <a:cs typeface="+mn-cs"/>
                        </a:rPr>
                        <a:t>Voita tai voi-kasviöljyseosta päivittäin käyttävien osuus,% </a:t>
                      </a:r>
                    </a:p>
                    <a:p>
                      <a:pPr marL="0" lvl="0" indent="0">
                        <a:buFont typeface="Arial" panose="020B0604020202020204" pitchFamily="34" charset="0"/>
                        <a:buNone/>
                      </a:pPr>
                      <a:endParaRPr lang="fi-FI" sz="1300" b="0" i="0" kern="1200">
                        <a:solidFill>
                          <a:schemeClr val="dk1"/>
                        </a:solidFill>
                        <a:effectLst/>
                        <a:latin typeface="+mn-lt"/>
                        <a:ea typeface="+mn-ea"/>
                        <a:cs typeface="+mn-cs"/>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fi-FI" sz="1300" dirty="0">
                          <a:solidFill>
                            <a:schemeClr val="tx1"/>
                          </a:solidFill>
                          <a:latin typeface="+mn-lt"/>
                        </a:rPr>
                        <a:t>Vaikuttavat </a:t>
                      </a:r>
                      <a:r>
                        <a:rPr lang="fi-FI" sz="1300" dirty="0" err="1">
                          <a:solidFill>
                            <a:schemeClr val="tx1"/>
                          </a:solidFill>
                          <a:latin typeface="+mn-lt"/>
                        </a:rPr>
                        <a:t>hyte</a:t>
                      </a:r>
                      <a:r>
                        <a:rPr lang="fi-FI" sz="1300" dirty="0">
                          <a:solidFill>
                            <a:schemeClr val="tx1"/>
                          </a:solidFill>
                          <a:latin typeface="+mn-lt"/>
                        </a:rPr>
                        <a:t>-menetelmät kysely</a:t>
                      </a:r>
                    </a:p>
                  </a:txBody>
                  <a:tcPr/>
                </a:tc>
                <a:extLst>
                  <a:ext uri="{0D108BD9-81ED-4DB2-BD59-A6C34878D82A}">
                    <a16:rowId xmlns:a16="http://schemas.microsoft.com/office/drawing/2014/main" val="3746883810"/>
                  </a:ext>
                </a:extLst>
              </a:tr>
            </a:tbl>
          </a:graphicData>
        </a:graphic>
      </p:graphicFrame>
    </p:spTree>
    <p:extLst>
      <p:ext uri="{BB962C8B-B14F-4D97-AF65-F5344CB8AC3E}">
        <p14:creationId xmlns:p14="http://schemas.microsoft.com/office/powerpoint/2010/main" val="1902342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1235" y="180687"/>
            <a:ext cx="11977034" cy="458914"/>
          </a:xfrm>
        </p:spPr>
        <p:txBody>
          <a:bodyPr>
            <a:noAutofit/>
          </a:bodyPr>
          <a:lstStyle/>
          <a:p>
            <a:r>
              <a:rPr lang="fi-FI" sz="2800" b="1">
                <a:solidFill>
                  <a:srgbClr val="7030A0"/>
                </a:solidFill>
              </a:rPr>
              <a:t>Painopiste: </a:t>
            </a:r>
            <a:r>
              <a:rPr lang="fi-FI" sz="2800" b="1"/>
              <a:t>Itsestä huolehtimisen ja terveellisten elintapojen edistäminen</a:t>
            </a:r>
            <a:r>
              <a:rPr lang="fi-FI" sz="2800"/>
              <a:t> </a:t>
            </a:r>
            <a:endParaRPr lang="fi-FI" sz="2800" b="1">
              <a:solidFill>
                <a:srgbClr val="FF0000"/>
              </a:solidFill>
            </a:endParaRPr>
          </a:p>
        </p:txBody>
      </p:sp>
      <p:graphicFrame>
        <p:nvGraphicFramePr>
          <p:cNvPr id="4" name="Sisällön paikkamerkki 3"/>
          <p:cNvGraphicFramePr>
            <a:graphicFrameLocks noGrp="1"/>
          </p:cNvGraphicFramePr>
          <p:nvPr>
            <p:ph sz="quarter" idx="13"/>
            <p:extLst>
              <p:ext uri="{D42A27DB-BD31-4B8C-83A1-F6EECF244321}">
                <p14:modId xmlns:p14="http://schemas.microsoft.com/office/powerpoint/2010/main" val="3808268690"/>
              </p:ext>
            </p:extLst>
          </p:nvPr>
        </p:nvGraphicFramePr>
        <p:xfrm>
          <a:off x="81063" y="770106"/>
          <a:ext cx="11728254" cy="6187073"/>
        </p:xfrm>
        <a:graphic>
          <a:graphicData uri="http://schemas.openxmlformats.org/drawingml/2006/table">
            <a:tbl>
              <a:tblPr firstRow="1" bandRow="1">
                <a:tableStyleId>{21E4AEA4-8DFA-4A89-87EB-49C32662AFE0}</a:tableStyleId>
              </a:tblPr>
              <a:tblGrid>
                <a:gridCol w="1706736">
                  <a:extLst>
                    <a:ext uri="{9D8B030D-6E8A-4147-A177-3AD203B41FA5}">
                      <a16:colId xmlns:a16="http://schemas.microsoft.com/office/drawing/2014/main" val="1527863934"/>
                    </a:ext>
                  </a:extLst>
                </a:gridCol>
                <a:gridCol w="2186466">
                  <a:extLst>
                    <a:ext uri="{9D8B030D-6E8A-4147-A177-3AD203B41FA5}">
                      <a16:colId xmlns:a16="http://schemas.microsoft.com/office/drawing/2014/main" val="2118112610"/>
                    </a:ext>
                  </a:extLst>
                </a:gridCol>
                <a:gridCol w="4120744">
                  <a:extLst>
                    <a:ext uri="{9D8B030D-6E8A-4147-A177-3AD203B41FA5}">
                      <a16:colId xmlns:a16="http://schemas.microsoft.com/office/drawing/2014/main" val="1987869538"/>
                    </a:ext>
                  </a:extLst>
                </a:gridCol>
                <a:gridCol w="3714308">
                  <a:extLst>
                    <a:ext uri="{9D8B030D-6E8A-4147-A177-3AD203B41FA5}">
                      <a16:colId xmlns:a16="http://schemas.microsoft.com/office/drawing/2014/main" val="1947118721"/>
                    </a:ext>
                  </a:extLst>
                </a:gridCol>
              </a:tblGrid>
              <a:tr h="278087">
                <a:tc>
                  <a:txBody>
                    <a:bodyPr/>
                    <a:lstStyle/>
                    <a:p>
                      <a:r>
                        <a:rPr lang="fi-FI" sz="1600" dirty="0"/>
                        <a:t>TAVOITTEET</a:t>
                      </a:r>
                    </a:p>
                  </a:txBody>
                  <a:tcPr/>
                </a:tc>
                <a:tc>
                  <a:txBody>
                    <a:bodyPr/>
                    <a:lstStyle/>
                    <a:p>
                      <a:r>
                        <a:rPr lang="fi-FI" sz="1600" dirty="0"/>
                        <a:t>HUOMIOI</a:t>
                      </a:r>
                      <a:r>
                        <a:rPr lang="fi-FI" sz="1600" baseline="0" dirty="0"/>
                        <a:t> ERITYISESTI</a:t>
                      </a:r>
                      <a:endParaRPr lang="fi-FI" sz="1600" dirty="0"/>
                    </a:p>
                  </a:txBody>
                  <a:tcPr/>
                </a:tc>
                <a:tc>
                  <a:txBody>
                    <a:bodyPr/>
                    <a:lstStyle/>
                    <a:p>
                      <a:r>
                        <a:rPr lang="fi-FI" sz="1600" dirty="0"/>
                        <a:t>MENETELMÄT</a:t>
                      </a:r>
                    </a:p>
                  </a:txBody>
                  <a:tcPr/>
                </a:tc>
                <a:tc>
                  <a:txBody>
                    <a:bodyPr/>
                    <a:lstStyle/>
                    <a:p>
                      <a:r>
                        <a:rPr lang="fi-FI" sz="1600" dirty="0"/>
                        <a:t>MITTARIT</a:t>
                      </a:r>
                    </a:p>
                  </a:txBody>
                  <a:tcPr/>
                </a:tc>
                <a:extLst>
                  <a:ext uri="{0D108BD9-81ED-4DB2-BD59-A6C34878D82A}">
                    <a16:rowId xmlns:a16="http://schemas.microsoft.com/office/drawing/2014/main" val="1840333654"/>
                  </a:ext>
                </a:extLst>
              </a:tr>
              <a:tr h="1554759">
                <a:tc>
                  <a:txBody>
                    <a:bodyPr/>
                    <a:lstStyle/>
                    <a:p>
                      <a:r>
                        <a:rPr lang="fi-FI" sz="1400" b="1" dirty="0"/>
                        <a:t>Tervehampaiset</a:t>
                      </a:r>
                      <a:r>
                        <a:rPr lang="fi-FI" sz="1400" b="1" baseline="0" dirty="0"/>
                        <a:t> lapset ja nuoret</a:t>
                      </a:r>
                      <a:endParaRPr lang="fi-FI" sz="1400" b="1" dirty="0"/>
                    </a:p>
                  </a:txBody>
                  <a:tcPr/>
                </a:tc>
                <a:tc>
                  <a:txBody>
                    <a:bodyPr/>
                    <a:lstStyle/>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Erit. Alle 12 -vuotiaat ja </a:t>
                      </a:r>
                      <a:r>
                        <a:rPr lang="fi-FI" sz="1300" b="0" i="0" kern="1200" dirty="0" err="1">
                          <a:solidFill>
                            <a:schemeClr val="dk1"/>
                          </a:solidFill>
                          <a:effectLst/>
                          <a:latin typeface="+mn-lt"/>
                          <a:ea typeface="+mn-ea"/>
                          <a:cs typeface="+mn-cs"/>
                        </a:rPr>
                        <a:t>ammatill</a:t>
                      </a:r>
                      <a:r>
                        <a:rPr lang="fi-FI" sz="1300" b="0" i="0" kern="1200" dirty="0">
                          <a:solidFill>
                            <a:schemeClr val="dk1"/>
                          </a:solidFill>
                          <a:effectLst/>
                          <a:latin typeface="+mn-lt"/>
                          <a:ea typeface="+mn-ea"/>
                          <a:cs typeface="+mn-cs"/>
                        </a:rPr>
                        <a:t> pojat </a:t>
                      </a:r>
                    </a:p>
                    <a:p>
                      <a:pPr marL="285750" indent="-285750" rtl="0" fontAlgn="base">
                        <a:buFont typeface="Arial" panose="020B0604020202020204" pitchFamily="34" charset="0"/>
                        <a:buChar char="•"/>
                      </a:pPr>
                      <a:r>
                        <a:rPr lang="fi-FI" sz="1300" b="0" i="0" kern="1200" dirty="0" err="1">
                          <a:solidFill>
                            <a:schemeClr val="dk1"/>
                          </a:solidFill>
                          <a:effectLst/>
                          <a:latin typeface="+mn-lt"/>
                          <a:ea typeface="+mn-ea"/>
                          <a:cs typeface="+mn-cs"/>
                        </a:rPr>
                        <a:t>Erit</a:t>
                      </a:r>
                      <a:r>
                        <a:rPr lang="fi-FI" sz="1300" b="0" i="0" kern="1200" dirty="0">
                          <a:solidFill>
                            <a:schemeClr val="dk1"/>
                          </a:solidFill>
                          <a:effectLst/>
                          <a:latin typeface="+mn-lt"/>
                          <a:ea typeface="+mn-ea"/>
                          <a:cs typeface="+mn-cs"/>
                        </a:rPr>
                        <a:t> (12v Leppävirta, Kaavi, Vieremä) </a:t>
                      </a:r>
                    </a:p>
                    <a:p>
                      <a:pPr marL="285750" indent="-285750" rtl="0" fontAlgn="base">
                        <a:buFont typeface="Arial" panose="020B0604020202020204" pitchFamily="34" charset="0"/>
                        <a:buChar char="•"/>
                      </a:pPr>
                      <a:r>
                        <a:rPr lang="fi-FI" sz="1300" b="0" i="0" kern="1200" dirty="0" err="1">
                          <a:solidFill>
                            <a:schemeClr val="dk1"/>
                          </a:solidFill>
                          <a:effectLst/>
                          <a:latin typeface="+mn-lt"/>
                          <a:ea typeface="+mn-ea"/>
                          <a:cs typeface="+mn-cs"/>
                        </a:rPr>
                        <a:t>Erit</a:t>
                      </a:r>
                      <a:r>
                        <a:rPr lang="fi-FI" sz="1300" b="0" i="0" kern="1200" dirty="0">
                          <a:solidFill>
                            <a:schemeClr val="dk1"/>
                          </a:solidFill>
                          <a:effectLst/>
                          <a:latin typeface="+mn-lt"/>
                          <a:ea typeface="+mn-ea"/>
                          <a:cs typeface="+mn-cs"/>
                        </a:rPr>
                        <a:t> </a:t>
                      </a:r>
                      <a:r>
                        <a:rPr lang="fi-FI" sz="1300" b="0" i="0" kern="1200" dirty="0" err="1">
                          <a:solidFill>
                            <a:schemeClr val="dk1"/>
                          </a:solidFill>
                          <a:effectLst/>
                          <a:latin typeface="+mn-lt"/>
                          <a:ea typeface="+mn-ea"/>
                          <a:cs typeface="+mn-cs"/>
                        </a:rPr>
                        <a:t>ammatill</a:t>
                      </a:r>
                      <a:r>
                        <a:rPr lang="fi-FI" sz="1300" b="0" i="0" kern="1200" dirty="0">
                          <a:solidFill>
                            <a:schemeClr val="dk1"/>
                          </a:solidFill>
                          <a:effectLst/>
                          <a:latin typeface="+mn-lt"/>
                          <a:ea typeface="+mn-ea"/>
                          <a:cs typeface="+mn-cs"/>
                        </a:rPr>
                        <a:t>:  Iisalmi </a:t>
                      </a:r>
                    </a:p>
                    <a:p>
                      <a:pPr marL="0" indent="0">
                        <a:buFontTx/>
                        <a:buNone/>
                      </a:pPr>
                      <a:endParaRPr lang="fi-FI" sz="1300" baseline="0"/>
                    </a:p>
                  </a:txBody>
                  <a:tcPr/>
                </a:tc>
                <a:tc>
                  <a:txBody>
                    <a:bodyPr/>
                    <a:lstStyle/>
                    <a:p>
                      <a:pPr marL="285750" lvl="0" indent="-285750">
                        <a:buFont typeface="Arial" panose="020B0604020202020204" pitchFamily="34" charset="0"/>
                        <a:buChar char="•"/>
                      </a:pPr>
                      <a:r>
                        <a:rPr lang="fi-FI" sz="1300" b="0" i="0" kern="1200" dirty="0">
                          <a:solidFill>
                            <a:schemeClr val="dk1"/>
                          </a:solidFill>
                          <a:effectLst/>
                          <a:latin typeface="+mn-lt"/>
                          <a:ea typeface="+mn-ea"/>
                          <a:cs typeface="+mn-cs"/>
                        </a:rPr>
                        <a:t>Valistus ja viestintä:</a:t>
                      </a:r>
                      <a:r>
                        <a:rPr lang="fi-FI" sz="1300" b="0" i="0" kern="1200" baseline="0" dirty="0">
                          <a:solidFill>
                            <a:schemeClr val="dk1"/>
                          </a:solidFill>
                          <a:effectLst/>
                          <a:latin typeface="+mn-lt"/>
                          <a:ea typeface="+mn-ea"/>
                          <a:cs typeface="+mn-cs"/>
                        </a:rPr>
                        <a:t> lapset, nuoret, vanhemmat</a:t>
                      </a:r>
                      <a:endParaRPr lang="fi-FI" sz="1300" b="0" i="0" kern="1200" dirty="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3"/>
                        </a:rPr>
                        <a:t>Omahoidon tehostaminen</a:t>
                      </a:r>
                      <a:endParaRPr lang="fi-FI" sz="1300" b="0" i="0" kern="1200" dirty="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Ateriarytmin säännöllisyys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Ksylitolituotteet ruokailun jälkeen</a:t>
                      </a:r>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Napostelukulttuurin vähentäminen</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Moniammatillinen yhteistyö suun terveydenhuollon, terveydenhuollon ja sosiaalipalvelujen kanssa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Nuuskan käytön </a:t>
                      </a:r>
                      <a:r>
                        <a:rPr lang="fi-FI" sz="1300" b="0" i="0" kern="1200" dirty="0" err="1">
                          <a:solidFill>
                            <a:schemeClr val="dk1"/>
                          </a:solidFill>
                          <a:effectLst/>
                          <a:latin typeface="+mn-lt"/>
                          <a:ea typeface="+mn-ea"/>
                          <a:cs typeface="+mn-cs"/>
                        </a:rPr>
                        <a:t>puheeksiotto</a:t>
                      </a:r>
                      <a:endParaRPr lang="fi-FI" sz="1300" b="0" i="0" kern="1200" dirty="0">
                        <a:solidFill>
                          <a:schemeClr val="tx1"/>
                        </a:solidFill>
                        <a:effectLst/>
                        <a:latin typeface="+mn-lt"/>
                        <a:ea typeface="+mn-ea"/>
                        <a:cs typeface="+mn-cs"/>
                      </a:endParaRPr>
                    </a:p>
                    <a:p>
                      <a:pPr marL="0" indent="0" rtl="0" fontAlgn="base">
                        <a:buFont typeface="Arial" panose="020B0604020202020204" pitchFamily="34" charset="0"/>
                        <a:buNone/>
                      </a:pPr>
                      <a:endParaRPr lang="fi-FI" sz="1300" b="0" i="0" kern="1200">
                        <a:solidFill>
                          <a:schemeClr val="dk1"/>
                        </a:solidFill>
                        <a:effectLst/>
                        <a:latin typeface="+mn-lt"/>
                        <a:ea typeface="+mn-ea"/>
                        <a:cs typeface="+mn-cs"/>
                      </a:endParaRPr>
                    </a:p>
                  </a:txBody>
                  <a:tcPr/>
                </a:tc>
                <a:tc>
                  <a:txBody>
                    <a:bodyPr/>
                    <a:lstStyle/>
                    <a:p>
                      <a:pPr marL="0" indent="0" rtl="0" fontAlgn="base">
                        <a:buFont typeface="Arial" panose="020B0604020202020204" pitchFamily="34" charset="0"/>
                        <a:buNone/>
                      </a:pPr>
                      <a:r>
                        <a:rPr lang="fi-FI" sz="1300" b="0" i="0" kern="1200" dirty="0">
                          <a:solidFill>
                            <a:schemeClr val="dk1"/>
                          </a:solidFill>
                          <a:effectLst/>
                          <a:latin typeface="+mn-lt"/>
                          <a:ea typeface="+mn-ea"/>
                          <a:cs typeface="+mn-cs"/>
                        </a:rPr>
                        <a:t>Sotkanet</a:t>
                      </a:r>
                      <a:r>
                        <a:rPr lang="fi-FI" sz="1300" b="0" i="0" kern="1200" baseline="0" dirty="0">
                          <a:solidFill>
                            <a:schemeClr val="dk1"/>
                          </a:solidFill>
                          <a:effectLst/>
                          <a:latin typeface="+mn-lt"/>
                          <a:ea typeface="+mn-ea"/>
                          <a:cs typeface="+mn-cs"/>
                        </a:rPr>
                        <a:t> (</a:t>
                      </a:r>
                      <a:r>
                        <a:rPr lang="fi-FI" sz="1300" b="0" i="0" kern="1200" baseline="0" dirty="0" err="1">
                          <a:solidFill>
                            <a:schemeClr val="dk1"/>
                          </a:solidFill>
                          <a:effectLst/>
                          <a:latin typeface="+mn-lt"/>
                          <a:ea typeface="+mn-ea"/>
                          <a:cs typeface="+mn-cs"/>
                        </a:rPr>
                        <a:t>AvoHilmo</a:t>
                      </a:r>
                      <a:r>
                        <a:rPr lang="fi-FI" sz="1300" b="0" i="0" kern="1200" baseline="0" dirty="0">
                          <a:solidFill>
                            <a:schemeClr val="dk1"/>
                          </a:solidFill>
                          <a:effectLst/>
                          <a:latin typeface="+mn-lt"/>
                          <a:ea typeface="+mn-ea"/>
                          <a:cs typeface="+mn-cs"/>
                        </a:rPr>
                        <a:t>):</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Tervehampaiset 12-vuotiaat, % </a:t>
                      </a:r>
                      <a:r>
                        <a:rPr lang="fi-FI" sz="1300" b="0" i="0" kern="1200" dirty="0" err="1">
                          <a:solidFill>
                            <a:schemeClr val="dk1"/>
                          </a:solidFill>
                          <a:effectLst/>
                          <a:latin typeface="+mn-lt"/>
                          <a:ea typeface="+mn-ea"/>
                          <a:cs typeface="+mn-cs"/>
                        </a:rPr>
                        <a:t>vastaavanikäisestä</a:t>
                      </a:r>
                      <a:r>
                        <a:rPr lang="fi-FI" sz="1300" b="0" i="0" kern="1200" dirty="0">
                          <a:solidFill>
                            <a:schemeClr val="dk1"/>
                          </a:solidFill>
                          <a:effectLst/>
                          <a:latin typeface="+mn-lt"/>
                          <a:ea typeface="+mn-ea"/>
                          <a:cs typeface="+mn-cs"/>
                        </a:rPr>
                        <a:t> suun terveydenhuollon tarkastuksessa käynneistä</a:t>
                      </a:r>
                    </a:p>
                    <a:p>
                      <a:pPr marL="0" indent="0" rtl="0" fontAlgn="base">
                        <a:buFont typeface="Arial" panose="020B0604020202020204" pitchFamily="34" charset="0"/>
                        <a:buNone/>
                      </a:pPr>
                      <a:r>
                        <a:rPr lang="fi-FI" sz="1300" b="0" i="0" kern="1200" dirty="0">
                          <a:solidFill>
                            <a:schemeClr val="dk1"/>
                          </a:solidFill>
                          <a:effectLst/>
                          <a:latin typeface="+mn-lt"/>
                          <a:ea typeface="+mn-ea"/>
                          <a:cs typeface="+mn-cs"/>
                        </a:rPr>
                        <a:t>Kouluterveyskysely:</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Hampaiden harjaus harvemmin kuin kahdesti päivässä, %, </a:t>
                      </a:r>
                      <a:r>
                        <a:rPr lang="fi-FI" sz="1300" b="0" i="0" kern="1200" dirty="0" err="1">
                          <a:solidFill>
                            <a:schemeClr val="dk1"/>
                          </a:solidFill>
                          <a:effectLst/>
                          <a:latin typeface="+mn-lt"/>
                          <a:ea typeface="+mn-ea"/>
                          <a:cs typeface="+mn-cs"/>
                        </a:rPr>
                        <a:t>ammatill</a:t>
                      </a:r>
                      <a:r>
                        <a:rPr lang="fi-FI" sz="1300" b="0" i="0" kern="1200" dirty="0">
                          <a:solidFill>
                            <a:schemeClr val="dk1"/>
                          </a:solidFill>
                          <a:effectLst/>
                          <a:latin typeface="+mn-lt"/>
                          <a:ea typeface="+mn-ea"/>
                          <a:cs typeface="+mn-cs"/>
                        </a:rPr>
                        <a:t> opiskelijat, erityisesti pojat</a:t>
                      </a:r>
                      <a:endParaRPr lang="fi-FI" sz="1300" dirty="0">
                        <a:solidFill>
                          <a:schemeClr val="tx1"/>
                        </a:solidFill>
                        <a:latin typeface="+mn-lt"/>
                      </a:endParaRPr>
                    </a:p>
                  </a:txBody>
                  <a:tcPr/>
                </a:tc>
                <a:extLst>
                  <a:ext uri="{0D108BD9-81ED-4DB2-BD59-A6C34878D82A}">
                    <a16:rowId xmlns:a16="http://schemas.microsoft.com/office/drawing/2014/main" val="3746883810"/>
                  </a:ext>
                </a:extLst>
              </a:tr>
              <a:tr h="1508393">
                <a:tc>
                  <a:txBody>
                    <a:bodyPr/>
                    <a:lstStyle/>
                    <a:p>
                      <a:r>
                        <a:rPr lang="fi-FI" sz="1400" b="1" dirty="0"/>
                        <a:t>Nuoret nukkuvat riittävästi</a:t>
                      </a:r>
                    </a:p>
                  </a:txBody>
                  <a:tcPr/>
                </a:tc>
                <a:tc>
                  <a:txBody>
                    <a:bodyPr/>
                    <a:lstStyle/>
                    <a:p>
                      <a:pPr marL="285750" indent="-285750">
                        <a:buFont typeface="Arial"/>
                        <a:buChar char="•"/>
                      </a:pPr>
                      <a:r>
                        <a:rPr lang="fi-FI" sz="1300" baseline="0" dirty="0"/>
                        <a:t>Eri 8. ja 9.lk nuoret, tytöt</a:t>
                      </a:r>
                    </a:p>
                  </a:txBody>
                  <a:tcPr/>
                </a:tc>
                <a:tc>
                  <a:txBody>
                    <a:bodyPr/>
                    <a:lstStyle/>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Säännöllinen rytmi – </a:t>
                      </a:r>
                      <a:r>
                        <a:rPr lang="fi-FI" sz="1300" b="0" i="0" kern="1200" dirty="0">
                          <a:solidFill>
                            <a:schemeClr val="dk1"/>
                          </a:solidFill>
                          <a:effectLst/>
                          <a:latin typeface="+mn-lt"/>
                          <a:ea typeface="+mn-ea"/>
                          <a:cs typeface="+mn-cs"/>
                          <a:hlinkClick r:id="rId4"/>
                        </a:rPr>
                        <a:t>vinkkejä</a:t>
                      </a:r>
                      <a:r>
                        <a:rPr lang="fi-FI" sz="1300" b="0" i="0" kern="1200" baseline="0" dirty="0">
                          <a:solidFill>
                            <a:schemeClr val="dk1"/>
                          </a:solidFill>
                          <a:effectLst/>
                          <a:latin typeface="+mn-lt"/>
                          <a:ea typeface="+mn-ea"/>
                          <a:cs typeface="+mn-cs"/>
                          <a:hlinkClick r:id="rId4"/>
                        </a:rPr>
                        <a:t> nuorelle ja vanhemmille</a:t>
                      </a:r>
                      <a:r>
                        <a:rPr lang="fi-FI" sz="1300" b="0" i="0" kern="1200" baseline="0" dirty="0">
                          <a:solidFill>
                            <a:schemeClr val="dk1"/>
                          </a:solidFill>
                          <a:effectLst/>
                          <a:latin typeface="+mn-lt"/>
                          <a:ea typeface="+mn-ea"/>
                          <a:cs typeface="+mn-cs"/>
                        </a:rPr>
                        <a:t> (MLL)</a:t>
                      </a:r>
                      <a:endParaRPr lang="fi-FI" sz="1300" b="0" i="0" kern="1200" dirty="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Nuorten itsetuntemuksen lisääminen siitä, mitä vähäinen uni aiheuttaa</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Mediankäytön</a:t>
                      </a:r>
                      <a:r>
                        <a:rPr lang="fi-FI" sz="1300" b="0" i="0" kern="1200" baseline="0" dirty="0">
                          <a:solidFill>
                            <a:schemeClr val="dk1"/>
                          </a:solidFill>
                          <a:effectLst/>
                          <a:latin typeface="+mn-lt"/>
                          <a:ea typeface="+mn-ea"/>
                          <a:cs typeface="+mn-cs"/>
                        </a:rPr>
                        <a:t> vaikutus uneen </a:t>
                      </a:r>
                      <a:r>
                        <a:rPr lang="fi-FI" sz="1300" b="0" i="0" kern="1200" baseline="0" dirty="0">
                          <a:solidFill>
                            <a:schemeClr val="dk1"/>
                          </a:solidFill>
                          <a:effectLst/>
                          <a:latin typeface="+mn-lt"/>
                          <a:ea typeface="+mn-ea"/>
                          <a:cs typeface="+mn-cs"/>
                          <a:hlinkClick r:id="rId5"/>
                        </a:rPr>
                        <a:t>(Nuortennetti)</a:t>
                      </a:r>
                      <a:endParaRPr lang="fi-FI" sz="1300" b="0" i="0" kern="1200" dirty="0">
                        <a:solidFill>
                          <a:schemeClr val="dk1"/>
                        </a:solidFill>
                        <a:effectLst/>
                        <a:latin typeface="+mn-lt"/>
                        <a:ea typeface="+mn-ea"/>
                        <a:cs typeface="+mn-cs"/>
                      </a:endParaRPr>
                    </a:p>
                  </a:txBody>
                  <a:tcP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fi-FI" sz="1300" b="0" i="0" kern="1200" dirty="0">
                          <a:solidFill>
                            <a:schemeClr val="dk1"/>
                          </a:solidFill>
                          <a:effectLst/>
                          <a:latin typeface="+mn-lt"/>
                          <a:ea typeface="+mn-ea"/>
                          <a:cs typeface="+mn-cs"/>
                        </a:rPr>
                        <a:t>Kouluterveyskysely: </a:t>
                      </a:r>
                      <a:endParaRPr lang="fi-FI" sz="1300" b="0" i="0" kern="1200">
                        <a:solidFill>
                          <a:schemeClr val="dk1"/>
                        </a:solidFill>
                        <a:effectLst/>
                        <a:latin typeface="+mn-lt"/>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300" b="0" i="0" kern="1200" dirty="0">
                          <a:solidFill>
                            <a:schemeClr val="dk1"/>
                          </a:solidFill>
                          <a:effectLst/>
                          <a:latin typeface="+mn-lt"/>
                          <a:ea typeface="+mn-ea"/>
                          <a:cs typeface="+mn-cs"/>
                        </a:rPr>
                        <a:t>Nukkuu arkisin alle 8 tuntia,%,</a:t>
                      </a:r>
                      <a:r>
                        <a:rPr lang="fi-FI" sz="1300" b="0" i="0" kern="1200" baseline="0" dirty="0">
                          <a:solidFill>
                            <a:schemeClr val="dk1"/>
                          </a:solidFill>
                          <a:effectLst/>
                          <a:latin typeface="+mn-lt"/>
                          <a:ea typeface="+mn-ea"/>
                          <a:cs typeface="+mn-cs"/>
                        </a:rPr>
                        <a:t> 8. ja 9.lk,</a:t>
                      </a:r>
                      <a:r>
                        <a:rPr lang="fi-FI" sz="1300" b="0" i="0" kern="1200" dirty="0">
                          <a:solidFill>
                            <a:schemeClr val="dk1"/>
                          </a:solidFill>
                          <a:effectLst/>
                          <a:latin typeface="+mn-lt"/>
                          <a:ea typeface="+mn-ea"/>
                          <a:cs typeface="+mn-cs"/>
                        </a:rPr>
                        <a:t> erityisesti tytöt</a:t>
                      </a:r>
                      <a:endParaRPr lang="fi-FI" sz="1300" dirty="0">
                        <a:solidFill>
                          <a:schemeClr val="tx1"/>
                        </a:solidFill>
                        <a:latin typeface="+mn-lt"/>
                      </a:endParaRPr>
                    </a:p>
                  </a:txBody>
                  <a:tcPr/>
                </a:tc>
                <a:extLst>
                  <a:ext uri="{0D108BD9-81ED-4DB2-BD59-A6C34878D82A}">
                    <a16:rowId xmlns:a16="http://schemas.microsoft.com/office/drawing/2014/main" val="1373257456"/>
                  </a:ext>
                </a:extLst>
              </a:tr>
              <a:tr h="1508393">
                <a:tc>
                  <a:txBody>
                    <a:bodyPr/>
                    <a:lstStyle/>
                    <a:p>
                      <a:r>
                        <a:rPr lang="fi-FI" sz="1400" b="1" i="0" kern="1200" dirty="0">
                          <a:solidFill>
                            <a:schemeClr val="dk1"/>
                          </a:solidFill>
                          <a:effectLst/>
                          <a:latin typeface="+mn-lt"/>
                          <a:ea typeface="+mn-ea"/>
                          <a:cs typeface="+mn-cs"/>
                        </a:rPr>
                        <a:t>Oppimistaidot vahvistuvat</a:t>
                      </a:r>
                      <a:endParaRPr lang="fi-FI" sz="1400" b="1" dirty="0"/>
                    </a:p>
                  </a:txBody>
                  <a:tcPr/>
                </a:tc>
                <a:tc>
                  <a:txBody>
                    <a:bodyPr/>
                    <a:lstStyle/>
                    <a:p>
                      <a:pPr marL="285750" indent="-285750">
                        <a:buFont typeface="Arial" panose="020B0604020202020204" pitchFamily="34" charset="0"/>
                        <a:buChar char="•"/>
                      </a:pPr>
                      <a:r>
                        <a:rPr lang="fi-FI" sz="1300" baseline="0" dirty="0"/>
                        <a:t>Erityisesti 8. ja 9.lk tytöt</a:t>
                      </a:r>
                    </a:p>
                  </a:txBody>
                  <a:tcPr/>
                </a:tc>
                <a:tc>
                  <a:txBody>
                    <a:bodyPr/>
                    <a:lstStyle/>
                    <a:p>
                      <a:pPr marL="285750" indent="-285750">
                        <a:buFont typeface="Arial" panose="020B0604020202020204" pitchFamily="34" charset="0"/>
                        <a:buChar char="•"/>
                      </a:pPr>
                      <a:r>
                        <a:rPr lang="fi-FI" sz="1300" dirty="0">
                          <a:solidFill>
                            <a:schemeClr val="tx1"/>
                          </a:solidFill>
                          <a:latin typeface="+mn-lt"/>
                        </a:rPr>
                        <a:t>Oppimis- ja </a:t>
                      </a:r>
                      <a:r>
                        <a:rPr lang="fi-FI" sz="1300" dirty="0">
                          <a:solidFill>
                            <a:schemeClr val="tx1"/>
                          </a:solidFill>
                          <a:latin typeface="+mn-lt"/>
                          <a:hlinkClick r:id="rId6"/>
                        </a:rPr>
                        <a:t>opiskelutaitojen</a:t>
                      </a:r>
                      <a:r>
                        <a:rPr lang="fi-FI" sz="1300" dirty="0">
                          <a:solidFill>
                            <a:schemeClr val="tx1"/>
                          </a:solidFill>
                          <a:latin typeface="+mn-lt"/>
                        </a:rPr>
                        <a:t> vahvistaminen integroidusti jokaisen aineen yhteydessä</a:t>
                      </a:r>
                    </a:p>
                    <a:p>
                      <a:pPr marL="285750" lvl="0" indent="-285750">
                        <a:buFont typeface="Arial" panose="020B0604020202020204" pitchFamily="34" charset="0"/>
                        <a:buChar char="•"/>
                      </a:pPr>
                      <a:r>
                        <a:rPr lang="fi-FI" sz="1300" b="0" i="0" kern="1200" dirty="0">
                          <a:solidFill>
                            <a:schemeClr val="tx1"/>
                          </a:solidFill>
                          <a:effectLst/>
                          <a:latin typeface="+mn-lt"/>
                          <a:ea typeface="+mn-ea"/>
                          <a:cs typeface="+mn-cs"/>
                        </a:rPr>
                        <a:t>Opetellaan erilaisia oppimisstrategioita ja konkreettisia menetelmiä (esim. </a:t>
                      </a:r>
                      <a:r>
                        <a:rPr lang="fi-FI" sz="1300" b="0" i="0" kern="1200" dirty="0" err="1">
                          <a:solidFill>
                            <a:schemeClr val="tx1"/>
                          </a:solidFill>
                          <a:effectLst/>
                          <a:latin typeface="+mn-lt"/>
                          <a:ea typeface="+mn-ea"/>
                          <a:cs typeface="+mn-cs"/>
                        </a:rPr>
                        <a:t>kalenterointi</a:t>
                      </a:r>
                      <a:r>
                        <a:rPr lang="fi-FI" sz="1300" b="0" i="0" kern="1200" dirty="0">
                          <a:solidFill>
                            <a:schemeClr val="tx1"/>
                          </a:solidFill>
                          <a:effectLst/>
                          <a:latin typeface="+mn-lt"/>
                          <a:ea typeface="+mn-ea"/>
                          <a:cs typeface="+mn-cs"/>
                        </a:rPr>
                        <a:t>,</a:t>
                      </a:r>
                      <a:r>
                        <a:rPr lang="fi-FI" sz="1300" b="0" i="0" kern="1200" baseline="0" dirty="0">
                          <a:solidFill>
                            <a:schemeClr val="tx1"/>
                          </a:solidFill>
                          <a:effectLst/>
                          <a:latin typeface="+mn-lt"/>
                          <a:ea typeface="+mn-ea"/>
                          <a:cs typeface="+mn-cs"/>
                        </a:rPr>
                        <a:t> o</a:t>
                      </a:r>
                      <a:r>
                        <a:rPr lang="fi-FI" sz="1300" b="0" i="0" kern="1200" dirty="0">
                          <a:solidFill>
                            <a:schemeClr val="tx1"/>
                          </a:solidFill>
                          <a:effectLst/>
                          <a:latin typeface="+mn-lt"/>
                          <a:ea typeface="+mn-ea"/>
                          <a:cs typeface="+mn-cs"/>
                        </a:rPr>
                        <a:t>ppimistekniikat, oppimisen välineet, teknologian hyödyntäminen)</a:t>
                      </a:r>
                    </a:p>
                    <a:p>
                      <a:pPr marL="285750" lvl="0" indent="-285750">
                        <a:buFont typeface="Arial" panose="020B0604020202020204" pitchFamily="34" charset="0"/>
                        <a:buChar char="•"/>
                      </a:pPr>
                      <a:r>
                        <a:rPr lang="fi-FI" sz="1300" b="0" i="0" kern="1200" dirty="0">
                          <a:solidFill>
                            <a:schemeClr val="tx1"/>
                          </a:solidFill>
                          <a:effectLst/>
                          <a:latin typeface="+mn-lt"/>
                          <a:ea typeface="+mn-ea"/>
                          <a:cs typeface="+mn-cs"/>
                        </a:rPr>
                        <a:t>Oppimisvaikeuksien tunnistaminen ja oirekartoitus (ADHD-seulonta, SRS (</a:t>
                      </a:r>
                      <a:r>
                        <a:rPr lang="fi-FI" sz="1300" b="0" i="0" kern="1200" dirty="0" err="1">
                          <a:solidFill>
                            <a:schemeClr val="tx1"/>
                          </a:solidFill>
                          <a:effectLst/>
                          <a:latin typeface="+mn-lt"/>
                          <a:ea typeface="+mn-ea"/>
                          <a:cs typeface="+mn-cs"/>
                        </a:rPr>
                        <a:t>Social</a:t>
                      </a:r>
                      <a:r>
                        <a:rPr lang="fi-FI" sz="1300" b="0" i="0" kern="1200" dirty="0">
                          <a:solidFill>
                            <a:schemeClr val="tx1"/>
                          </a:solidFill>
                          <a:effectLst/>
                          <a:latin typeface="+mn-lt"/>
                          <a:ea typeface="+mn-ea"/>
                          <a:cs typeface="+mn-cs"/>
                        </a:rPr>
                        <a:t> </a:t>
                      </a:r>
                      <a:r>
                        <a:rPr lang="fi-FI" sz="1300" b="0" i="0" kern="1200" dirty="0" err="1">
                          <a:solidFill>
                            <a:schemeClr val="tx1"/>
                          </a:solidFill>
                          <a:effectLst/>
                          <a:latin typeface="+mn-lt"/>
                          <a:ea typeface="+mn-ea"/>
                          <a:cs typeface="+mn-cs"/>
                        </a:rPr>
                        <a:t>Responsive</a:t>
                      </a:r>
                      <a:r>
                        <a:rPr lang="fi-FI" sz="1300" b="0" i="0" kern="1200" dirty="0">
                          <a:solidFill>
                            <a:schemeClr val="tx1"/>
                          </a:solidFill>
                          <a:effectLst/>
                          <a:latin typeface="+mn-lt"/>
                          <a:ea typeface="+mn-ea"/>
                          <a:cs typeface="+mn-cs"/>
                        </a:rPr>
                        <a:t> </a:t>
                      </a:r>
                      <a:r>
                        <a:rPr lang="fi-FI" sz="1300" b="0" i="0" kern="1200" dirty="0" err="1">
                          <a:solidFill>
                            <a:schemeClr val="tx1"/>
                          </a:solidFill>
                          <a:effectLst/>
                          <a:latin typeface="+mn-lt"/>
                          <a:ea typeface="+mn-ea"/>
                          <a:cs typeface="+mn-cs"/>
                        </a:rPr>
                        <a:t>Scale</a:t>
                      </a:r>
                      <a:r>
                        <a:rPr lang="fi-FI" sz="1300" b="0" i="0" kern="1200" dirty="0">
                          <a:solidFill>
                            <a:schemeClr val="tx1"/>
                          </a:solidFill>
                          <a:effectLst/>
                          <a:latin typeface="+mn-lt"/>
                          <a:ea typeface="+mn-ea"/>
                          <a:cs typeface="+mn-cs"/>
                        </a:rPr>
                        <a:t>), AASSQ (</a:t>
                      </a:r>
                      <a:r>
                        <a:rPr lang="fi-FI" sz="1300" b="0" i="0" kern="1200" dirty="0" err="1">
                          <a:solidFill>
                            <a:schemeClr val="tx1"/>
                          </a:solidFill>
                          <a:effectLst/>
                          <a:latin typeface="+mn-lt"/>
                          <a:ea typeface="+mn-ea"/>
                          <a:cs typeface="+mn-cs"/>
                        </a:rPr>
                        <a:t>Autism</a:t>
                      </a:r>
                      <a:r>
                        <a:rPr lang="fi-FI" sz="1300" b="0" i="0" kern="1200" dirty="0">
                          <a:solidFill>
                            <a:schemeClr val="tx1"/>
                          </a:solidFill>
                          <a:effectLst/>
                          <a:latin typeface="+mn-lt"/>
                          <a:ea typeface="+mn-ea"/>
                          <a:cs typeface="+mn-cs"/>
                        </a:rPr>
                        <a:t> </a:t>
                      </a:r>
                      <a:r>
                        <a:rPr lang="fi-FI" sz="1300" b="0" i="0" kern="1200" dirty="0" err="1">
                          <a:solidFill>
                            <a:schemeClr val="tx1"/>
                          </a:solidFill>
                          <a:effectLst/>
                          <a:latin typeface="+mn-lt"/>
                          <a:ea typeface="+mn-ea"/>
                          <a:cs typeface="+mn-cs"/>
                        </a:rPr>
                        <a:t>Spectrum</a:t>
                      </a:r>
                      <a:r>
                        <a:rPr lang="fi-FI" sz="1300" b="0" i="0" kern="1200" dirty="0">
                          <a:solidFill>
                            <a:schemeClr val="tx1"/>
                          </a:solidFill>
                          <a:effectLst/>
                          <a:latin typeface="+mn-lt"/>
                          <a:ea typeface="+mn-ea"/>
                          <a:cs typeface="+mn-cs"/>
                        </a:rPr>
                        <a:t> </a:t>
                      </a:r>
                      <a:r>
                        <a:rPr lang="fi-FI" sz="1300" b="0" i="0" kern="1200" dirty="0" err="1">
                          <a:solidFill>
                            <a:schemeClr val="tx1"/>
                          </a:solidFill>
                          <a:effectLst/>
                          <a:latin typeface="+mn-lt"/>
                          <a:ea typeface="+mn-ea"/>
                          <a:cs typeface="+mn-cs"/>
                        </a:rPr>
                        <a:t>Screening</a:t>
                      </a:r>
                      <a:r>
                        <a:rPr lang="fi-FI" sz="1300" b="0" i="0" kern="1200" dirty="0">
                          <a:solidFill>
                            <a:schemeClr val="tx1"/>
                          </a:solidFill>
                          <a:effectLst/>
                          <a:latin typeface="+mn-lt"/>
                          <a:ea typeface="+mn-ea"/>
                          <a:cs typeface="+mn-cs"/>
                        </a:rPr>
                        <a:t> </a:t>
                      </a:r>
                      <a:r>
                        <a:rPr lang="fi-FI" sz="1300" b="0" i="0" kern="1200" dirty="0" err="1">
                          <a:solidFill>
                            <a:schemeClr val="tx1"/>
                          </a:solidFill>
                          <a:effectLst/>
                          <a:latin typeface="+mn-lt"/>
                          <a:ea typeface="+mn-ea"/>
                          <a:cs typeface="+mn-cs"/>
                        </a:rPr>
                        <a:t>Questionnaire</a:t>
                      </a:r>
                      <a:r>
                        <a:rPr lang="fi-FI" sz="1300" b="0" i="0" kern="1200" dirty="0">
                          <a:solidFill>
                            <a:schemeClr val="tx1"/>
                          </a:solidFill>
                          <a:effectLst/>
                          <a:latin typeface="+mn-lt"/>
                          <a:ea typeface="+mn-ea"/>
                          <a:cs typeface="+mn-cs"/>
                        </a:rPr>
                        <a:t>), </a:t>
                      </a:r>
                      <a:r>
                        <a:rPr lang="fi-FI" sz="1300" b="0" i="0" kern="1200" dirty="0">
                          <a:solidFill>
                            <a:schemeClr val="tx1"/>
                          </a:solidFill>
                          <a:effectLst/>
                          <a:latin typeface="+mn-lt"/>
                          <a:ea typeface="+mn-ea"/>
                          <a:cs typeface="+mn-cs"/>
                          <a:hlinkClick r:id="rId7"/>
                        </a:rPr>
                        <a:t>DAWBA</a:t>
                      </a:r>
                      <a:r>
                        <a:rPr lang="fi-FI" sz="1300" b="0" i="0" kern="1200" dirty="0">
                          <a:solidFill>
                            <a:schemeClr val="tx1"/>
                          </a:solidFill>
                          <a:effectLst/>
                          <a:latin typeface="+mn-lt"/>
                          <a:ea typeface="+mn-ea"/>
                          <a:cs typeface="+mn-cs"/>
                        </a:rPr>
                        <a:t>)</a:t>
                      </a:r>
                    </a:p>
                    <a:p>
                      <a:pPr marL="285750" lvl="0" indent="-285750">
                        <a:buFont typeface="Arial" panose="020B0604020202020204" pitchFamily="34" charset="0"/>
                        <a:buChar char="•"/>
                      </a:pPr>
                      <a:r>
                        <a:rPr lang="fi-FI" sz="1300" b="0" i="0" kern="1200" dirty="0">
                          <a:solidFill>
                            <a:schemeClr val="tx1"/>
                          </a:solidFill>
                          <a:effectLst/>
                          <a:latin typeface="+mn-lt"/>
                          <a:ea typeface="+mn-ea"/>
                          <a:cs typeface="+mn-cs"/>
                        </a:rPr>
                        <a:t>Moniammatilliset tiimit varhaiskasvatukseen ja kouluun - tuki oikea-aikaisesti, oikeassa paikassa. Huomio nivelvaiheisiin. </a:t>
                      </a:r>
                    </a:p>
                  </a:txBody>
                  <a:tcPr/>
                </a:tc>
                <a:tc>
                  <a:txBody>
                    <a:bodyPr/>
                    <a:lstStyle/>
                    <a:p>
                      <a:pPr marL="0" indent="0" rtl="0" fontAlgn="base">
                        <a:buFont typeface="Arial" panose="020B0604020202020204" pitchFamily="34" charset="0"/>
                        <a:buNone/>
                      </a:pPr>
                      <a:r>
                        <a:rPr lang="fi-FI" sz="1300" b="0" i="0" kern="1200" dirty="0">
                          <a:solidFill>
                            <a:schemeClr val="dk1"/>
                          </a:solidFill>
                          <a:effectLst/>
                          <a:latin typeface="+mn-lt"/>
                          <a:ea typeface="+mn-ea"/>
                          <a:cs typeface="+mn-cs"/>
                        </a:rPr>
                        <a:t>Kouluterveyskysely: </a:t>
                      </a:r>
                      <a:endParaRPr lang="fi-FI" sz="1300" b="0" i="0" kern="120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Vaikeuksia oppimistaidoissa % 8. ja 9.lk,</a:t>
                      </a:r>
                      <a:r>
                        <a:rPr lang="fi-FI" sz="1300" b="0" i="0" kern="1200" baseline="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rPr>
                        <a:t>erityisesti tytöt</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Vaikeuksia läksyjen teossa, %, 8. ja 9.lk,</a:t>
                      </a:r>
                      <a:r>
                        <a:rPr lang="fi-FI" sz="1300" b="0" i="0" kern="1200" baseline="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rPr>
                        <a:t>erityisesti tytöt</a:t>
                      </a:r>
                    </a:p>
                  </a:txBody>
                  <a:tcPr/>
                </a:tc>
                <a:extLst>
                  <a:ext uri="{0D108BD9-81ED-4DB2-BD59-A6C34878D82A}">
                    <a16:rowId xmlns:a16="http://schemas.microsoft.com/office/drawing/2014/main" val="3259034421"/>
                  </a:ext>
                </a:extLst>
              </a:tr>
            </a:tbl>
          </a:graphicData>
        </a:graphic>
      </p:graphicFrame>
    </p:spTree>
    <p:extLst>
      <p:ext uri="{BB962C8B-B14F-4D97-AF65-F5344CB8AC3E}">
        <p14:creationId xmlns:p14="http://schemas.microsoft.com/office/powerpoint/2010/main" val="1549442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1235" y="180687"/>
            <a:ext cx="11977034" cy="458914"/>
          </a:xfrm>
        </p:spPr>
        <p:txBody>
          <a:bodyPr>
            <a:noAutofit/>
          </a:bodyPr>
          <a:lstStyle/>
          <a:p>
            <a:r>
              <a:rPr lang="fi-FI" sz="2800" b="1">
                <a:solidFill>
                  <a:srgbClr val="7030A0"/>
                </a:solidFill>
              </a:rPr>
              <a:t>Painopiste: </a:t>
            </a:r>
            <a:r>
              <a:rPr lang="fi-FI" sz="2800" b="1"/>
              <a:t>Itsestä huolehtimisen ja terveellisten elintapojen edistäminen</a:t>
            </a:r>
            <a:r>
              <a:rPr lang="fi-FI" sz="2800"/>
              <a:t> </a:t>
            </a:r>
            <a:endParaRPr lang="fi-FI" sz="2800" b="1">
              <a:solidFill>
                <a:srgbClr val="FF0000"/>
              </a:solidFill>
            </a:endParaRPr>
          </a:p>
        </p:txBody>
      </p:sp>
      <p:graphicFrame>
        <p:nvGraphicFramePr>
          <p:cNvPr id="4" name="Sisällön paikkamerkki 3"/>
          <p:cNvGraphicFramePr>
            <a:graphicFrameLocks noGrp="1"/>
          </p:cNvGraphicFramePr>
          <p:nvPr>
            <p:ph sz="quarter" idx="13"/>
            <p:extLst>
              <p:ext uri="{D42A27DB-BD31-4B8C-83A1-F6EECF244321}">
                <p14:modId xmlns:p14="http://schemas.microsoft.com/office/powerpoint/2010/main" val="2311152289"/>
              </p:ext>
            </p:extLst>
          </p:nvPr>
        </p:nvGraphicFramePr>
        <p:xfrm>
          <a:off x="101234" y="639600"/>
          <a:ext cx="11977035" cy="5897834"/>
        </p:xfrm>
        <a:graphic>
          <a:graphicData uri="http://schemas.openxmlformats.org/drawingml/2006/table">
            <a:tbl>
              <a:tblPr firstRow="1" bandRow="1">
                <a:tableStyleId>{21E4AEA4-8DFA-4A89-87EB-49C32662AFE0}</a:tableStyleId>
              </a:tblPr>
              <a:tblGrid>
                <a:gridCol w="1247718">
                  <a:extLst>
                    <a:ext uri="{9D8B030D-6E8A-4147-A177-3AD203B41FA5}">
                      <a16:colId xmlns:a16="http://schemas.microsoft.com/office/drawing/2014/main" val="1527863934"/>
                    </a:ext>
                  </a:extLst>
                </a:gridCol>
                <a:gridCol w="1504746">
                  <a:extLst>
                    <a:ext uri="{9D8B030D-6E8A-4147-A177-3AD203B41FA5}">
                      <a16:colId xmlns:a16="http://schemas.microsoft.com/office/drawing/2014/main" val="2118112610"/>
                    </a:ext>
                  </a:extLst>
                </a:gridCol>
                <a:gridCol w="3566767">
                  <a:extLst>
                    <a:ext uri="{9D8B030D-6E8A-4147-A177-3AD203B41FA5}">
                      <a16:colId xmlns:a16="http://schemas.microsoft.com/office/drawing/2014/main" val="1987869538"/>
                    </a:ext>
                  </a:extLst>
                </a:gridCol>
                <a:gridCol w="5657804">
                  <a:extLst>
                    <a:ext uri="{9D8B030D-6E8A-4147-A177-3AD203B41FA5}">
                      <a16:colId xmlns:a16="http://schemas.microsoft.com/office/drawing/2014/main" val="1947118721"/>
                    </a:ext>
                  </a:extLst>
                </a:gridCol>
              </a:tblGrid>
              <a:tr h="609015">
                <a:tc>
                  <a:txBody>
                    <a:bodyPr/>
                    <a:lstStyle/>
                    <a:p>
                      <a:r>
                        <a:rPr lang="fi-FI" sz="1600" dirty="0"/>
                        <a:t>TAVOITTEET</a:t>
                      </a:r>
                    </a:p>
                  </a:txBody>
                  <a:tcPr/>
                </a:tc>
                <a:tc>
                  <a:txBody>
                    <a:bodyPr/>
                    <a:lstStyle/>
                    <a:p>
                      <a:r>
                        <a:rPr lang="fi-FI" sz="1600" dirty="0"/>
                        <a:t>HUOMIOI</a:t>
                      </a:r>
                      <a:r>
                        <a:rPr lang="fi-FI" sz="1600" baseline="0" dirty="0"/>
                        <a:t> ERITYISESTI</a:t>
                      </a:r>
                      <a:endParaRPr lang="fi-FI" sz="1600" dirty="0"/>
                    </a:p>
                  </a:txBody>
                  <a:tcPr/>
                </a:tc>
                <a:tc>
                  <a:txBody>
                    <a:bodyPr/>
                    <a:lstStyle/>
                    <a:p>
                      <a:r>
                        <a:rPr lang="fi-FI" sz="1600" dirty="0"/>
                        <a:t>MENETELMÄT</a:t>
                      </a:r>
                    </a:p>
                  </a:txBody>
                  <a:tcPr/>
                </a:tc>
                <a:tc>
                  <a:txBody>
                    <a:bodyPr/>
                    <a:lstStyle/>
                    <a:p>
                      <a:r>
                        <a:rPr lang="fi-FI" sz="1600" dirty="0"/>
                        <a:t>MITTARIT</a:t>
                      </a:r>
                    </a:p>
                  </a:txBody>
                  <a:tcPr/>
                </a:tc>
                <a:extLst>
                  <a:ext uri="{0D108BD9-81ED-4DB2-BD59-A6C34878D82A}">
                    <a16:rowId xmlns:a16="http://schemas.microsoft.com/office/drawing/2014/main" val="1840333654"/>
                  </a:ext>
                </a:extLst>
              </a:tr>
              <a:tr h="5288819">
                <a:tc>
                  <a:txBody>
                    <a:bodyPr/>
                    <a:lstStyle/>
                    <a:p>
                      <a:r>
                        <a:rPr lang="fi-FI" sz="1400" b="1" i="0" kern="1200" dirty="0">
                          <a:solidFill>
                            <a:schemeClr val="dk1"/>
                          </a:solidFill>
                          <a:effectLst/>
                          <a:latin typeface="+mn-lt"/>
                          <a:ea typeface="+mn-ea"/>
                          <a:cs typeface="+mn-cs"/>
                        </a:rPr>
                        <a:t>Terveyttä edistävä liikunta </a:t>
                      </a:r>
                    </a:p>
                    <a:p>
                      <a:r>
                        <a:rPr lang="fi-FI" sz="1400" b="1" i="0" kern="1200" dirty="0">
                          <a:solidFill>
                            <a:schemeClr val="dk1"/>
                          </a:solidFill>
                          <a:effectLst/>
                          <a:latin typeface="+mn-lt"/>
                          <a:ea typeface="+mn-ea"/>
                          <a:cs typeface="+mn-cs"/>
                        </a:rPr>
                        <a:t>lisääntyy </a:t>
                      </a:r>
                      <a:endParaRPr lang="fi-FI" sz="1400" b="1" dirty="0"/>
                    </a:p>
                  </a:txBody>
                  <a:tcPr/>
                </a:tc>
                <a:tc>
                  <a:txBody>
                    <a:bodyPr/>
                    <a:lstStyle/>
                    <a:p>
                      <a:pPr marL="285750" indent="-285750">
                        <a:buFont typeface="Arial" panose="020B0604020202020204" pitchFamily="34" charset="0"/>
                        <a:buChar char="•"/>
                      </a:pPr>
                      <a:r>
                        <a:rPr lang="fi-FI" sz="1300" b="0" i="0" kern="1200" dirty="0">
                          <a:solidFill>
                            <a:schemeClr val="dk1"/>
                          </a:solidFill>
                          <a:effectLst/>
                          <a:latin typeface="+mn-lt"/>
                          <a:ea typeface="+mn-ea"/>
                          <a:cs typeface="+mn-cs"/>
                        </a:rPr>
                        <a:t>2. asteen opiskelijat, hengästyttävä ja hikoiluttava liikunta</a:t>
                      </a:r>
                    </a:p>
                    <a:p>
                      <a:pPr marL="285750" indent="-285750">
                        <a:buFont typeface="Arial" panose="020B0604020202020204" pitchFamily="34" charset="0"/>
                        <a:buChar char="•"/>
                      </a:pPr>
                      <a:r>
                        <a:rPr lang="fi-FI" sz="1300" b="0" i="0" kern="1200" baseline="0" dirty="0">
                          <a:solidFill>
                            <a:schemeClr val="tx1"/>
                          </a:solidFill>
                          <a:effectLst/>
                          <a:latin typeface="+mn-lt"/>
                          <a:ea typeface="+mn-ea"/>
                          <a:cs typeface="+mn-cs"/>
                        </a:rPr>
                        <a:t>naiset, matala koulutustaso, liikunnan harrastaminen</a:t>
                      </a:r>
                    </a:p>
                    <a:p>
                      <a:pPr marL="285750" indent="-285750">
                        <a:buFont typeface="Arial" panose="020B0604020202020204" pitchFamily="34" charset="0"/>
                        <a:buChar char="•"/>
                      </a:pPr>
                      <a:r>
                        <a:rPr lang="fi-FI" sz="1300" b="0" i="0" kern="1200" baseline="0" dirty="0">
                          <a:solidFill>
                            <a:schemeClr val="dk1"/>
                          </a:solidFill>
                          <a:effectLst/>
                          <a:latin typeface="+mn-lt"/>
                          <a:ea typeface="+mn-ea"/>
                          <a:cs typeface="+mn-cs"/>
                        </a:rPr>
                        <a:t>ikäihmiset, liikkumiskyvyn säilyttäminen</a:t>
                      </a:r>
                      <a:endParaRPr lang="fi-FI" sz="1300" baseline="0">
                        <a:solidFill>
                          <a:srgbClr val="A80000"/>
                        </a:solidFill>
                      </a:endParaRPr>
                    </a:p>
                  </a:txBody>
                  <a:tcPr/>
                </a:tc>
                <a:tc>
                  <a:txBody>
                    <a:bodyPr/>
                    <a:lstStyle/>
                    <a:p>
                      <a:pPr marL="285750" lvl="0" indent="-285750" algn="l">
                        <a:buFont typeface="Arial" panose="020B0604020202020204" pitchFamily="34" charset="0"/>
                        <a:buChar char="•"/>
                      </a:pPr>
                      <a:r>
                        <a:rPr lang="fi-FI" sz="1300" b="0" i="0" kern="1200" dirty="0">
                          <a:solidFill>
                            <a:schemeClr val="dk1"/>
                          </a:solidFill>
                          <a:effectLst/>
                          <a:latin typeface="+mn-lt"/>
                          <a:ea typeface="+mn-ea"/>
                          <a:cs typeface="+mn-cs"/>
                        </a:rPr>
                        <a:t>Kaikessa toiminnan suunnittelussa huomioidaan</a:t>
                      </a:r>
                      <a:r>
                        <a:rPr lang="fi-FI" sz="1300" b="0" i="0" kern="1200" baseline="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rPr>
                        <a:t>liikunnan edistäminen; esim. pitkät liikuntavälitunnit</a:t>
                      </a:r>
                    </a:p>
                    <a:p>
                      <a:pPr marL="285750" indent="-285750" algn="l">
                        <a:buFont typeface="Arial" panose="020B0604020202020204" pitchFamily="34" charset="0"/>
                        <a:buChar char="•"/>
                      </a:pPr>
                      <a:r>
                        <a:rPr lang="fi-FI" sz="1300" b="0" i="0" kern="1200" dirty="0">
                          <a:solidFill>
                            <a:schemeClr val="dk1"/>
                          </a:solidFill>
                          <a:effectLst/>
                          <a:latin typeface="+mn-lt"/>
                          <a:ea typeface="+mn-ea"/>
                          <a:cs typeface="+mn-cs"/>
                        </a:rPr>
                        <a:t>Jokaiselle harrastus, kohdennetut</a:t>
                      </a:r>
                      <a:r>
                        <a:rPr lang="fi-FI" sz="1300" b="0" i="0" kern="1200" baseline="0" dirty="0">
                          <a:solidFill>
                            <a:schemeClr val="dk1"/>
                          </a:solidFill>
                          <a:effectLst/>
                          <a:latin typeface="+mn-lt"/>
                          <a:ea typeface="+mn-ea"/>
                          <a:cs typeface="+mn-cs"/>
                        </a:rPr>
                        <a:t> liikkumisryhmät liikuntaseuratoiminnan ulkopuolella oleville lapsille ja nuorille</a:t>
                      </a:r>
                      <a:endParaRPr lang="fi-FI" sz="1300" b="0" i="0" kern="1200" dirty="0">
                        <a:solidFill>
                          <a:schemeClr val="dk1"/>
                        </a:solidFill>
                        <a:effectLst/>
                        <a:latin typeface="+mn-lt"/>
                        <a:ea typeface="+mn-ea"/>
                        <a:cs typeface="+mn-cs"/>
                      </a:endParaRPr>
                    </a:p>
                    <a:p>
                      <a:pPr marL="285750" indent="-285750" algn="l" rtl="0" fontAlgn="base">
                        <a:buFont typeface="Arial" panose="020B0604020202020204" pitchFamily="34" charset="0"/>
                        <a:buChar char="•"/>
                      </a:pPr>
                      <a:r>
                        <a:rPr lang="fi-FI" sz="1300" b="0" i="0" kern="1200" dirty="0">
                          <a:solidFill>
                            <a:schemeClr val="dk1"/>
                          </a:solidFill>
                          <a:effectLst/>
                          <a:latin typeface="+mn-lt"/>
                          <a:ea typeface="+mn-ea"/>
                          <a:cs typeface="+mn-cs"/>
                        </a:rPr>
                        <a:t>Perheiden liikuntalauantait ja </a:t>
                      </a:r>
                      <a:r>
                        <a:rPr lang="fi-FI" sz="1300" b="0" i="0" kern="1200" dirty="0" err="1">
                          <a:solidFill>
                            <a:schemeClr val="dk1"/>
                          </a:solidFill>
                          <a:effectLst/>
                          <a:latin typeface="+mn-lt"/>
                          <a:ea typeface="+mn-ea"/>
                          <a:cs typeface="+mn-cs"/>
                        </a:rPr>
                        <a:t>höntsäryhmät</a:t>
                      </a:r>
                      <a:r>
                        <a:rPr lang="fi-FI" sz="1300" b="0" i="0" kern="1200" dirty="0">
                          <a:solidFill>
                            <a:schemeClr val="dk1"/>
                          </a:solidFill>
                          <a:effectLst/>
                          <a:latin typeface="+mn-lt"/>
                          <a:ea typeface="+mn-ea"/>
                          <a:cs typeface="+mn-cs"/>
                        </a:rPr>
                        <a:t>  </a:t>
                      </a:r>
                    </a:p>
                    <a:p>
                      <a:pPr marL="285750" indent="-285750" algn="l" rtl="0" fontAlgn="base">
                        <a:buFont typeface="Arial" panose="020B0604020202020204" pitchFamily="34" charset="0"/>
                        <a:buChar char="•"/>
                      </a:pPr>
                      <a:r>
                        <a:rPr lang="fi-FI" sz="1300" b="0" i="0" kern="1200" dirty="0">
                          <a:solidFill>
                            <a:schemeClr val="dk1"/>
                          </a:solidFill>
                          <a:effectLst/>
                          <a:latin typeface="+mn-lt"/>
                          <a:ea typeface="+mn-ea"/>
                          <a:cs typeface="+mn-cs"/>
                        </a:rPr>
                        <a:t>Vahvistetaan aktiivisuuteen kannustavaa työkulttuuria (</a:t>
                      </a:r>
                      <a:r>
                        <a:rPr lang="fi-FI" sz="1300" b="0" i="0" kern="1200" baseline="0" dirty="0">
                          <a:solidFill>
                            <a:schemeClr val="dk1"/>
                          </a:solidFill>
                          <a:effectLst/>
                          <a:latin typeface="+mn-lt"/>
                          <a:ea typeface="+mn-ea"/>
                          <a:cs typeface="+mn-cs"/>
                        </a:rPr>
                        <a:t>ks. </a:t>
                      </a:r>
                      <a:r>
                        <a:rPr lang="fi-FI" sz="1300" b="0" i="0" kern="1200" baseline="0" dirty="0">
                          <a:solidFill>
                            <a:schemeClr val="dk1"/>
                          </a:solidFill>
                          <a:effectLst/>
                          <a:latin typeface="+mn-lt"/>
                          <a:ea typeface="+mn-ea"/>
                          <a:cs typeface="+mn-cs"/>
                          <a:hlinkClick r:id="rId3"/>
                        </a:rPr>
                        <a:t>Liikkuva aikuinen –ohjelma</a:t>
                      </a:r>
                      <a:r>
                        <a:rPr lang="fi-FI" sz="1300" b="0" i="0" kern="1200" baseline="0" dirty="0">
                          <a:solidFill>
                            <a:schemeClr val="dk1"/>
                          </a:solidFill>
                          <a:effectLst/>
                          <a:latin typeface="+mn-lt"/>
                          <a:ea typeface="+mn-ea"/>
                          <a:cs typeface="+mn-cs"/>
                        </a:rPr>
                        <a:t>)</a:t>
                      </a:r>
                      <a:r>
                        <a:rPr lang="fi-FI" sz="1300" b="0" i="0" kern="1200" dirty="0">
                          <a:solidFill>
                            <a:schemeClr val="dk1"/>
                          </a:solidFill>
                          <a:effectLst/>
                          <a:latin typeface="+mn-lt"/>
                          <a:ea typeface="+mn-ea"/>
                          <a:cs typeface="+mn-cs"/>
                        </a:rPr>
                        <a:t> </a:t>
                      </a:r>
                    </a:p>
                    <a:p>
                      <a:pPr marL="285750" indent="-285750" algn="l" rtl="0" fontAlgn="base">
                        <a:buFont typeface="Arial" panose="020B0604020202020204" pitchFamily="34" charset="0"/>
                        <a:buChar char="•"/>
                      </a:pPr>
                      <a:r>
                        <a:rPr lang="fi-FI" sz="1300" b="0" i="0" kern="1200" dirty="0">
                          <a:solidFill>
                            <a:schemeClr val="dk1"/>
                          </a:solidFill>
                          <a:effectLst/>
                          <a:latin typeface="+mn-lt"/>
                          <a:ea typeface="+mn-ea"/>
                          <a:cs typeface="+mn-cs"/>
                        </a:rPr>
                        <a:t>Kehitetään toimintatapoja </a:t>
                      </a:r>
                      <a:r>
                        <a:rPr lang="fi-FI" sz="1300" b="0" i="0" kern="1200" dirty="0">
                          <a:solidFill>
                            <a:schemeClr val="dk1"/>
                          </a:solidFill>
                          <a:effectLst/>
                          <a:latin typeface="+mn-lt"/>
                          <a:ea typeface="+mn-ea"/>
                          <a:cs typeface="+mn-cs"/>
                          <a:hlinkClick r:id="rId4"/>
                        </a:rPr>
                        <a:t>istumisen vähentämiseksi</a:t>
                      </a:r>
                      <a:endParaRPr lang="fi-FI" sz="1300" b="0" i="0" kern="1200" dirty="0">
                        <a:solidFill>
                          <a:schemeClr val="dk1"/>
                        </a:solidFill>
                        <a:effectLst/>
                        <a:latin typeface="+mn-lt"/>
                        <a:ea typeface="+mn-ea"/>
                        <a:cs typeface="+mn-cs"/>
                      </a:endParaRPr>
                    </a:p>
                    <a:p>
                      <a:pPr marL="285750" indent="-285750" algn="l" rtl="0" fontAlgn="base">
                        <a:buFont typeface="Arial" panose="020B0604020202020204" pitchFamily="34" charset="0"/>
                        <a:buChar char="•"/>
                      </a:pPr>
                      <a:r>
                        <a:rPr lang="fi-FI" sz="1300" b="0" i="0" kern="1200" dirty="0">
                          <a:solidFill>
                            <a:schemeClr val="dk1"/>
                          </a:solidFill>
                          <a:effectLst/>
                          <a:latin typeface="+mn-lt"/>
                          <a:ea typeface="+mn-ea"/>
                          <a:cs typeface="+mn-cs"/>
                          <a:hlinkClick r:id="rId5"/>
                        </a:rPr>
                        <a:t>Liikkuva</a:t>
                      </a:r>
                      <a:r>
                        <a:rPr lang="fi-FI" sz="1300" b="0" i="0" kern="1200" baseline="0" dirty="0">
                          <a:solidFill>
                            <a:schemeClr val="dk1"/>
                          </a:solidFill>
                          <a:effectLst/>
                          <a:latin typeface="+mn-lt"/>
                          <a:ea typeface="+mn-ea"/>
                          <a:cs typeface="+mn-cs"/>
                          <a:hlinkClick r:id="rId5"/>
                        </a:rPr>
                        <a:t> -ohjelmien </a:t>
                      </a:r>
                      <a:r>
                        <a:rPr lang="fi-FI" sz="1300" b="0" i="0" kern="1200" baseline="0" dirty="0">
                          <a:solidFill>
                            <a:schemeClr val="dk1"/>
                          </a:solidFill>
                          <a:effectLst/>
                          <a:latin typeface="+mn-lt"/>
                          <a:ea typeface="+mn-ea"/>
                          <a:cs typeface="+mn-cs"/>
                        </a:rPr>
                        <a:t>(varhaiskasvatus, koulu, opiskelu, aikuinen, perhe ja ikiliikkuja) tehostaminen, nykytila-arviointien säännöllisyys ja arvioinnit toimintaa ohjaavina</a:t>
                      </a:r>
                    </a:p>
                    <a:p>
                      <a:pPr marL="285750" indent="-285750" algn="l" rtl="0" fontAlgn="base">
                        <a:buFont typeface="Arial" panose="020B0604020202020204" pitchFamily="34" charset="0"/>
                        <a:buChar char="•"/>
                      </a:pPr>
                      <a:r>
                        <a:rPr lang="fi-FI" sz="1300" b="0" i="0" kern="1200" baseline="0" dirty="0">
                          <a:solidFill>
                            <a:schemeClr val="dk1"/>
                          </a:solidFill>
                          <a:effectLst/>
                          <a:latin typeface="+mn-lt"/>
                          <a:ea typeface="+mn-ea"/>
                          <a:cs typeface="+mn-cs"/>
                        </a:rPr>
                        <a:t>Vahvistetaan yhteistyötä liikunnallisten kerhojen tarjonnassa ja eri ikäryhmien liikunnassa</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fi-FI" sz="1300" b="0" i="0" kern="1200" dirty="0">
                          <a:solidFill>
                            <a:schemeClr val="dk1"/>
                          </a:solidFill>
                          <a:effectLst/>
                          <a:latin typeface="+mn-lt"/>
                          <a:ea typeface="+mn-ea"/>
                          <a:cs typeface="+mn-cs"/>
                        </a:rPr>
                        <a:t>Ikääntyneiden</a:t>
                      </a:r>
                      <a:r>
                        <a:rPr lang="fi-FI" sz="1300" b="0" i="0" kern="1200" baseline="0" dirty="0">
                          <a:solidFill>
                            <a:schemeClr val="dk1"/>
                          </a:solidFill>
                          <a:effectLst/>
                          <a:latin typeface="+mn-lt"/>
                          <a:ea typeface="+mn-ea"/>
                          <a:cs typeface="+mn-cs"/>
                        </a:rPr>
                        <a:t> a</a:t>
                      </a:r>
                      <a:r>
                        <a:rPr lang="fi-FI" sz="1300" b="0" i="0" kern="1200" dirty="0">
                          <a:solidFill>
                            <a:schemeClr val="dk1"/>
                          </a:solidFill>
                          <a:effectLst/>
                          <a:latin typeface="+mn-lt"/>
                          <a:ea typeface="+mn-ea"/>
                          <a:cs typeface="+mn-cs"/>
                        </a:rPr>
                        <a:t>laraajojen lihasvoimaharjoittelu</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fi-FI" sz="1300" b="0" i="0" kern="1200" dirty="0">
                          <a:solidFill>
                            <a:schemeClr val="dk1"/>
                          </a:solidFill>
                          <a:effectLst/>
                          <a:latin typeface="+mn-lt"/>
                          <a:ea typeface="+mn-ea"/>
                          <a:cs typeface="+mn-cs"/>
                          <a:hlinkClick r:id="rId6"/>
                        </a:rPr>
                        <a:t>Liikuntaneuvonta</a:t>
                      </a:r>
                      <a:r>
                        <a:rPr lang="fi-FI" sz="1300" b="0" i="0" kern="1200" dirty="0">
                          <a:solidFill>
                            <a:schemeClr val="dk1"/>
                          </a:solidFill>
                          <a:effectLst/>
                          <a:latin typeface="+mn-lt"/>
                          <a:ea typeface="+mn-ea"/>
                          <a:cs typeface="+mn-cs"/>
                        </a:rPr>
                        <a:t> vähän</a:t>
                      </a:r>
                      <a:r>
                        <a:rPr lang="fi-FI" sz="1300" b="0" i="0" kern="1200" baseline="0" dirty="0">
                          <a:solidFill>
                            <a:schemeClr val="dk1"/>
                          </a:solidFill>
                          <a:effectLst/>
                          <a:latin typeface="+mn-lt"/>
                          <a:ea typeface="+mn-ea"/>
                          <a:cs typeface="+mn-cs"/>
                        </a:rPr>
                        <a:t> </a:t>
                      </a:r>
                      <a:r>
                        <a:rPr lang="fi-FI" sz="1300" b="0" i="0" kern="1200" dirty="0" err="1">
                          <a:solidFill>
                            <a:schemeClr val="dk1"/>
                          </a:solidFill>
                          <a:effectLst/>
                          <a:latin typeface="+mn-lt"/>
                          <a:ea typeface="+mn-ea"/>
                          <a:cs typeface="+mn-cs"/>
                        </a:rPr>
                        <a:t>Iiikkuville</a:t>
                      </a:r>
                      <a:r>
                        <a:rPr lang="fi-FI" sz="1300" b="0" i="0" kern="1200" baseline="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rPr>
                        <a:t>(</a:t>
                      </a:r>
                      <a:r>
                        <a:rPr lang="fi-FI" sz="1300" b="0" i="0" kern="1200" dirty="0" err="1">
                          <a:solidFill>
                            <a:schemeClr val="tx1"/>
                          </a:solidFill>
                          <a:effectLst/>
                          <a:latin typeface="+mn-lt"/>
                          <a:ea typeface="+mn-ea"/>
                          <a:cs typeface="+mn-cs"/>
                        </a:rPr>
                        <a:t>sis</a:t>
                      </a:r>
                      <a:r>
                        <a:rPr lang="fi-FI" sz="1300" b="0" i="0" kern="1200" dirty="0">
                          <a:solidFill>
                            <a:schemeClr val="tx1"/>
                          </a:solidFill>
                          <a:effectLst/>
                          <a:latin typeface="+mn-lt"/>
                          <a:ea typeface="+mn-ea"/>
                          <a:cs typeface="+mn-cs"/>
                        </a:rPr>
                        <a:t> ravitsemusohjaus</a:t>
                      </a:r>
                      <a:r>
                        <a:rPr lang="fi-FI" sz="1300" b="0" i="0" kern="1200" dirty="0">
                          <a:solidFill>
                            <a:schemeClr val="dk1"/>
                          </a:solidFill>
                          <a:effectLst/>
                          <a:latin typeface="+mn-lt"/>
                          <a:ea typeface="+mn-ea"/>
                          <a:cs typeface="+mn-cs"/>
                        </a:rPr>
                        <a:t> ja uni)</a:t>
                      </a:r>
                    </a:p>
                  </a:txBody>
                  <a:tcPr/>
                </a:tc>
                <a:tc>
                  <a:txBody>
                    <a:bodyPr/>
                    <a:lstStyle/>
                    <a:p>
                      <a:pPr marL="0" indent="0" rtl="0" fontAlgn="base">
                        <a:buFont typeface="Arial" panose="020B0604020202020204" pitchFamily="34" charset="0"/>
                        <a:buNone/>
                      </a:pPr>
                      <a:r>
                        <a:rPr lang="fi-FI" sz="1300" b="0" i="0" kern="1200" dirty="0">
                          <a:solidFill>
                            <a:schemeClr val="dk1"/>
                          </a:solidFill>
                          <a:effectLst/>
                          <a:latin typeface="+mn-lt"/>
                          <a:ea typeface="+mn-ea"/>
                          <a:cs typeface="+mn-cs"/>
                        </a:rPr>
                        <a:t>Kouluterveyskysely:</a:t>
                      </a:r>
                      <a:r>
                        <a:rPr lang="fi-FI" sz="1300" b="0" i="0" kern="1200" baseline="0" dirty="0">
                          <a:solidFill>
                            <a:schemeClr val="dk1"/>
                          </a:solidFill>
                          <a:effectLst/>
                          <a:latin typeface="+mn-lt"/>
                          <a:ea typeface="+mn-ea"/>
                          <a:cs typeface="+mn-cs"/>
                        </a:rPr>
                        <a:t>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harrastaa hengästyttävää liikuntaa vapaa-ajalla korkeintaan 1h viikossa, lukio 1. ja 2.  ja </a:t>
                      </a:r>
                      <a:r>
                        <a:rPr lang="fi-FI" sz="1300" b="0" i="0" kern="1200" dirty="0" err="1">
                          <a:solidFill>
                            <a:schemeClr val="dk1"/>
                          </a:solidFill>
                          <a:effectLst/>
                          <a:latin typeface="+mn-lt"/>
                          <a:ea typeface="+mn-ea"/>
                          <a:cs typeface="+mn-cs"/>
                        </a:rPr>
                        <a:t>ammatill</a:t>
                      </a:r>
                      <a:r>
                        <a:rPr lang="fi-FI" sz="1300" b="0" i="0" kern="1200" dirty="0">
                          <a:solidFill>
                            <a:schemeClr val="dk1"/>
                          </a:solidFill>
                          <a:effectLst/>
                          <a:latin typeface="+mn-lt"/>
                          <a:ea typeface="+mn-ea"/>
                          <a:cs typeface="+mn-cs"/>
                        </a:rPr>
                        <a:t> 1. ja 2.</a:t>
                      </a:r>
                      <a:r>
                        <a:rPr lang="fi-FI" sz="1300" b="0" i="0" kern="1200" baseline="0" dirty="0">
                          <a:solidFill>
                            <a:schemeClr val="dk1"/>
                          </a:solidFill>
                          <a:effectLst/>
                          <a:latin typeface="+mn-lt"/>
                          <a:ea typeface="+mn-ea"/>
                          <a:cs typeface="+mn-cs"/>
                        </a:rPr>
                        <a:t> v </a:t>
                      </a:r>
                      <a:r>
                        <a:rPr lang="fi-FI" sz="1300" b="0" i="0" kern="1200" baseline="0" dirty="0" err="1">
                          <a:solidFill>
                            <a:schemeClr val="dk1"/>
                          </a:solidFill>
                          <a:effectLst/>
                          <a:latin typeface="+mn-lt"/>
                          <a:ea typeface="+mn-ea"/>
                          <a:cs typeface="+mn-cs"/>
                        </a:rPr>
                        <a:t>opisk</a:t>
                      </a:r>
                      <a:endParaRPr lang="fi-FI" sz="1300" b="0" i="0" kern="1200" dirty="0">
                        <a:solidFill>
                          <a:schemeClr val="dk1"/>
                        </a:solidFill>
                        <a:effectLst/>
                        <a:latin typeface="+mn-lt"/>
                        <a:ea typeface="+mn-ea"/>
                        <a:cs typeface="+mn-cs"/>
                      </a:endParaRPr>
                    </a:p>
                    <a:p>
                      <a:pPr marL="0" indent="0" rtl="0" fontAlgn="base">
                        <a:buFont typeface="Arial" panose="020B0604020202020204" pitchFamily="34" charset="0"/>
                        <a:buNone/>
                      </a:pPr>
                      <a:r>
                        <a:rPr lang="fi-FI" sz="1300" b="0" i="0" kern="1200" dirty="0" err="1">
                          <a:solidFill>
                            <a:schemeClr val="dk1"/>
                          </a:solidFill>
                          <a:effectLst/>
                          <a:latin typeface="+mn-lt"/>
                          <a:ea typeface="+mn-ea"/>
                          <a:cs typeface="+mn-cs"/>
                        </a:rPr>
                        <a:t>FinSote</a:t>
                      </a:r>
                      <a:r>
                        <a:rPr lang="fi-FI" sz="1300" b="0" i="0" kern="1200" dirty="0">
                          <a:solidFill>
                            <a:schemeClr val="dk1"/>
                          </a:solidFill>
                          <a:effectLst/>
                          <a:latin typeface="+mn-lt"/>
                          <a:ea typeface="+mn-ea"/>
                          <a:cs typeface="+mn-cs"/>
                        </a:rPr>
                        <a:t>:</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vapaa-ajan liikuntaa harrastamattomien 20-64-v osuus, %,</a:t>
                      </a:r>
                      <a:r>
                        <a:rPr lang="fi-FI" sz="1300" b="0" i="0" kern="1200" baseline="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rPr>
                        <a:t>erityisesti naiset ja matala koulutustaso, 2018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500m matkan kävelemisessä suuria vaikeuksia kokevien osuus 65+v ja 75+v,</a:t>
                      </a:r>
                      <a:r>
                        <a:rPr lang="fi-FI" sz="1300" b="0" i="0" kern="1200" baseline="0" dirty="0">
                          <a:solidFill>
                            <a:schemeClr val="dk1"/>
                          </a:solidFill>
                          <a:effectLst/>
                          <a:latin typeface="+mn-lt"/>
                          <a:ea typeface="+mn-ea"/>
                          <a:cs typeface="+mn-cs"/>
                        </a:rPr>
                        <a:t> 2018</a:t>
                      </a:r>
                      <a:r>
                        <a:rPr lang="fi-FI" sz="1300" b="0" i="0" kern="1200" dirty="0">
                          <a:solidFill>
                            <a:schemeClr val="dk1"/>
                          </a:solidFill>
                          <a:effectLst/>
                          <a:latin typeface="+mn-lt"/>
                          <a:ea typeface="+mn-ea"/>
                          <a:cs typeface="+mn-cs"/>
                        </a:rPr>
                        <a:t>  </a:t>
                      </a:r>
                    </a:p>
                    <a:p>
                      <a:pPr marL="0" indent="0" rtl="0" fontAlgn="base">
                        <a:buFont typeface="Arial" panose="020B0604020202020204" pitchFamily="34" charset="0"/>
                        <a:buNone/>
                      </a:pPr>
                      <a:r>
                        <a:rPr lang="fi-FI" sz="1300" b="0" i="0" kern="1200" dirty="0">
                          <a:solidFill>
                            <a:schemeClr val="dk1"/>
                          </a:solidFill>
                          <a:effectLst/>
                          <a:latin typeface="+mn-lt"/>
                          <a:ea typeface="+mn-ea"/>
                          <a:cs typeface="+mn-cs"/>
                        </a:rPr>
                        <a:t>Liikkuva</a:t>
                      </a:r>
                      <a:r>
                        <a:rPr lang="fi-FI" sz="1300" b="0" i="0" kern="1200" baseline="0" dirty="0">
                          <a:solidFill>
                            <a:schemeClr val="dk1"/>
                          </a:solidFill>
                          <a:effectLst/>
                          <a:latin typeface="+mn-lt"/>
                          <a:ea typeface="+mn-ea"/>
                          <a:cs typeface="+mn-cs"/>
                        </a:rPr>
                        <a:t> -ohjelmat:</a:t>
                      </a:r>
                      <a:endParaRPr lang="fi-FI" sz="1300" b="0" i="0" kern="1200" dirty="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Liikkuva varhaiskasvatus -ohjelma; kehitettävä liikuntavälineitä ja yhteistyötä lasten liikkumiseksi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Liikkuva koulu -ohjelma; kehitettävää kerhotoiminnassa ja yhteistyössä oppilaiden liikkumiseksi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Liikkuva opiskelu-ohjelma; kehitettävää yhteistyössä ja oppilaitoksessa liikunnallisten kerhojen tarjonnassa ja opiskelijaliikunnassa </a:t>
                      </a:r>
                    </a:p>
                    <a:p>
                      <a:pPr marL="0" indent="0" rtl="0" fontAlgn="base">
                        <a:buFont typeface="Arial" panose="020B0604020202020204" pitchFamily="34" charset="0"/>
                        <a:buNone/>
                      </a:pPr>
                      <a:r>
                        <a:rPr lang="fi-FI" sz="1300" b="0" i="0" kern="1200" dirty="0">
                          <a:solidFill>
                            <a:schemeClr val="dk1"/>
                          </a:solidFill>
                          <a:effectLst/>
                          <a:latin typeface="+mn-lt"/>
                          <a:ea typeface="+mn-ea"/>
                          <a:cs typeface="+mn-cs"/>
                        </a:rPr>
                        <a:t>MOVE:</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MOVE testitulosten mukaan lasten ja nuorten fyysinen toimintakyky, % 5. luokan oppilaista, joilla on heikko fyysinen toimintakyky,</a:t>
                      </a:r>
                      <a:r>
                        <a:rPr lang="fi-FI" sz="1300" b="0" i="0" kern="1200" baseline="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rPr>
                        <a:t>huonontunut, 2020 </a:t>
                      </a:r>
                    </a:p>
                    <a:p>
                      <a:pPr marL="0" indent="0" rtl="0" fontAlgn="base">
                        <a:buFont typeface="Arial" panose="020B0604020202020204" pitchFamily="34" charset="0"/>
                        <a:buNone/>
                      </a:pPr>
                      <a:r>
                        <a:rPr lang="fi-FI" sz="1300" b="0" i="0" kern="1200" dirty="0" err="1">
                          <a:solidFill>
                            <a:schemeClr val="dk1"/>
                          </a:solidFill>
                          <a:effectLst/>
                          <a:latin typeface="+mn-lt"/>
                          <a:ea typeface="+mn-ea"/>
                          <a:cs typeface="+mn-cs"/>
                        </a:rPr>
                        <a:t>TEAviisari</a:t>
                      </a:r>
                      <a:r>
                        <a:rPr lang="fi-FI" sz="1300" b="0" i="0" kern="1200" dirty="0">
                          <a:solidFill>
                            <a:schemeClr val="dk1"/>
                          </a:solidFill>
                          <a:effectLst/>
                          <a:latin typeface="+mn-lt"/>
                          <a:ea typeface="+mn-ea"/>
                          <a:cs typeface="+mn-cs"/>
                        </a:rPr>
                        <a:t>, liikunta:</a:t>
                      </a:r>
                    </a:p>
                    <a:p>
                      <a:pPr marL="285750" lvl="0" indent="-285750">
                        <a:buFont typeface="Arial" panose="020B0604020202020204" pitchFamily="34" charset="0"/>
                        <a:buChar char="•"/>
                      </a:pPr>
                      <a:r>
                        <a:rPr lang="fi-FI" sz="1300" b="0" i="0" kern="1200" dirty="0">
                          <a:solidFill>
                            <a:srgbClr val="7030A0"/>
                          </a:solidFill>
                          <a:effectLst/>
                          <a:latin typeface="+mn-lt"/>
                          <a:ea typeface="+mn-ea"/>
                          <a:cs typeface="+mn-cs"/>
                        </a:rPr>
                        <a:t>Koulussa pitkät liikuntavälitunnit HYTE(K)</a:t>
                      </a:r>
                    </a:p>
                    <a:p>
                      <a:pPr marL="285750" lvl="0" indent="-285750">
                        <a:buFont typeface="Arial" panose="020B0604020202020204" pitchFamily="34" charset="0"/>
                        <a:buChar char="•"/>
                      </a:pPr>
                      <a:r>
                        <a:rPr lang="fi-FI" sz="1300" b="0" i="0" kern="1200" dirty="0">
                          <a:solidFill>
                            <a:srgbClr val="7030A0"/>
                          </a:solidFill>
                          <a:effectLst/>
                          <a:latin typeface="+mn-lt"/>
                          <a:ea typeface="+mn-ea"/>
                          <a:cs typeface="+mn-cs"/>
                        </a:rPr>
                        <a:t>Kunnassa järjestetään kohdennettuja liikkumisryhmiä liikuntaseuratoiminnan ulkopuolella oleville lapsille ja nuorille HYTE(K)</a:t>
                      </a:r>
                    </a:p>
                    <a:p>
                      <a:pPr marL="0" lvl="0" indent="0">
                        <a:buNone/>
                      </a:pPr>
                      <a:r>
                        <a:rPr lang="fi-FI" sz="1300" b="0" i="0" kern="1200" dirty="0">
                          <a:solidFill>
                            <a:schemeClr val="tx1"/>
                          </a:solidFill>
                          <a:effectLst/>
                          <a:latin typeface="+mn-lt"/>
                          <a:ea typeface="+mn-ea"/>
                          <a:cs typeface="+mn-cs"/>
                        </a:rPr>
                        <a:t>Liikuntaneuvonta.fi: liikuntaneuvontaa tarjoavat kunnat (lkm)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1300" dirty="0">
                          <a:solidFill>
                            <a:schemeClr val="tx1"/>
                          </a:solidFill>
                          <a:latin typeface="+mn-lt"/>
                        </a:rPr>
                        <a:t>Vaikuttavat </a:t>
                      </a:r>
                      <a:r>
                        <a:rPr lang="fi-FI" sz="1300" dirty="0" err="1">
                          <a:solidFill>
                            <a:schemeClr val="tx1"/>
                          </a:solidFill>
                          <a:latin typeface="+mn-lt"/>
                        </a:rPr>
                        <a:t>hyte</a:t>
                      </a:r>
                      <a:r>
                        <a:rPr lang="fi-FI" sz="1300" dirty="0">
                          <a:solidFill>
                            <a:schemeClr val="tx1"/>
                          </a:solidFill>
                          <a:latin typeface="+mn-lt"/>
                        </a:rPr>
                        <a:t>-menetelmät -kysely</a:t>
                      </a:r>
                    </a:p>
                  </a:txBody>
                  <a:tcPr/>
                </a:tc>
                <a:extLst>
                  <a:ext uri="{0D108BD9-81ED-4DB2-BD59-A6C34878D82A}">
                    <a16:rowId xmlns:a16="http://schemas.microsoft.com/office/drawing/2014/main" val="3746883810"/>
                  </a:ext>
                </a:extLst>
              </a:tr>
            </a:tbl>
          </a:graphicData>
        </a:graphic>
      </p:graphicFrame>
    </p:spTree>
    <p:extLst>
      <p:ext uri="{BB962C8B-B14F-4D97-AF65-F5344CB8AC3E}">
        <p14:creationId xmlns:p14="http://schemas.microsoft.com/office/powerpoint/2010/main" val="2637413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1235" y="180687"/>
            <a:ext cx="11977034" cy="458914"/>
          </a:xfrm>
        </p:spPr>
        <p:txBody>
          <a:bodyPr>
            <a:noAutofit/>
          </a:bodyPr>
          <a:lstStyle/>
          <a:p>
            <a:r>
              <a:rPr lang="fi-FI" sz="2800" b="1">
                <a:solidFill>
                  <a:srgbClr val="7030A0"/>
                </a:solidFill>
              </a:rPr>
              <a:t>Painopiste: </a:t>
            </a:r>
            <a:r>
              <a:rPr lang="fi-FI" sz="2800" b="1"/>
              <a:t>Itsestä huolehtimisen ja terveellisten elintapojen edistäminen</a:t>
            </a:r>
            <a:r>
              <a:rPr lang="fi-FI" sz="2800"/>
              <a:t> </a:t>
            </a:r>
            <a:endParaRPr lang="fi-FI" sz="2800" b="1">
              <a:solidFill>
                <a:srgbClr val="FF0000"/>
              </a:solidFill>
            </a:endParaRPr>
          </a:p>
        </p:txBody>
      </p:sp>
      <p:graphicFrame>
        <p:nvGraphicFramePr>
          <p:cNvPr id="4" name="Sisällön paikkamerkki 3"/>
          <p:cNvGraphicFramePr>
            <a:graphicFrameLocks noGrp="1"/>
          </p:cNvGraphicFramePr>
          <p:nvPr>
            <p:ph sz="quarter" idx="13"/>
            <p:extLst>
              <p:ext uri="{D42A27DB-BD31-4B8C-83A1-F6EECF244321}">
                <p14:modId xmlns:p14="http://schemas.microsoft.com/office/powerpoint/2010/main" val="347135181"/>
              </p:ext>
            </p:extLst>
          </p:nvPr>
        </p:nvGraphicFramePr>
        <p:xfrm>
          <a:off x="101234" y="773563"/>
          <a:ext cx="12090765" cy="5989320"/>
        </p:xfrm>
        <a:graphic>
          <a:graphicData uri="http://schemas.openxmlformats.org/drawingml/2006/table">
            <a:tbl>
              <a:tblPr firstRow="1" bandRow="1">
                <a:tableStyleId>{21E4AEA4-8DFA-4A89-87EB-49C32662AFE0}</a:tableStyleId>
              </a:tblPr>
              <a:tblGrid>
                <a:gridCol w="1654416">
                  <a:extLst>
                    <a:ext uri="{9D8B030D-6E8A-4147-A177-3AD203B41FA5}">
                      <a16:colId xmlns:a16="http://schemas.microsoft.com/office/drawing/2014/main" val="1527863934"/>
                    </a:ext>
                  </a:extLst>
                </a:gridCol>
                <a:gridCol w="1425957">
                  <a:extLst>
                    <a:ext uri="{9D8B030D-6E8A-4147-A177-3AD203B41FA5}">
                      <a16:colId xmlns:a16="http://schemas.microsoft.com/office/drawing/2014/main" val="2118112610"/>
                    </a:ext>
                  </a:extLst>
                </a:gridCol>
                <a:gridCol w="6192793">
                  <a:extLst>
                    <a:ext uri="{9D8B030D-6E8A-4147-A177-3AD203B41FA5}">
                      <a16:colId xmlns:a16="http://schemas.microsoft.com/office/drawing/2014/main" val="1987869538"/>
                    </a:ext>
                  </a:extLst>
                </a:gridCol>
                <a:gridCol w="2817599">
                  <a:extLst>
                    <a:ext uri="{9D8B030D-6E8A-4147-A177-3AD203B41FA5}">
                      <a16:colId xmlns:a16="http://schemas.microsoft.com/office/drawing/2014/main" val="1947118721"/>
                    </a:ext>
                  </a:extLst>
                </a:gridCol>
              </a:tblGrid>
              <a:tr h="540139">
                <a:tc>
                  <a:txBody>
                    <a:bodyPr/>
                    <a:lstStyle/>
                    <a:p>
                      <a:r>
                        <a:rPr lang="fi-FI" sz="1600" dirty="0"/>
                        <a:t>TAVOITTEET</a:t>
                      </a:r>
                    </a:p>
                  </a:txBody>
                  <a:tcPr/>
                </a:tc>
                <a:tc>
                  <a:txBody>
                    <a:bodyPr/>
                    <a:lstStyle/>
                    <a:p>
                      <a:r>
                        <a:rPr lang="fi-FI" sz="1600" dirty="0"/>
                        <a:t>HUOMIOI</a:t>
                      </a:r>
                      <a:r>
                        <a:rPr lang="fi-FI" sz="1600" baseline="0" dirty="0"/>
                        <a:t> ERITYISESTI</a:t>
                      </a:r>
                      <a:endParaRPr lang="fi-FI" sz="1600" dirty="0"/>
                    </a:p>
                  </a:txBody>
                  <a:tcPr/>
                </a:tc>
                <a:tc>
                  <a:txBody>
                    <a:bodyPr/>
                    <a:lstStyle/>
                    <a:p>
                      <a:r>
                        <a:rPr lang="fi-FI" sz="1600" dirty="0"/>
                        <a:t>MENETELMÄT</a:t>
                      </a:r>
                    </a:p>
                  </a:txBody>
                  <a:tcPr/>
                </a:tc>
                <a:tc>
                  <a:txBody>
                    <a:bodyPr/>
                    <a:lstStyle/>
                    <a:p>
                      <a:r>
                        <a:rPr lang="fi-FI" sz="1600" dirty="0"/>
                        <a:t>MITTARIT</a:t>
                      </a:r>
                    </a:p>
                  </a:txBody>
                  <a:tcPr/>
                </a:tc>
                <a:extLst>
                  <a:ext uri="{0D108BD9-81ED-4DB2-BD59-A6C34878D82A}">
                    <a16:rowId xmlns:a16="http://schemas.microsoft.com/office/drawing/2014/main" val="1840333654"/>
                  </a:ext>
                </a:extLst>
              </a:tr>
              <a:tr h="2558555">
                <a:tc>
                  <a:txBody>
                    <a:bodyPr/>
                    <a:lstStyle/>
                    <a:p>
                      <a:r>
                        <a:rPr lang="fi-FI" sz="1400" b="1" i="0" kern="1200" dirty="0">
                          <a:solidFill>
                            <a:schemeClr val="dk1"/>
                          </a:solidFill>
                          <a:effectLst/>
                          <a:latin typeface="+mn-lt"/>
                          <a:ea typeface="+mn-ea"/>
                          <a:cs typeface="+mn-cs"/>
                        </a:rPr>
                        <a:t>Yhä useampi osallistuu kohdunkaulan </a:t>
                      </a:r>
                      <a:endParaRPr lang="fi-FI" sz="1400" b="1" dirty="0"/>
                    </a:p>
                    <a:p>
                      <a:pPr lvl="0">
                        <a:buNone/>
                      </a:pPr>
                      <a:r>
                        <a:rPr lang="fi-FI" sz="1400" b="1" i="0" kern="1200" baseline="0" dirty="0">
                          <a:solidFill>
                            <a:schemeClr val="dk1"/>
                          </a:solidFill>
                          <a:effectLst/>
                          <a:latin typeface="+mn-lt"/>
                          <a:ea typeface="+mn-ea"/>
                          <a:cs typeface="+mn-cs"/>
                        </a:rPr>
                        <a:t>syövän</a:t>
                      </a:r>
                      <a:r>
                        <a:rPr lang="fi-FI" sz="1400" b="1" i="0" kern="1200" dirty="0">
                          <a:solidFill>
                            <a:schemeClr val="dk1"/>
                          </a:solidFill>
                          <a:effectLst/>
                          <a:latin typeface="+mn-lt"/>
                          <a:ea typeface="+mn-ea"/>
                          <a:cs typeface="+mn-cs"/>
                        </a:rPr>
                        <a:t> seulontoihin </a:t>
                      </a:r>
                      <a:endParaRPr lang="fi-FI" sz="1400" b="1"/>
                    </a:p>
                  </a:txBody>
                  <a:tcPr/>
                </a:tc>
                <a:tc>
                  <a:txBody>
                    <a:bodyPr/>
                    <a:lstStyle/>
                    <a:p>
                      <a:pPr marL="0" indent="0">
                        <a:buNone/>
                      </a:pPr>
                      <a:r>
                        <a:rPr lang="fi-FI" sz="1300" b="0" i="0" kern="1200" dirty="0">
                          <a:solidFill>
                            <a:schemeClr val="dk1"/>
                          </a:solidFill>
                          <a:effectLst/>
                          <a:latin typeface="+mn-lt"/>
                          <a:ea typeface="+mn-ea"/>
                          <a:cs typeface="+mn-cs"/>
                        </a:rPr>
                        <a:t>Erit. Tuusniemi, Kuopio Siilinjärvi</a:t>
                      </a:r>
                    </a:p>
                    <a:p>
                      <a:pPr marL="0" indent="0">
                        <a:buFontTx/>
                        <a:buNone/>
                      </a:pPr>
                      <a:endParaRPr lang="fi-FI" sz="1300" b="0" i="0" kern="1200">
                        <a:solidFill>
                          <a:schemeClr val="dk1"/>
                        </a:solidFill>
                        <a:effectLst/>
                        <a:latin typeface="+mn-lt"/>
                        <a:ea typeface="+mn-ea"/>
                        <a:cs typeface="+mn-cs"/>
                      </a:endParaRPr>
                    </a:p>
                    <a:p>
                      <a:pPr marL="0" indent="0">
                        <a:buNone/>
                      </a:pPr>
                      <a:r>
                        <a:rPr lang="fi-FI" sz="1300" b="0" i="0" kern="1200" dirty="0">
                          <a:solidFill>
                            <a:schemeClr val="dk1"/>
                          </a:solidFill>
                          <a:effectLst/>
                          <a:latin typeface="+mn-lt"/>
                          <a:ea typeface="+mn-ea"/>
                          <a:cs typeface="+mn-cs"/>
                        </a:rPr>
                        <a:t>Yleisesti tutkittu, että erit. nuoret, vieraskieliset, matala koulutustaso osallistuvat</a:t>
                      </a:r>
                      <a:r>
                        <a:rPr lang="fi-FI" sz="1300" b="0" i="0" kern="1200" baseline="0" dirty="0">
                          <a:solidFill>
                            <a:schemeClr val="dk1"/>
                          </a:solidFill>
                          <a:effectLst/>
                          <a:latin typeface="+mn-lt"/>
                          <a:ea typeface="+mn-ea"/>
                          <a:cs typeface="+mn-cs"/>
                        </a:rPr>
                        <a:t> heikoimmin</a:t>
                      </a:r>
                      <a:r>
                        <a:rPr lang="fi-FI" sz="1300" b="0" i="0" kern="1200" dirty="0">
                          <a:solidFill>
                            <a:schemeClr val="dk1"/>
                          </a:solidFill>
                          <a:effectLst/>
                          <a:latin typeface="+mn-lt"/>
                          <a:ea typeface="+mn-ea"/>
                          <a:cs typeface="+mn-cs"/>
                        </a:rPr>
                        <a:t> </a:t>
                      </a:r>
                      <a:endParaRPr lang="fi-FI" sz="1300" baseline="0" dirty="0"/>
                    </a:p>
                  </a:txBody>
                  <a:tcPr/>
                </a:tc>
                <a:tc>
                  <a:txBody>
                    <a:bodyPr/>
                    <a:lstStyle/>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Kampanja ja tiedotus  (erit. Kuopio, Tuusniemi, Siilinjärvi, YTHS)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Ohjeistuksen kehittäminen vieraskielisille</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Ohjeistuksen täsmentäminen (esim. miksi seulontaa tehdään, kipu, lisätietoja linkki) </a:t>
                      </a:r>
                    </a:p>
                    <a:p>
                      <a:pPr marL="0" indent="0" rtl="0" fontAlgn="base">
                        <a:buNone/>
                      </a:pPr>
                      <a:r>
                        <a:rPr lang="fi-FI" sz="1300" b="0" i="0" kern="1200" dirty="0">
                          <a:solidFill>
                            <a:schemeClr val="dk1"/>
                          </a:solidFill>
                          <a:effectLst/>
                          <a:latin typeface="+mn-lt"/>
                          <a:ea typeface="+mn-ea"/>
                          <a:cs typeface="+mn-cs"/>
                          <a:hlinkClick r:id="rId3"/>
                        </a:rPr>
                        <a:t>Kutsuntamenettelyn</a:t>
                      </a:r>
                      <a:r>
                        <a:rPr lang="fi-FI" sz="1300" b="0" i="0" kern="1200" dirty="0">
                          <a:solidFill>
                            <a:schemeClr val="dk1"/>
                          </a:solidFill>
                          <a:effectLst/>
                          <a:latin typeface="+mn-lt"/>
                          <a:ea typeface="+mn-ea"/>
                          <a:cs typeface="+mn-cs"/>
                        </a:rPr>
                        <a:t> kehittäminen: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valmiiksi annettu seulonta-aika (kehitettävää: Iisalmi, Kiuruvesi, Kuopio, Lapinlahti, Siilinjärvi, Sonkajärvi, Vieremä)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uusintakutsu seulontaan osallistumattomille (ei tällä hetkellä missään P-S kunnissa)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ajan voi vaihtaa internetissä (kehitettävää: Iisalmi, Pielavesi, Rautalampi, Suonenjoki)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mahdollisuus osallistua ympäri vuoden, ei vaan tiettynä aikana vuodesta  </a:t>
                      </a:r>
                    </a:p>
                    <a:p>
                      <a:pPr marL="285750" indent="-285750" rtl="0" fontAlgn="base">
                        <a:lnSpc>
                          <a:spcPct val="100000"/>
                        </a:lnSpc>
                        <a:buFont typeface="Arial" panose="020B0604020202020204" pitchFamily="34" charset="0"/>
                        <a:buChar char="•"/>
                      </a:pPr>
                      <a:r>
                        <a:rPr lang="fi-FI" sz="1300" b="0" i="0" kern="1200" dirty="0">
                          <a:solidFill>
                            <a:schemeClr val="dk1"/>
                          </a:solidFill>
                          <a:effectLst/>
                          <a:latin typeface="+mn-lt"/>
                          <a:ea typeface="+mn-ea"/>
                          <a:cs typeface="+mn-cs"/>
                        </a:rPr>
                        <a:t>aikoja olisi myös virka-ajan ulkopuolella (kehitettävää lähes kaikissa P-S</a:t>
                      </a:r>
                      <a:r>
                        <a:rPr lang="fi-FI" sz="1300" b="0" i="0" kern="1200" baseline="0" dirty="0">
                          <a:solidFill>
                            <a:schemeClr val="dk1"/>
                          </a:solidFill>
                          <a:effectLst/>
                          <a:latin typeface="+mn-lt"/>
                          <a:ea typeface="+mn-ea"/>
                          <a:cs typeface="+mn-cs"/>
                        </a:rPr>
                        <a:t> kunnissa</a:t>
                      </a:r>
                      <a:r>
                        <a:rPr lang="fi-FI" sz="1300" b="0" i="0" kern="1200" dirty="0">
                          <a:solidFill>
                            <a:schemeClr val="dk1"/>
                          </a:solidFill>
                          <a:effectLst/>
                          <a:latin typeface="+mn-lt"/>
                          <a:ea typeface="+mn-ea"/>
                          <a:cs typeface="+mn-cs"/>
                        </a:rPr>
                        <a:t>, paitsi Varkaus) </a:t>
                      </a:r>
                    </a:p>
                    <a:p>
                      <a:pPr marL="285750" lvl="0" indent="-285750">
                        <a:lnSpc>
                          <a:spcPct val="100000"/>
                        </a:lnSpc>
                        <a:buFont typeface="Arial" panose="020B0604020202020204" pitchFamily="34" charset="0"/>
                        <a:buChar char="•"/>
                      </a:pPr>
                      <a:r>
                        <a:rPr lang="fi-FI" sz="1300" b="0" i="0" kern="1200" dirty="0">
                          <a:solidFill>
                            <a:schemeClr val="dk1"/>
                          </a:solidFill>
                          <a:effectLst/>
                          <a:latin typeface="+mn-lt"/>
                          <a:ea typeface="+mn-ea"/>
                          <a:cs typeface="+mn-cs"/>
                        </a:rPr>
                        <a:t>mahdollisuus laboratorion valintaan (esim. työpaikkakunnalta)</a:t>
                      </a:r>
                      <a:r>
                        <a:rPr lang="fi-FI" sz="1800" b="0" i="0" kern="1200" dirty="0">
                          <a:solidFill>
                            <a:schemeClr val="dk1"/>
                          </a:solidFill>
                          <a:effectLst/>
                          <a:latin typeface="+mn-lt"/>
                          <a:ea typeface="+mn-ea"/>
                          <a:cs typeface="+mn-cs"/>
                        </a:rPr>
                        <a:t>  </a:t>
                      </a:r>
                      <a:endParaRPr lang="fi-FI"/>
                    </a:p>
                  </a:txBody>
                  <a:tcP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fi-FI" sz="1300" b="0" i="0" kern="1200" dirty="0">
                          <a:solidFill>
                            <a:schemeClr val="dk1"/>
                          </a:solidFill>
                          <a:effectLst/>
                          <a:latin typeface="+mn-lt"/>
                          <a:ea typeface="+mn-ea"/>
                          <a:cs typeface="+mn-cs"/>
                        </a:rPr>
                        <a:t>Suomen syöpärekisteri: </a:t>
                      </a:r>
                      <a:endParaRPr lang="fi-FI" sz="1300" b="0" i="0" kern="1200">
                        <a:solidFill>
                          <a:schemeClr val="dk1"/>
                        </a:solidFill>
                        <a:effectLst/>
                        <a:latin typeface="+mn-lt"/>
                        <a:ea typeface="+mn-ea"/>
                        <a:cs typeface="+mn-cs"/>
                      </a:endParaRP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fi-FI" sz="1300" b="0" i="0" kern="1200" dirty="0">
                          <a:solidFill>
                            <a:schemeClr val="dk1"/>
                          </a:solidFill>
                          <a:effectLst/>
                          <a:latin typeface="+mn-lt"/>
                          <a:ea typeface="+mn-ea"/>
                          <a:cs typeface="+mn-cs"/>
                        </a:rPr>
                        <a:t>kohdunkaulakanavan syövän seulontoihin osallistuminen, %, </a:t>
                      </a:r>
                      <a:r>
                        <a:rPr lang="fi-FI" sz="1300" b="0" i="0" kern="1200" baseline="0" dirty="0">
                          <a:solidFill>
                            <a:schemeClr val="dk1"/>
                          </a:solidFill>
                          <a:effectLst/>
                          <a:latin typeface="+mn-lt"/>
                          <a:ea typeface="+mn-ea"/>
                          <a:cs typeface="+mn-cs"/>
                        </a:rPr>
                        <a:t>v. 2019, huonoin.</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1300" dirty="0">
                          <a:solidFill>
                            <a:schemeClr val="tx1"/>
                          </a:solidFill>
                          <a:latin typeface="+mn-lt"/>
                        </a:rPr>
                        <a:t>Suomen syöpäyhdistys:</a:t>
                      </a:r>
                      <a:r>
                        <a:rPr lang="fi-FI" sz="1300" baseline="0" dirty="0">
                          <a:solidFill>
                            <a:schemeClr val="tx1"/>
                          </a:solidFill>
                          <a:latin typeface="+mn-lt"/>
                        </a:rPr>
                        <a:t> seulontakäytännöt eri kunnissa</a:t>
                      </a:r>
                      <a:endParaRPr lang="fi-FI" sz="1300" dirty="0">
                        <a:solidFill>
                          <a:schemeClr val="tx1"/>
                        </a:solidFill>
                        <a:latin typeface="+mn-lt"/>
                      </a:endParaRPr>
                    </a:p>
                  </a:txBody>
                  <a:tcPr/>
                </a:tc>
                <a:extLst>
                  <a:ext uri="{0D108BD9-81ED-4DB2-BD59-A6C34878D82A}">
                    <a16:rowId xmlns:a16="http://schemas.microsoft.com/office/drawing/2014/main" val="3746883810"/>
                  </a:ext>
                </a:extLst>
              </a:tr>
              <a:tr h="2622143">
                <a:tc>
                  <a:txBody>
                    <a:bodyPr/>
                    <a:lstStyle/>
                    <a:p>
                      <a:r>
                        <a:rPr lang="fi-FI" sz="1400" b="1" i="0" kern="1200" dirty="0">
                          <a:solidFill>
                            <a:schemeClr val="dk1"/>
                          </a:solidFill>
                          <a:effectLst/>
                          <a:latin typeface="+mn-lt"/>
                          <a:ea typeface="+mn-ea"/>
                          <a:cs typeface="+mn-cs"/>
                        </a:rPr>
                        <a:t>Raskauden-keskeytykset vähenevät</a:t>
                      </a:r>
                      <a:r>
                        <a:rPr lang="fi-FI" sz="1400" b="0" i="0" kern="1200" dirty="0">
                          <a:solidFill>
                            <a:schemeClr val="dk1"/>
                          </a:solidFill>
                          <a:effectLst/>
                          <a:latin typeface="+mn-lt"/>
                          <a:ea typeface="+mn-ea"/>
                          <a:cs typeface="+mn-cs"/>
                        </a:rPr>
                        <a:t> </a:t>
                      </a:r>
                      <a:endParaRPr lang="fi-FI" sz="1400" b="1" dirty="0"/>
                    </a:p>
                  </a:txBody>
                  <a:tcPr/>
                </a:tc>
                <a:tc>
                  <a:txBody>
                    <a:bodyPr/>
                    <a:lstStyle/>
                    <a:p>
                      <a:pPr marL="0" indent="0">
                        <a:buFontTx/>
                        <a:buNone/>
                      </a:pPr>
                      <a:r>
                        <a:rPr lang="fi-FI" sz="1300" baseline="0" dirty="0"/>
                        <a:t>Erit. 13-17v tytöt</a:t>
                      </a:r>
                    </a:p>
                    <a:p>
                      <a:pPr marL="0" indent="0">
                        <a:buFontTx/>
                        <a:buNone/>
                      </a:pPr>
                      <a:endParaRPr lang="fi-FI" sz="1300" baseline="0"/>
                    </a:p>
                    <a:p>
                      <a:pPr marL="0" indent="0">
                        <a:buFontTx/>
                        <a:buNone/>
                      </a:pPr>
                      <a:r>
                        <a:rPr lang="fi-FI" sz="1300" baseline="0" dirty="0"/>
                        <a:t>Juuri raskaus päättynyt tai juuri synnyttänyt</a:t>
                      </a:r>
                    </a:p>
                  </a:txBody>
                  <a:tcPr/>
                </a:tc>
                <a:tc>
                  <a:txBody>
                    <a:bodyPr/>
                    <a:lstStyle/>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Maksuton ehkäisy nuorille ja ikärajaton jälkiehkäisy</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Kotiin, vanhempiin </a:t>
                      </a:r>
                      <a:r>
                        <a:rPr lang="fi-FI" sz="1300" b="0" i="0" u="none" strike="noStrike" kern="1200" noProof="0" dirty="0">
                          <a:solidFill>
                            <a:schemeClr val="dk1"/>
                          </a:solidFill>
                          <a:effectLst/>
                          <a:latin typeface="Calibri"/>
                        </a:rPr>
                        <a:t>vaikuttaminen</a:t>
                      </a:r>
                      <a:r>
                        <a:rPr lang="fi-FI" sz="1300" b="0" i="0" kern="1200" dirty="0">
                          <a:solidFill>
                            <a:schemeClr val="dk1"/>
                          </a:solidFill>
                          <a:effectLst/>
                          <a:latin typeface="+mn-lt"/>
                          <a:ea typeface="+mn-ea"/>
                          <a:cs typeface="+mn-cs"/>
                        </a:rPr>
                        <a:t>; näistä asioista on lupa puhua.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Nuorten seksuaalikasvatus, -ohjaus ja –neuvonta - eri toimijoiden yhteinen</a:t>
                      </a:r>
                      <a:r>
                        <a:rPr lang="fi-FI" sz="1300" b="0" i="0" kern="1200" baseline="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rPr>
                        <a:t>tehtävä</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4"/>
                        </a:rPr>
                        <a:t>Raskaudenkeskeytysten jälkihoito </a:t>
                      </a:r>
                      <a:r>
                        <a:rPr lang="fi-FI" sz="1300" b="0" i="0" kern="1200" dirty="0">
                          <a:solidFill>
                            <a:schemeClr val="dk1"/>
                          </a:solidFill>
                          <a:effectLst/>
                          <a:latin typeface="+mn-lt"/>
                          <a:ea typeface="+mn-ea"/>
                          <a:cs typeface="+mn-cs"/>
                        </a:rPr>
                        <a:t>(erit. huomio ehkäisyyn)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Äskettäin synnyttäneiden/ keskeytyksen tehneiden olevien ehkäisyneuvonnan tehostaminen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Maksuton pitkäaikainen ehkäisy (esim.</a:t>
                      </a:r>
                      <a:r>
                        <a:rPr lang="fi-FI" sz="1300" b="0" i="0" kern="1200" baseline="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rPr>
                        <a:t>implantti tai kierukka) ensimmäisen keskeytyksen jälkeen</a:t>
                      </a:r>
                    </a:p>
                  </a:txBody>
                  <a:tcPr/>
                </a:tc>
                <a:tc>
                  <a:txBody>
                    <a:bodyPr/>
                    <a:lstStyle/>
                    <a:p>
                      <a:pPr marL="0" indent="0" rtl="0" fontAlgn="base">
                        <a:buFont typeface="Arial" panose="020B0604020202020204" pitchFamily="34" charset="0"/>
                        <a:buNone/>
                      </a:pPr>
                      <a:r>
                        <a:rPr lang="fi-FI" sz="1300" b="0" i="0" kern="1200" dirty="0">
                          <a:solidFill>
                            <a:schemeClr val="dk1"/>
                          </a:solidFill>
                          <a:effectLst/>
                          <a:latin typeface="+mn-lt"/>
                          <a:ea typeface="+mn-ea"/>
                          <a:cs typeface="+mn-cs"/>
                        </a:rPr>
                        <a:t>Sotkanet:</a:t>
                      </a:r>
                    </a:p>
                    <a:p>
                      <a:pPr marL="171450" indent="-171450" rtl="0" fontAlgn="base">
                        <a:buFont typeface="Arial" panose="020B0604020202020204" pitchFamily="34" charset="0"/>
                        <a:buChar char="•"/>
                      </a:pPr>
                      <a:r>
                        <a:rPr lang="fi-FI" sz="1300" b="0" i="0" kern="1200" dirty="0">
                          <a:solidFill>
                            <a:schemeClr val="dk1"/>
                          </a:solidFill>
                          <a:effectLst/>
                          <a:latin typeface="+mn-lt"/>
                          <a:ea typeface="+mn-ea"/>
                          <a:cs typeface="+mn-cs"/>
                        </a:rPr>
                        <a:t>13-17v tyttöjen raskaudenkeskeytykset / 1000 </a:t>
                      </a:r>
                      <a:r>
                        <a:rPr lang="fi-FI" sz="1300" b="0" i="0" kern="1200" dirty="0" err="1">
                          <a:solidFill>
                            <a:schemeClr val="dk1"/>
                          </a:solidFill>
                          <a:effectLst/>
                          <a:latin typeface="+mn-lt"/>
                          <a:ea typeface="+mn-ea"/>
                          <a:cs typeface="+mn-cs"/>
                        </a:rPr>
                        <a:t>vastaavanikäistä</a:t>
                      </a:r>
                      <a:r>
                        <a:rPr lang="fi-FI" sz="1300" b="0" i="0" kern="1200" dirty="0">
                          <a:solidFill>
                            <a:schemeClr val="dk1"/>
                          </a:solidFill>
                          <a:effectLst/>
                          <a:latin typeface="+mn-lt"/>
                          <a:ea typeface="+mn-ea"/>
                          <a:cs typeface="+mn-cs"/>
                        </a:rPr>
                        <a:t>, kasvussa 2019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Raskaudenkeskeytykset, joita edeltää aikaisempi raskaus, joka päättynyt keskeytykseen tai synnytykseen saman tai edellisen vuoden aikana (osuus kaikista raskaudenkeskeytyksistä, %) (keskimääräinen, mutta korkea 17,1%) </a:t>
                      </a:r>
                    </a:p>
                  </a:txBody>
                  <a:tcPr/>
                </a:tc>
                <a:extLst>
                  <a:ext uri="{0D108BD9-81ED-4DB2-BD59-A6C34878D82A}">
                    <a16:rowId xmlns:a16="http://schemas.microsoft.com/office/drawing/2014/main" val="1373257456"/>
                  </a:ext>
                </a:extLst>
              </a:tr>
            </a:tbl>
          </a:graphicData>
        </a:graphic>
      </p:graphicFrame>
    </p:spTree>
    <p:extLst>
      <p:ext uri="{BB962C8B-B14F-4D97-AF65-F5344CB8AC3E}">
        <p14:creationId xmlns:p14="http://schemas.microsoft.com/office/powerpoint/2010/main" val="2476267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3379" y="129654"/>
            <a:ext cx="10972800" cy="486210"/>
          </a:xfrm>
        </p:spPr>
        <p:txBody>
          <a:bodyPr>
            <a:noAutofit/>
          </a:bodyPr>
          <a:lstStyle/>
          <a:p>
            <a:r>
              <a:rPr lang="fi-FI" sz="2800" b="1">
                <a:solidFill>
                  <a:srgbClr val="7030A0"/>
                </a:solidFill>
              </a:rPr>
              <a:t>Painopiste: </a:t>
            </a:r>
            <a:r>
              <a:rPr lang="fi-FI" sz="2800" b="1">
                <a:solidFill>
                  <a:schemeClr val="accent4"/>
                </a:solidFill>
                <a:ea typeface="Verdana" panose="020B0604030504040204" pitchFamily="34" charset="0"/>
                <a:cs typeface="Verdana" panose="020B0604030504040204" pitchFamily="34" charset="0"/>
              </a:rPr>
              <a:t>Mielen hyvinvointi ja riippuvuuksien ehkäisy</a:t>
            </a:r>
            <a:r>
              <a:rPr lang="fi-FI" sz="2800" b="1">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
            </a:r>
            <a:br>
              <a:rPr lang="fi-FI" sz="2800" b="1">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br>
            <a:endParaRPr lang="fi-FI" sz="2800" b="1">
              <a:solidFill>
                <a:srgbClr val="7030A0"/>
              </a:solidFill>
            </a:endParaRPr>
          </a:p>
        </p:txBody>
      </p:sp>
      <p:graphicFrame>
        <p:nvGraphicFramePr>
          <p:cNvPr id="4" name="Sisällön paikkamerkki 3"/>
          <p:cNvGraphicFramePr>
            <a:graphicFrameLocks noGrp="1"/>
          </p:cNvGraphicFramePr>
          <p:nvPr>
            <p:ph sz="quarter" idx="13"/>
            <p:extLst>
              <p:ext uri="{D42A27DB-BD31-4B8C-83A1-F6EECF244321}">
                <p14:modId xmlns:p14="http://schemas.microsoft.com/office/powerpoint/2010/main" val="3540148256"/>
              </p:ext>
            </p:extLst>
          </p:nvPr>
        </p:nvGraphicFramePr>
        <p:xfrm>
          <a:off x="0" y="441157"/>
          <a:ext cx="12260370" cy="6125350"/>
        </p:xfrm>
        <a:graphic>
          <a:graphicData uri="http://schemas.openxmlformats.org/drawingml/2006/table">
            <a:tbl>
              <a:tblPr firstRow="1" bandRow="1">
                <a:tableStyleId>{1E171933-4619-4E11-9A3F-F7608DF75F80}</a:tableStyleId>
              </a:tblPr>
              <a:tblGrid>
                <a:gridCol w="1194179">
                  <a:extLst>
                    <a:ext uri="{9D8B030D-6E8A-4147-A177-3AD203B41FA5}">
                      <a16:colId xmlns:a16="http://schemas.microsoft.com/office/drawing/2014/main" val="1527863934"/>
                    </a:ext>
                  </a:extLst>
                </a:gridCol>
                <a:gridCol w="984248">
                  <a:extLst>
                    <a:ext uri="{9D8B030D-6E8A-4147-A177-3AD203B41FA5}">
                      <a16:colId xmlns:a16="http://schemas.microsoft.com/office/drawing/2014/main" val="2118112610"/>
                    </a:ext>
                  </a:extLst>
                </a:gridCol>
                <a:gridCol w="5069416">
                  <a:extLst>
                    <a:ext uri="{9D8B030D-6E8A-4147-A177-3AD203B41FA5}">
                      <a16:colId xmlns:a16="http://schemas.microsoft.com/office/drawing/2014/main" val="2405627847"/>
                    </a:ext>
                  </a:extLst>
                </a:gridCol>
                <a:gridCol w="5012527">
                  <a:extLst>
                    <a:ext uri="{9D8B030D-6E8A-4147-A177-3AD203B41FA5}">
                      <a16:colId xmlns:a16="http://schemas.microsoft.com/office/drawing/2014/main" val="1987869538"/>
                    </a:ext>
                  </a:extLst>
                </a:gridCol>
              </a:tblGrid>
              <a:tr h="642364">
                <a:tc>
                  <a:txBody>
                    <a:bodyPr/>
                    <a:lstStyle/>
                    <a:p>
                      <a:r>
                        <a:rPr lang="fi-FI" sz="1400" dirty="0"/>
                        <a:t>TAVOITTEET</a:t>
                      </a:r>
                    </a:p>
                  </a:txBody>
                  <a:tcPr/>
                </a:tc>
                <a:tc>
                  <a:txBody>
                    <a:bodyPr/>
                    <a:lstStyle/>
                    <a:p>
                      <a:r>
                        <a:rPr lang="fi-FI" sz="1400" dirty="0"/>
                        <a:t>HUOMIOI</a:t>
                      </a:r>
                      <a:r>
                        <a:rPr lang="fi-FI" sz="1400" baseline="0" dirty="0"/>
                        <a:t> ERITYISESTI</a:t>
                      </a:r>
                      <a:endParaRPr lang="fi-FI" sz="1400" dirty="0"/>
                    </a:p>
                  </a:txBody>
                  <a:tcPr/>
                </a:tc>
                <a:tc>
                  <a:txBody>
                    <a:bodyPr/>
                    <a:lstStyle/>
                    <a:p>
                      <a:r>
                        <a:rPr lang="fi-FI" sz="1400" dirty="0"/>
                        <a:t>MENETELMÄT</a:t>
                      </a:r>
                      <a:endParaRPr lang="fi-FI" sz="1400" dirty="0">
                        <a:solidFill>
                          <a:srgbClr val="C00000"/>
                        </a:solidFill>
                      </a:endParaRPr>
                    </a:p>
                  </a:txBody>
                  <a:tcPr/>
                </a:tc>
                <a:tc>
                  <a:txBody>
                    <a:bodyPr/>
                    <a:lstStyle/>
                    <a:p>
                      <a:r>
                        <a:rPr lang="fi-FI" sz="1400" dirty="0"/>
                        <a:t>MITTARIT</a:t>
                      </a:r>
                    </a:p>
                  </a:txBody>
                  <a:tcPr/>
                </a:tc>
                <a:extLst>
                  <a:ext uri="{0D108BD9-81ED-4DB2-BD59-A6C34878D82A}">
                    <a16:rowId xmlns:a16="http://schemas.microsoft.com/office/drawing/2014/main" val="1840333654"/>
                  </a:ext>
                </a:extLst>
              </a:tr>
              <a:tr h="5393830">
                <a:tc>
                  <a:txBody>
                    <a:bodyPr/>
                    <a:lstStyle/>
                    <a:p>
                      <a:r>
                        <a:rPr lang="fi-FI" sz="1400" b="1" i="0" kern="1200" dirty="0">
                          <a:solidFill>
                            <a:schemeClr val="dk1"/>
                          </a:solidFill>
                          <a:effectLst/>
                          <a:latin typeface="+mn-lt"/>
                          <a:ea typeface="+mn-ea"/>
                          <a:cs typeface="+mn-cs"/>
                        </a:rPr>
                        <a:t>Mielen-terveys </a:t>
                      </a:r>
                    </a:p>
                    <a:p>
                      <a:r>
                        <a:rPr lang="fi-FI" sz="1400" b="1" i="0" kern="1200" dirty="0">
                          <a:solidFill>
                            <a:schemeClr val="dk1"/>
                          </a:solidFill>
                          <a:effectLst/>
                          <a:latin typeface="+mn-lt"/>
                          <a:ea typeface="+mn-ea"/>
                          <a:cs typeface="+mn-cs"/>
                        </a:rPr>
                        <a:t>vahvistuu</a:t>
                      </a:r>
                    </a:p>
                    <a:p>
                      <a:pPr lvl="0">
                        <a:buNone/>
                      </a:pPr>
                      <a:endParaRPr lang="fi-FI" sz="1400" b="1" i="0" kern="1200">
                        <a:solidFill>
                          <a:schemeClr val="dk1"/>
                        </a:solidFill>
                        <a:effectLst/>
                        <a:latin typeface="+mn-lt"/>
                        <a:ea typeface="+mn-ea"/>
                        <a:cs typeface="+mn-cs"/>
                      </a:endParaRPr>
                    </a:p>
                    <a:p>
                      <a:pPr lvl="0">
                        <a:buNone/>
                      </a:pPr>
                      <a:r>
                        <a:rPr lang="fi-FI" sz="1400" b="1" i="0" kern="1200" dirty="0">
                          <a:solidFill>
                            <a:schemeClr val="dk1"/>
                          </a:solidFill>
                          <a:effectLst/>
                          <a:latin typeface="+mn-lt"/>
                          <a:ea typeface="+mn-ea"/>
                          <a:cs typeface="+mn-cs"/>
                        </a:rPr>
                        <a:t>LAPSET JA NUORET</a:t>
                      </a:r>
                    </a:p>
                  </a:txBody>
                  <a:tcPr/>
                </a:tc>
                <a:tc>
                  <a:txBody>
                    <a:bodyPr/>
                    <a:lstStyle/>
                    <a:p>
                      <a:r>
                        <a:rPr lang="fi-FI" sz="1300" dirty="0">
                          <a:solidFill>
                            <a:schemeClr val="tx1"/>
                          </a:solidFill>
                        </a:rPr>
                        <a:t>Lapset ja nuoret, erityisesti tytöt</a:t>
                      </a:r>
                    </a:p>
                    <a:p>
                      <a:endParaRPr lang="fi-FI" sz="1300">
                        <a:solidFill>
                          <a:srgbClr val="7030A0"/>
                        </a:solidFill>
                      </a:endParaRPr>
                    </a:p>
                  </a:txBody>
                  <a:tcPr/>
                </a:tc>
                <a:tc>
                  <a:txBody>
                    <a:bodyPr/>
                    <a:lstStyle/>
                    <a:p>
                      <a:pPr rtl="0" fontAlgn="base"/>
                      <a:r>
                        <a:rPr lang="fi-FI" sz="1300" b="0" i="0" kern="1200" dirty="0">
                          <a:solidFill>
                            <a:schemeClr val="dk1"/>
                          </a:solidFill>
                          <a:effectLst/>
                          <a:latin typeface="+mn-lt"/>
                          <a:ea typeface="+mn-ea"/>
                          <a:cs typeface="+mn-cs"/>
                        </a:rPr>
                        <a:t>KAIKILLE:  </a:t>
                      </a:r>
                    </a:p>
                    <a:p>
                      <a:pPr marL="285750" lvl="0" indent="-285750">
                        <a:buFont typeface="Arial" panose="020B0604020202020204" pitchFamily="34" charset="0"/>
                        <a:buChar char="•"/>
                      </a:pPr>
                      <a:r>
                        <a:rPr lang="fi-FI" sz="1300" b="0" i="0" kern="1200" dirty="0">
                          <a:solidFill>
                            <a:schemeClr val="dk1"/>
                          </a:solidFill>
                          <a:effectLst/>
                          <a:latin typeface="+mn-lt"/>
                          <a:ea typeface="+mn-ea"/>
                          <a:cs typeface="+mn-cs"/>
                        </a:rPr>
                        <a:t>Tunne- ja vuorovaikutustaitojen vahvistaminen (esim. </a:t>
                      </a:r>
                      <a:r>
                        <a:rPr lang="fi-FI" sz="1300" b="0" i="0" kern="1200" dirty="0">
                          <a:solidFill>
                            <a:schemeClr val="dk1"/>
                          </a:solidFill>
                          <a:effectLst/>
                          <a:latin typeface="+mn-lt"/>
                          <a:ea typeface="+mn-ea"/>
                          <a:cs typeface="+mn-cs"/>
                          <a:hlinkClick r:id="rId3"/>
                        </a:rPr>
                        <a:t>Ihmeelliset vuodet</a:t>
                      </a:r>
                      <a:r>
                        <a:rPr lang="fi-FI" sz="1300" b="0" i="0" kern="120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hlinkClick r:id="rId4"/>
                        </a:rPr>
                        <a:t>Friends</a:t>
                      </a:r>
                      <a:r>
                        <a:rPr lang="fi-FI" sz="1300" b="0" i="0" kern="1200" dirty="0">
                          <a:solidFill>
                            <a:schemeClr val="dk1"/>
                          </a:solidFill>
                          <a:effectLst/>
                          <a:latin typeface="+mn-lt"/>
                          <a:ea typeface="+mn-ea"/>
                          <a:cs typeface="+mn-cs"/>
                        </a:rPr>
                        <a:t>, </a:t>
                      </a:r>
                      <a:r>
                        <a:rPr lang="fi-FI" sz="1300" b="0" i="0" u="none" strike="noStrike" kern="1200" noProof="0" dirty="0">
                          <a:solidFill>
                            <a:schemeClr val="dk1"/>
                          </a:solidFill>
                          <a:effectLst/>
                          <a:latin typeface="Calibri"/>
                          <a:hlinkClick r:id="rId5"/>
                        </a:rPr>
                        <a:t>Hyvän mielen koulu</a:t>
                      </a:r>
                      <a:r>
                        <a:rPr lang="fi-FI" sz="1300" b="0" i="0" u="none" strike="noStrike" kern="1200" noProof="0" dirty="0">
                          <a:solidFill>
                            <a:schemeClr val="dk1"/>
                          </a:solidFill>
                          <a:effectLst/>
                          <a:latin typeface="Calibri"/>
                        </a:rPr>
                        <a:t> materiaalit,</a:t>
                      </a:r>
                      <a:r>
                        <a:rPr lang="fi-FI" sz="1300" b="0" i="0" u="none" strike="noStrike" kern="1200" baseline="0" noProof="0" dirty="0">
                          <a:solidFill>
                            <a:schemeClr val="dk1"/>
                          </a:solidFill>
                          <a:effectLst/>
                          <a:latin typeface="Calibri"/>
                        </a:rPr>
                        <a:t> </a:t>
                      </a:r>
                      <a:r>
                        <a:rPr lang="fi-FI" sz="1300" b="0" i="0" u="none" strike="noStrike" kern="1200" noProof="0" dirty="0">
                          <a:solidFill>
                            <a:schemeClr val="dk1"/>
                          </a:solidFill>
                          <a:effectLst/>
                          <a:latin typeface="Calibri"/>
                          <a:hlinkClick r:id="rId6"/>
                        </a:rPr>
                        <a:t>Hyvän mielen taitomerkki</a:t>
                      </a:r>
                      <a:r>
                        <a:rPr lang="fi-FI" sz="1300" b="0" i="0" kern="1200" dirty="0">
                          <a:solidFill>
                            <a:schemeClr val="dk1"/>
                          </a:solidFill>
                          <a:effectLst/>
                          <a:latin typeface="+mn-lt"/>
                          <a:ea typeface="+mn-ea"/>
                          <a:cs typeface="+mn-cs"/>
                        </a:rPr>
                        <a:t>)</a:t>
                      </a:r>
                    </a:p>
                    <a:p>
                      <a:pPr marL="285750" lvl="0" indent="-285750">
                        <a:buFont typeface="Arial" panose="020B0604020202020204" pitchFamily="34" charset="0"/>
                        <a:buChar char="•"/>
                      </a:pPr>
                      <a:r>
                        <a:rPr lang="fi-FI" sz="1300" b="0" i="0" kern="1200" dirty="0">
                          <a:solidFill>
                            <a:schemeClr val="dk1"/>
                          </a:solidFill>
                          <a:effectLst/>
                          <a:latin typeface="+mn-lt"/>
                          <a:ea typeface="+mn-ea"/>
                          <a:cs typeface="+mn-cs"/>
                        </a:rPr>
                        <a:t>Mielenterveyttä tukeva arkiympäristö (</a:t>
                      </a:r>
                      <a:r>
                        <a:rPr lang="fi-FI" sz="1300" b="0" i="0" kern="1200" dirty="0">
                          <a:solidFill>
                            <a:schemeClr val="dk1"/>
                          </a:solidFill>
                          <a:effectLst/>
                          <a:latin typeface="+mn-lt"/>
                          <a:ea typeface="+mn-ea"/>
                          <a:cs typeface="+mn-cs"/>
                          <a:hlinkClick r:id="rId7"/>
                        </a:rPr>
                        <a:t>ProVaka</a:t>
                      </a:r>
                      <a:r>
                        <a:rPr lang="fi-FI" sz="1300" b="0" i="0" kern="1200" dirty="0">
                          <a:solidFill>
                            <a:schemeClr val="dk1"/>
                          </a:solidFill>
                          <a:effectLst/>
                          <a:latin typeface="+mn-lt"/>
                          <a:ea typeface="+mn-ea"/>
                          <a:cs typeface="+mn-cs"/>
                        </a:rPr>
                        <a:t> ja </a:t>
                      </a:r>
                      <a:r>
                        <a:rPr lang="fi-FI" sz="1300" b="0" i="0" kern="1200" dirty="0">
                          <a:solidFill>
                            <a:schemeClr val="dk1"/>
                          </a:solidFill>
                          <a:effectLst/>
                          <a:latin typeface="+mn-lt"/>
                          <a:ea typeface="+mn-ea"/>
                          <a:cs typeface="+mn-cs"/>
                          <a:hlinkClick r:id="rId8"/>
                        </a:rPr>
                        <a:t>Prokoulu</a:t>
                      </a:r>
                      <a:r>
                        <a:rPr lang="fi-FI" sz="1300" b="0" i="0" kern="1200" dirty="0">
                          <a:solidFill>
                            <a:schemeClr val="dk1"/>
                          </a:solidFill>
                          <a:effectLst/>
                          <a:latin typeface="+mn-lt"/>
                          <a:ea typeface="+mn-ea"/>
                          <a:cs typeface="+mn-cs"/>
                        </a:rPr>
                        <a:t>, Nuoren mielen ensiapu</a:t>
                      </a:r>
                      <a:r>
                        <a:rPr lang="fi-FI" sz="1300" b="0" i="0" kern="1200" baseline="0" dirty="0">
                          <a:solidFill>
                            <a:schemeClr val="dk1"/>
                          </a:solidFill>
                          <a:effectLst/>
                          <a:latin typeface="+mn-lt"/>
                          <a:ea typeface="+mn-ea"/>
                          <a:cs typeface="+mn-cs"/>
                        </a:rPr>
                        <a:t> (</a:t>
                      </a:r>
                      <a:r>
                        <a:rPr lang="fi-FI" sz="1300" b="0" i="0" kern="1200" baseline="0" dirty="0">
                          <a:solidFill>
                            <a:schemeClr val="dk1"/>
                          </a:solidFill>
                          <a:effectLst/>
                          <a:latin typeface="+mn-lt"/>
                          <a:ea typeface="+mn-ea"/>
                          <a:cs typeface="+mn-cs"/>
                          <a:hlinkClick r:id="rId9"/>
                        </a:rPr>
                        <a:t>N</a:t>
                      </a:r>
                      <a:r>
                        <a:rPr lang="fi-FI" sz="1300" b="0" i="0" kern="1200" dirty="0">
                          <a:solidFill>
                            <a:schemeClr val="dk1"/>
                          </a:solidFill>
                          <a:effectLst/>
                          <a:latin typeface="+mn-lt"/>
                          <a:ea typeface="+mn-ea"/>
                          <a:cs typeface="+mn-cs"/>
                          <a:hlinkClick r:id="rId9"/>
                        </a:rPr>
                        <a:t>MEA</a:t>
                      </a:r>
                      <a:r>
                        <a:rPr lang="fi-FI" sz="1300" b="0" i="0" kern="1200" dirty="0">
                          <a:solidFill>
                            <a:schemeClr val="dk1"/>
                          </a:solidFill>
                          <a:effectLst/>
                          <a:latin typeface="+mn-lt"/>
                          <a:ea typeface="+mn-ea"/>
                          <a:cs typeface="+mn-cs"/>
                        </a:rPr>
                        <a:t>))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Harrastustoiminta ja mielekäs tekeminen </a:t>
                      </a:r>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Mielenterveyden </a:t>
                      </a:r>
                      <a:r>
                        <a:rPr lang="fi-FI" sz="1300" b="0" i="0" kern="1200" dirty="0" err="1">
                          <a:solidFill>
                            <a:schemeClr val="tx1"/>
                          </a:solidFill>
                          <a:effectLst/>
                          <a:latin typeface="+mn-lt"/>
                          <a:ea typeface="+mn-ea"/>
                          <a:cs typeface="+mn-cs"/>
                        </a:rPr>
                        <a:t>puheeksiotto</a:t>
                      </a:r>
                      <a:r>
                        <a:rPr lang="fi-FI" sz="1300" b="0" i="0" kern="1200" dirty="0">
                          <a:solidFill>
                            <a:schemeClr val="tx1"/>
                          </a:solidFill>
                          <a:effectLst/>
                          <a:latin typeface="+mn-lt"/>
                          <a:ea typeface="+mn-ea"/>
                          <a:cs typeface="+mn-cs"/>
                        </a:rPr>
                        <a:t>. Masennusseula (</a:t>
                      </a:r>
                      <a:r>
                        <a:rPr lang="fi-FI" sz="1300" b="0" i="0" kern="1200" dirty="0">
                          <a:solidFill>
                            <a:schemeClr val="tx1"/>
                          </a:solidFill>
                          <a:effectLst/>
                          <a:latin typeface="+mn-lt"/>
                          <a:ea typeface="+mn-ea"/>
                          <a:cs typeface="+mn-cs"/>
                          <a:hlinkClick r:id="rId10"/>
                        </a:rPr>
                        <a:t>RBDI</a:t>
                      </a:r>
                      <a:r>
                        <a:rPr lang="fi-FI" sz="1300" b="0" i="0" kern="1200" dirty="0">
                          <a:solidFill>
                            <a:schemeClr val="tx1"/>
                          </a:solidFill>
                          <a:effectLst/>
                          <a:latin typeface="+mn-lt"/>
                          <a:ea typeface="+mn-ea"/>
                          <a:cs typeface="+mn-cs"/>
                        </a:rPr>
                        <a:t>)** nuorille </a:t>
                      </a:r>
                    </a:p>
                    <a:p>
                      <a:pPr marL="285750" lvl="0" indent="-285750">
                        <a:buFont typeface="Arial" panose="020B0604020202020204" pitchFamily="34" charset="0"/>
                        <a:buChar char="•"/>
                      </a:pPr>
                      <a:r>
                        <a:rPr lang="fi-FI" sz="1300" b="0" i="0" kern="1200" baseline="0" dirty="0">
                          <a:solidFill>
                            <a:schemeClr val="tx1"/>
                          </a:solidFill>
                          <a:effectLst/>
                          <a:latin typeface="+mn-lt"/>
                          <a:ea typeface="+mn-ea"/>
                          <a:cs typeface="+mn-cs"/>
                          <a:hlinkClick r:id="rId11"/>
                        </a:rPr>
                        <a:t>Mielenterveystalo.fi</a:t>
                      </a:r>
                      <a:r>
                        <a:rPr lang="fi-FI" sz="1300" b="0" i="0" kern="1200" baseline="0" dirty="0">
                          <a:solidFill>
                            <a:schemeClr val="tx1"/>
                          </a:solidFill>
                          <a:effectLst/>
                          <a:latin typeface="+mn-lt"/>
                          <a:ea typeface="+mn-ea"/>
                          <a:cs typeface="+mn-cs"/>
                        </a:rPr>
                        <a:t> </a:t>
                      </a:r>
                    </a:p>
                    <a:p>
                      <a:pPr rtl="0" fontAlgn="base"/>
                      <a:endParaRPr lang="fi-FI" sz="1300" b="0" i="0" kern="1200">
                        <a:solidFill>
                          <a:schemeClr val="dk1"/>
                        </a:solidFill>
                        <a:effectLst/>
                        <a:latin typeface="+mn-lt"/>
                        <a:ea typeface="+mn-ea"/>
                        <a:cs typeface="+mn-cs"/>
                      </a:endParaRPr>
                    </a:p>
                    <a:p>
                      <a:pPr lvl="0">
                        <a:buNone/>
                      </a:pPr>
                      <a:r>
                        <a:rPr lang="fi-FI" sz="1300" b="0" i="0" kern="1200" dirty="0">
                          <a:solidFill>
                            <a:schemeClr val="dk1"/>
                          </a:solidFill>
                          <a:effectLst/>
                          <a:latin typeface="+mn-lt"/>
                          <a:ea typeface="+mn-ea"/>
                          <a:cs typeface="+mn-cs"/>
                        </a:rPr>
                        <a:t>VARHAINEN PUUTTUMINEN: </a:t>
                      </a:r>
                      <a:endParaRPr lang="fi-FI" dirty="0"/>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12"/>
                        </a:rPr>
                        <a:t>Lapset puheeksi</a:t>
                      </a:r>
                      <a:r>
                        <a:rPr lang="fi-FI" sz="1300" b="0" i="0" kern="1200" dirty="0">
                          <a:solidFill>
                            <a:schemeClr val="dk1"/>
                          </a:solidFill>
                          <a:effectLst/>
                          <a:latin typeface="+mn-lt"/>
                          <a:ea typeface="+mn-ea"/>
                          <a:cs typeface="+mn-cs"/>
                        </a:rPr>
                        <a:t> - toimintamalli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13"/>
                        </a:rPr>
                        <a:t>Monitoimijainen työskentely- ja arviointimalli</a:t>
                      </a:r>
                      <a:r>
                        <a:rPr lang="fi-FI" sz="1300" b="0" i="0" kern="1200" dirty="0">
                          <a:solidFill>
                            <a:schemeClr val="dk1"/>
                          </a:solidFill>
                          <a:effectLst/>
                          <a:latin typeface="+mn-lt"/>
                          <a:ea typeface="+mn-ea"/>
                          <a:cs typeface="+mn-cs"/>
                        </a:rPr>
                        <a:t>**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14"/>
                        </a:rPr>
                        <a:t>Kulttuuriresepti</a:t>
                      </a:r>
                      <a:r>
                        <a:rPr lang="fi-FI" sz="1300" b="0" i="0" kern="1200" dirty="0">
                          <a:solidFill>
                            <a:schemeClr val="dk1"/>
                          </a:solidFill>
                          <a:effectLst/>
                          <a:latin typeface="+mn-lt"/>
                          <a:ea typeface="+mn-ea"/>
                          <a:cs typeface="+mn-cs"/>
                        </a:rPr>
                        <a:t>  / </a:t>
                      </a:r>
                      <a:r>
                        <a:rPr lang="fi-FI" sz="1300" b="0" i="0" kern="1200" dirty="0">
                          <a:solidFill>
                            <a:schemeClr val="dk1"/>
                          </a:solidFill>
                          <a:effectLst/>
                          <a:latin typeface="+mn-lt"/>
                          <a:ea typeface="+mn-ea"/>
                          <a:cs typeface="+mn-cs"/>
                          <a:hlinkClick r:id="rId15"/>
                        </a:rPr>
                        <a:t>LAKU</a:t>
                      </a:r>
                      <a:r>
                        <a:rPr lang="fi-FI" sz="1300" b="0" i="0" kern="1200" dirty="0">
                          <a:solidFill>
                            <a:schemeClr val="dk1"/>
                          </a:solidFill>
                          <a:effectLst/>
                          <a:latin typeface="+mn-lt"/>
                          <a:ea typeface="+mn-ea"/>
                          <a:cs typeface="+mn-cs"/>
                        </a:rPr>
                        <a:t>-lähete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fi-FI" sz="1300" b="0" i="0" kern="1200" dirty="0">
                          <a:solidFill>
                            <a:schemeClr val="dk1"/>
                          </a:solidFill>
                          <a:effectLst/>
                          <a:latin typeface="+mn-lt"/>
                          <a:ea typeface="+mn-ea"/>
                          <a:cs typeface="+mn-cs"/>
                        </a:rPr>
                        <a:t>Koulupoissaoloihin puuttumismalli </a:t>
                      </a:r>
                    </a:p>
                    <a:p>
                      <a:pPr marL="285750" lvl="0" indent="-285750">
                        <a:buFont typeface="Arial" panose="020B0604020202020204" pitchFamily="34" charset="0"/>
                        <a:buChar char="•"/>
                      </a:pPr>
                      <a:r>
                        <a:rPr lang="fi-FI" sz="1300" b="0" i="0" kern="1200" dirty="0">
                          <a:solidFill>
                            <a:schemeClr val="tx1"/>
                          </a:solidFill>
                          <a:effectLst/>
                          <a:latin typeface="+mn-lt"/>
                          <a:ea typeface="+mn-ea"/>
                          <a:cs typeface="+mn-cs"/>
                        </a:rPr>
                        <a:t>Kirjallinen toimintaohje sote- palveluissa, kun lapsen ja nuoren omaisella tai läheisellä mielenterveys - tai päihdeongelma</a:t>
                      </a:r>
                    </a:p>
                    <a:p>
                      <a:pPr marL="0" lvl="0" indent="0">
                        <a:buFont typeface="Arial" panose="020B0604020202020204" pitchFamily="34" charset="0"/>
                        <a:buNone/>
                      </a:pPr>
                      <a:endParaRPr lang="fi-FI" sz="1300" b="0" i="0" kern="1200">
                        <a:solidFill>
                          <a:schemeClr val="dk1"/>
                        </a:solidFill>
                        <a:effectLst/>
                        <a:latin typeface="+mn-lt"/>
                        <a:ea typeface="+mn-ea"/>
                        <a:cs typeface="+mn-cs"/>
                      </a:endParaRPr>
                    </a:p>
                    <a:p>
                      <a:pPr marL="0" lvl="0" indent="0">
                        <a:buNone/>
                      </a:pPr>
                      <a:r>
                        <a:rPr lang="fi-FI" sz="1300" b="0" i="0" u="none" strike="noStrike" kern="1200" noProof="0" dirty="0">
                          <a:solidFill>
                            <a:schemeClr val="dk1"/>
                          </a:solidFill>
                          <a:effectLst/>
                          <a:latin typeface="Calibri"/>
                        </a:rPr>
                        <a:t>KUN JO ONGELMIA </a:t>
                      </a:r>
                      <a:endParaRPr lang="en-US" sz="1300" b="0" i="0" u="none" strike="noStrike" kern="1200" noProof="0" dirty="0">
                        <a:effectLst/>
                      </a:endParaRPr>
                    </a:p>
                    <a:p>
                      <a:pPr marL="285750" lvl="0" indent="-285750">
                        <a:buClr>
                          <a:srgbClr val="000000"/>
                        </a:buClr>
                        <a:buFont typeface="Arial,Sans-Serif"/>
                        <a:buChar char="•"/>
                      </a:pPr>
                      <a:r>
                        <a:rPr lang="fi-FI" sz="1300" b="0" i="0" u="none" strike="noStrike" kern="1200" noProof="0" dirty="0">
                          <a:solidFill>
                            <a:schemeClr val="dk1"/>
                          </a:solidFill>
                          <a:effectLst/>
                          <a:latin typeface="Calibri"/>
                          <a:hlinkClick r:id="rId16"/>
                        </a:rPr>
                        <a:t>IPC</a:t>
                      </a:r>
                      <a:r>
                        <a:rPr lang="fi-FI" sz="1300" b="0" i="0" u="none" strike="noStrike" kern="1200" noProof="0" dirty="0">
                          <a:solidFill>
                            <a:schemeClr val="dk1"/>
                          </a:solidFill>
                          <a:effectLst/>
                          <a:latin typeface="Calibri"/>
                        </a:rPr>
                        <a:t> -ohjaus- ja neuvontamenetelmä**  </a:t>
                      </a:r>
                      <a:endParaRPr lang="fi-FI" sz="1300" b="0" i="0" u="none" strike="noStrike" kern="1200" noProof="0" dirty="0">
                        <a:solidFill>
                          <a:srgbClr val="FF0000"/>
                        </a:solidFill>
                        <a:effectLst/>
                        <a:latin typeface="Calibri"/>
                      </a:endParaRPr>
                    </a:p>
                    <a:p>
                      <a:pPr marL="285750" lvl="0" indent="-285750">
                        <a:buClr>
                          <a:srgbClr val="000000"/>
                        </a:buClr>
                        <a:buFont typeface="Arial,Sans-Serif"/>
                        <a:buChar char="•"/>
                      </a:pPr>
                      <a:r>
                        <a:rPr lang="fi-FI" sz="1300" b="0" i="0" u="none" strike="noStrike" kern="1200" noProof="0" dirty="0">
                          <a:solidFill>
                            <a:schemeClr val="dk1"/>
                          </a:solidFill>
                          <a:effectLst/>
                          <a:latin typeface="Calibri"/>
                          <a:hlinkClick r:id="rId17"/>
                        </a:rPr>
                        <a:t>Cool Kids </a:t>
                      </a:r>
                      <a:r>
                        <a:rPr lang="fi-FI" sz="1300" b="0" i="0" u="none" strike="noStrike" kern="1200" noProof="0" dirty="0">
                          <a:solidFill>
                            <a:schemeClr val="dk1"/>
                          </a:solidFill>
                          <a:effectLst/>
                          <a:latin typeface="Calibri"/>
                        </a:rPr>
                        <a:t>-menetelmä (ahdistus)</a:t>
                      </a:r>
                      <a:endParaRPr lang="en-US" sz="1300" b="0" i="0" u="none" strike="noStrike" kern="1200" noProof="0" dirty="0">
                        <a:effectLst/>
                        <a:latin typeface="Calibri"/>
                      </a:endParaRPr>
                    </a:p>
                  </a:txBody>
                  <a:tcPr/>
                </a:tc>
                <a:tc>
                  <a:txBody>
                    <a:bodyPr/>
                    <a:lstStyle/>
                    <a:p>
                      <a:pPr rtl="0" fontAlgn="base"/>
                      <a:r>
                        <a:rPr lang="fi-FI" sz="1300" b="0" i="0" kern="1200" dirty="0">
                          <a:solidFill>
                            <a:schemeClr val="dk1"/>
                          </a:solidFill>
                          <a:effectLst/>
                          <a:latin typeface="+mn-lt"/>
                          <a:ea typeface="+mn-ea"/>
                          <a:cs typeface="+mn-cs"/>
                        </a:rPr>
                        <a:t>Kouluterveyskysely:</a:t>
                      </a:r>
                      <a:r>
                        <a:rPr lang="fi-FI" sz="1300" b="0" i="0" kern="1200" baseline="0" dirty="0">
                          <a:solidFill>
                            <a:schemeClr val="dk1"/>
                          </a:solidFill>
                          <a:effectLst/>
                          <a:latin typeface="+mn-lt"/>
                          <a:ea typeface="+mn-ea"/>
                          <a:cs typeface="+mn-cs"/>
                        </a:rPr>
                        <a:t>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Kohtalainen tai vaikea ahdistuneisuus, %, 8. ja 9.lk,</a:t>
                      </a:r>
                      <a:r>
                        <a:rPr lang="fi-FI" sz="1300" b="0" i="0" kern="1200" baseline="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rPr>
                        <a:t>erityisesti tytöt, 2019</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Ollut huolissaan mielialastaan kuluneen 12kk aikana, % 8 ja 9.lk,</a:t>
                      </a:r>
                      <a:r>
                        <a:rPr lang="fi-FI" sz="1300" b="0" i="0" kern="1200" baseline="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rPr>
                        <a:t>erityisesti tytöt</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Vähintään kaksi viikkoa kestänyt masennusoireilu, % 8 ja 9.lk, erityisesti tytöt</a:t>
                      </a:r>
                    </a:p>
                    <a:p>
                      <a:pPr marL="285750" indent="-285750" rtl="0" fontAlgn="base">
                        <a:buFont typeface="Arial" panose="020B0604020202020204" pitchFamily="34" charset="0"/>
                        <a:buChar char="•"/>
                      </a:pPr>
                      <a:r>
                        <a:rPr lang="fi-FI" sz="1300" b="0" i="0" u="none" strike="noStrike" kern="1200" noProof="0" dirty="0">
                          <a:effectLst/>
                        </a:rPr>
                        <a:t>Koulu-uupumus,</a:t>
                      </a:r>
                      <a:r>
                        <a:rPr lang="fi-FI" sz="1300" b="0" i="0" u="none" strike="noStrike" kern="1200" baseline="0" noProof="0" dirty="0">
                          <a:effectLst/>
                        </a:rPr>
                        <a:t> %, </a:t>
                      </a:r>
                      <a:r>
                        <a:rPr lang="fi-FI" sz="1300" b="0" i="0" u="none" strike="noStrike" kern="1200" noProof="0" dirty="0">
                          <a:effectLst/>
                        </a:rPr>
                        <a:t> 8. ja 9.lk (kehittyy jatkuvaan koulutyöhön tai opiskeluun liittyvän stressin seurauksena)</a:t>
                      </a:r>
                    </a:p>
                    <a:p>
                      <a:pPr marL="0" indent="0" rtl="0" fontAlgn="base">
                        <a:buFont typeface="Arial" panose="020B0604020202020204" pitchFamily="34" charset="0"/>
                        <a:buNone/>
                      </a:pPr>
                      <a:r>
                        <a:rPr lang="fi-FI" sz="1300" b="0" i="0" kern="1200" dirty="0">
                          <a:solidFill>
                            <a:schemeClr val="tx1"/>
                          </a:solidFill>
                          <a:effectLst/>
                          <a:latin typeface="+mn-lt"/>
                          <a:ea typeface="+mn-ea"/>
                          <a:cs typeface="+mn-cs"/>
                        </a:rPr>
                        <a:t>Sotkanet:</a:t>
                      </a:r>
                    </a:p>
                    <a:p>
                      <a:pPr marL="285750" lvl="0" indent="-285750" algn="l">
                        <a:lnSpc>
                          <a:spcPct val="100000"/>
                        </a:lnSpc>
                        <a:spcBef>
                          <a:spcPts val="0"/>
                        </a:spcBef>
                        <a:spcAft>
                          <a:spcPts val="0"/>
                        </a:spcAft>
                        <a:buFont typeface="Arial"/>
                        <a:buChar char="•"/>
                      </a:pPr>
                      <a:r>
                        <a:rPr lang="en-US" sz="1300" b="0" i="0" u="none" strike="noStrike" noProof="0" dirty="0" err="1">
                          <a:latin typeface="Calibri"/>
                        </a:rPr>
                        <a:t>Mielenterveyden</a:t>
                      </a:r>
                      <a:r>
                        <a:rPr lang="en-US" sz="1300" b="0" i="0" u="none" strike="noStrike" noProof="0" dirty="0">
                          <a:latin typeface="Calibri"/>
                        </a:rPr>
                        <a:t> </a:t>
                      </a:r>
                      <a:r>
                        <a:rPr lang="en-US" sz="1300" b="0" i="0" u="none" strike="noStrike" noProof="0" dirty="0" err="1">
                          <a:latin typeface="Calibri"/>
                        </a:rPr>
                        <a:t>häiriöihin</a:t>
                      </a:r>
                      <a:r>
                        <a:rPr lang="en-US" sz="1300" b="0" i="0" u="none" strike="noStrike" noProof="0" dirty="0">
                          <a:latin typeface="Calibri"/>
                        </a:rPr>
                        <a:t> </a:t>
                      </a:r>
                      <a:r>
                        <a:rPr lang="en-US" sz="1300" b="0" i="0" u="none" strike="noStrike" noProof="0" dirty="0" err="1">
                          <a:latin typeface="Calibri"/>
                        </a:rPr>
                        <a:t>sairaalahoitoa</a:t>
                      </a:r>
                      <a:r>
                        <a:rPr lang="en-US" sz="1300" b="0" i="0" u="none" strike="noStrike" noProof="0" dirty="0">
                          <a:latin typeface="Calibri"/>
                        </a:rPr>
                        <a:t> </a:t>
                      </a:r>
                      <a:r>
                        <a:rPr lang="en-US" sz="1300" b="0" i="0" u="none" strike="noStrike" noProof="0" dirty="0" err="1">
                          <a:latin typeface="Calibri"/>
                        </a:rPr>
                        <a:t>saaneet</a:t>
                      </a:r>
                      <a:r>
                        <a:rPr lang="en-US" sz="1300" b="0" i="0" u="none" strike="noStrike" noProof="0" dirty="0">
                          <a:latin typeface="Calibri"/>
                        </a:rPr>
                        <a:t> 0-17-vuotiaat / </a:t>
                      </a:r>
                      <a:r>
                        <a:rPr lang="en-US" sz="1300" b="0" i="0" u="none" strike="noStrike" noProof="0" dirty="0" err="1">
                          <a:latin typeface="Calibri"/>
                        </a:rPr>
                        <a:t>vastaavanikäistä</a:t>
                      </a:r>
                      <a:endParaRPr lang="en-US" sz="1300" b="0" i="0" u="none" strike="noStrike" noProof="0">
                        <a:latin typeface="Calibri"/>
                      </a:endParaRPr>
                    </a:p>
                    <a:p>
                      <a:pPr marL="285750" lvl="0" indent="-285750" algn="l">
                        <a:lnSpc>
                          <a:spcPct val="100000"/>
                        </a:lnSpc>
                        <a:spcBef>
                          <a:spcPts val="0"/>
                        </a:spcBef>
                        <a:spcAft>
                          <a:spcPts val="0"/>
                        </a:spcAft>
                        <a:buFont typeface="Arial"/>
                        <a:buChar char="•"/>
                      </a:pPr>
                      <a:r>
                        <a:rPr lang="en-US" sz="1300" b="0" i="0" u="none" strike="noStrike" noProof="0" dirty="0" err="1">
                          <a:latin typeface="Calibri"/>
                        </a:rPr>
                        <a:t>Mielenterveyden</a:t>
                      </a:r>
                      <a:r>
                        <a:rPr lang="en-US" sz="1300" b="0" i="0" u="none" strike="noStrike" noProof="0" dirty="0">
                          <a:latin typeface="Calibri"/>
                        </a:rPr>
                        <a:t> </a:t>
                      </a:r>
                      <a:r>
                        <a:rPr lang="en-US" sz="1300" b="0" i="0" u="none" strike="noStrike" noProof="0" dirty="0" err="1">
                          <a:latin typeface="Calibri"/>
                        </a:rPr>
                        <a:t>häiriöihin</a:t>
                      </a:r>
                      <a:r>
                        <a:rPr lang="en-US" sz="1300" b="0" i="0" u="none" strike="noStrike" noProof="0" dirty="0">
                          <a:latin typeface="Calibri"/>
                        </a:rPr>
                        <a:t> </a:t>
                      </a:r>
                      <a:r>
                        <a:rPr lang="en-US" sz="1300" b="0" i="0" u="none" strike="noStrike" noProof="0" dirty="0" err="1">
                          <a:latin typeface="Calibri"/>
                        </a:rPr>
                        <a:t>sairaalahoitoa</a:t>
                      </a:r>
                      <a:r>
                        <a:rPr lang="en-US" sz="1300" b="0" i="0" u="none" strike="noStrike" noProof="0" dirty="0">
                          <a:latin typeface="Calibri"/>
                        </a:rPr>
                        <a:t> </a:t>
                      </a:r>
                      <a:r>
                        <a:rPr lang="en-US" sz="1300" b="0" i="0" u="none" strike="noStrike" noProof="0" dirty="0" err="1">
                          <a:latin typeface="Calibri"/>
                        </a:rPr>
                        <a:t>saaneet</a:t>
                      </a:r>
                      <a:r>
                        <a:rPr lang="en-US" sz="1300" b="0" i="0" u="none" strike="noStrike" noProof="0" dirty="0">
                          <a:latin typeface="Calibri"/>
                        </a:rPr>
                        <a:t> 18-24v / 1000 </a:t>
                      </a:r>
                      <a:r>
                        <a:rPr lang="en-US" sz="1300" b="0" i="0" u="none" strike="noStrike" noProof="0" dirty="0" err="1">
                          <a:latin typeface="Calibri"/>
                        </a:rPr>
                        <a:t>vastaavanikäistä</a:t>
                      </a:r>
                      <a:endParaRPr lang="en-US" sz="1300" b="0" i="0" u="none" strike="noStrike" noProof="0">
                        <a:latin typeface="Calibri"/>
                      </a:endParaRPr>
                    </a:p>
                    <a:p>
                      <a:pPr marL="285750" lvl="0" indent="-285750" algn="l">
                        <a:lnSpc>
                          <a:spcPct val="100000"/>
                        </a:lnSpc>
                        <a:spcBef>
                          <a:spcPts val="0"/>
                        </a:spcBef>
                        <a:spcAft>
                          <a:spcPts val="0"/>
                        </a:spcAft>
                        <a:buFont typeface="Arial"/>
                        <a:buChar char="•"/>
                      </a:pPr>
                      <a:r>
                        <a:rPr lang="en-US" sz="1300" b="0" i="0" u="none" strike="noStrike" noProof="0" dirty="0" err="1">
                          <a:latin typeface="Calibri"/>
                        </a:rPr>
                        <a:t>Erikoissairaanhoidon</a:t>
                      </a:r>
                      <a:r>
                        <a:rPr lang="en-US" sz="1300" b="0" i="0" u="none" strike="noStrike" noProof="0" dirty="0">
                          <a:latin typeface="Calibri"/>
                        </a:rPr>
                        <a:t> </a:t>
                      </a:r>
                      <a:r>
                        <a:rPr lang="en-US" sz="1300" b="0" i="0" u="none" strike="noStrike" noProof="0" dirty="0" err="1">
                          <a:latin typeface="Calibri"/>
                        </a:rPr>
                        <a:t>avohoitokäynnit</a:t>
                      </a:r>
                      <a:r>
                        <a:rPr lang="en-US" sz="1300" b="0" i="0" u="none" strike="noStrike" noProof="0" dirty="0">
                          <a:latin typeface="Calibri"/>
                        </a:rPr>
                        <a:t>, </a:t>
                      </a:r>
                      <a:r>
                        <a:rPr lang="en-US" sz="1300" b="0" i="0" u="none" strike="noStrike" noProof="0" dirty="0" err="1">
                          <a:latin typeface="Calibri"/>
                        </a:rPr>
                        <a:t>lastenpsykiatria</a:t>
                      </a:r>
                      <a:r>
                        <a:rPr lang="en-US" sz="1300" b="0" i="0" u="none" strike="noStrike" noProof="0" dirty="0">
                          <a:latin typeface="Calibri"/>
                        </a:rPr>
                        <a:t> / 1000 0-12v</a:t>
                      </a:r>
                    </a:p>
                    <a:p>
                      <a:pPr marL="285750" lvl="0" indent="-285750" algn="l">
                        <a:lnSpc>
                          <a:spcPct val="100000"/>
                        </a:lnSpc>
                        <a:spcBef>
                          <a:spcPts val="0"/>
                        </a:spcBef>
                        <a:spcAft>
                          <a:spcPts val="0"/>
                        </a:spcAft>
                        <a:buFont typeface="Arial"/>
                        <a:buChar char="•"/>
                      </a:pPr>
                      <a:r>
                        <a:rPr lang="en-US" sz="1300" b="0" i="0" u="none" strike="noStrike" noProof="0" dirty="0" err="1">
                          <a:latin typeface="Calibri"/>
                        </a:rPr>
                        <a:t>Erikoissairaanhoidon</a:t>
                      </a:r>
                      <a:r>
                        <a:rPr lang="en-US" sz="1300" b="0" i="0" u="none" strike="noStrike" noProof="0" dirty="0">
                          <a:latin typeface="Calibri"/>
                        </a:rPr>
                        <a:t> </a:t>
                      </a:r>
                      <a:r>
                        <a:rPr lang="en-US" sz="1300" b="0" i="0" u="none" strike="noStrike" noProof="0" dirty="0" err="1">
                          <a:latin typeface="Calibri"/>
                        </a:rPr>
                        <a:t>avohoitokäynnit</a:t>
                      </a:r>
                      <a:r>
                        <a:rPr lang="en-US" sz="1300" b="0" i="0" u="none" strike="noStrike" noProof="0" dirty="0">
                          <a:latin typeface="Calibri"/>
                        </a:rPr>
                        <a:t> </a:t>
                      </a:r>
                      <a:r>
                        <a:rPr lang="en-US" sz="1300" b="0" i="0" u="none" strike="noStrike" noProof="0" dirty="0" err="1">
                          <a:latin typeface="Calibri"/>
                        </a:rPr>
                        <a:t>nuorisopsykiatria</a:t>
                      </a:r>
                      <a:r>
                        <a:rPr lang="en-US" sz="1300" b="0" i="0" u="none" strike="noStrike" noProof="0" dirty="0">
                          <a:latin typeface="Calibri"/>
                        </a:rPr>
                        <a:t> / 1000 13-17-vuotiasta</a:t>
                      </a:r>
                    </a:p>
                    <a:p>
                      <a:pPr marL="285750" lvl="0" indent="-285750" algn="l">
                        <a:lnSpc>
                          <a:spcPct val="100000"/>
                        </a:lnSpc>
                        <a:spcBef>
                          <a:spcPts val="0"/>
                        </a:spcBef>
                        <a:spcAft>
                          <a:spcPts val="0"/>
                        </a:spcAft>
                        <a:buFont typeface="Arial"/>
                        <a:buChar char="•"/>
                      </a:pPr>
                      <a:r>
                        <a:rPr lang="en-US" sz="1300" b="0" i="0" u="none" strike="noStrike" noProof="0" dirty="0" err="1">
                          <a:latin typeface="Calibri"/>
                        </a:rPr>
                        <a:t>Psykiatrian</a:t>
                      </a:r>
                      <a:r>
                        <a:rPr lang="en-US" sz="1300" b="0" i="0" u="none" strike="noStrike" noProof="0" dirty="0">
                          <a:latin typeface="Calibri"/>
                        </a:rPr>
                        <a:t> </a:t>
                      </a:r>
                      <a:r>
                        <a:rPr lang="en-US" sz="1300" b="0" i="0" u="none" strike="noStrike" noProof="0" dirty="0" err="1">
                          <a:latin typeface="Calibri"/>
                        </a:rPr>
                        <a:t>laitoshoidon</a:t>
                      </a:r>
                      <a:r>
                        <a:rPr lang="en-US" sz="1300" b="0" i="0" u="none" strike="noStrike" noProof="0" dirty="0">
                          <a:latin typeface="Calibri"/>
                        </a:rPr>
                        <a:t> </a:t>
                      </a:r>
                      <a:r>
                        <a:rPr lang="en-US" sz="1300" b="0" i="0" u="none" strike="noStrike" noProof="0" dirty="0" err="1">
                          <a:latin typeface="Calibri"/>
                        </a:rPr>
                        <a:t>hoitopäivät</a:t>
                      </a:r>
                      <a:r>
                        <a:rPr lang="en-US" sz="1300" b="0" i="0" u="none" strike="noStrike" noProof="0" dirty="0">
                          <a:latin typeface="Calibri"/>
                        </a:rPr>
                        <a:t> 0-16v / 1000 </a:t>
                      </a:r>
                      <a:r>
                        <a:rPr lang="en-US" sz="1300" b="0" i="0" u="none" strike="noStrike" noProof="0" dirty="0" err="1">
                          <a:latin typeface="Calibri"/>
                        </a:rPr>
                        <a:t>vastaavanikäistä</a:t>
                      </a:r>
                      <a:endParaRPr lang="en-US" sz="1300" b="0" i="0" u="none" strike="noStrike" noProof="0">
                        <a:latin typeface="Calibri"/>
                      </a:endParaRPr>
                    </a:p>
                    <a:p>
                      <a:pPr marL="285750" lvl="0" indent="-285750" algn="l">
                        <a:lnSpc>
                          <a:spcPct val="100000"/>
                        </a:lnSpc>
                        <a:spcBef>
                          <a:spcPts val="0"/>
                        </a:spcBef>
                        <a:spcAft>
                          <a:spcPts val="0"/>
                        </a:spcAft>
                        <a:buFont typeface="Arial"/>
                        <a:buChar char="•"/>
                      </a:pPr>
                      <a:r>
                        <a:rPr lang="en-US" sz="1300" b="0" i="0" u="none" strike="noStrike" noProof="0" dirty="0" err="1">
                          <a:latin typeface="Calibri"/>
                        </a:rPr>
                        <a:t>Mielenterveysperustaisesti</a:t>
                      </a:r>
                      <a:r>
                        <a:rPr lang="en-US" sz="1300" b="0" i="0" u="none" strike="noStrike" noProof="0" dirty="0">
                          <a:latin typeface="Calibri"/>
                        </a:rPr>
                        <a:t> </a:t>
                      </a:r>
                      <a:r>
                        <a:rPr lang="en-US" sz="1300" b="0" i="0" u="none" strike="noStrike" noProof="0" dirty="0" err="1">
                          <a:latin typeface="Calibri"/>
                        </a:rPr>
                        <a:t>sairauspäivärahaa</a:t>
                      </a:r>
                      <a:r>
                        <a:rPr lang="en-US" sz="1300" b="0" i="0" u="none" strike="noStrike" noProof="0" dirty="0">
                          <a:latin typeface="Calibri"/>
                        </a:rPr>
                        <a:t> </a:t>
                      </a:r>
                      <a:r>
                        <a:rPr lang="en-US" sz="1300" b="0" i="0" u="none" strike="noStrike" noProof="0" dirty="0" err="1">
                          <a:latin typeface="Calibri"/>
                        </a:rPr>
                        <a:t>saavien</a:t>
                      </a:r>
                      <a:r>
                        <a:rPr lang="en-US" sz="1300" b="0" i="0" u="none" strike="noStrike" noProof="0" dirty="0">
                          <a:latin typeface="Calibri"/>
                        </a:rPr>
                        <a:t> 16-24-vuotiaiden </a:t>
                      </a:r>
                      <a:r>
                        <a:rPr lang="en-US" sz="1300" b="0" i="0" u="none" strike="noStrike" noProof="0" dirty="0" err="1">
                          <a:latin typeface="Calibri"/>
                        </a:rPr>
                        <a:t>osuus</a:t>
                      </a:r>
                      <a:r>
                        <a:rPr lang="en-US" sz="1300" b="0" i="0" u="none" strike="noStrike" noProof="0" dirty="0">
                          <a:latin typeface="Calibri"/>
                        </a:rPr>
                        <a:t>, </a:t>
                      </a:r>
                      <a:r>
                        <a:rPr lang="en-US" sz="1300" b="0" i="0" u="none" strike="noStrike" noProof="0" dirty="0" err="1">
                          <a:latin typeface="Calibri"/>
                        </a:rPr>
                        <a:t>erityisesti</a:t>
                      </a:r>
                      <a:r>
                        <a:rPr lang="en-US" sz="1300" b="0" i="0" u="none" strike="noStrike" noProof="0" dirty="0">
                          <a:latin typeface="Calibri"/>
                        </a:rPr>
                        <a:t> </a:t>
                      </a:r>
                      <a:r>
                        <a:rPr lang="en-US" sz="1300" b="0" i="0" u="none" strike="noStrike" noProof="0" dirty="0" err="1">
                          <a:latin typeface="Calibri"/>
                        </a:rPr>
                        <a:t>tytöt</a:t>
                      </a:r>
                      <a:endParaRPr lang="en-US" sz="1300" b="0" i="0" u="none" strike="noStrike" noProof="0" dirty="0">
                        <a:latin typeface="Calibri"/>
                      </a:endParaRPr>
                    </a:p>
                    <a:p>
                      <a:pPr marL="285750" lvl="0" indent="-285750" algn="l">
                        <a:lnSpc>
                          <a:spcPct val="100000"/>
                        </a:lnSpc>
                        <a:spcBef>
                          <a:spcPts val="0"/>
                        </a:spcBef>
                        <a:spcAft>
                          <a:spcPts val="0"/>
                        </a:spcAft>
                        <a:buFont typeface="Arial"/>
                        <a:buChar char="•"/>
                      </a:pPr>
                      <a:r>
                        <a:rPr lang="en-US" sz="1300" b="0" i="0" u="none" strike="noStrike" noProof="0" dirty="0" err="1">
                          <a:latin typeface="Calibri"/>
                        </a:rPr>
                        <a:t>Mielenterveysperusteisesti</a:t>
                      </a:r>
                      <a:r>
                        <a:rPr lang="en-US" sz="1300" b="0" i="0" u="none" strike="noStrike" noProof="0" dirty="0">
                          <a:latin typeface="Calibri"/>
                        </a:rPr>
                        <a:t> </a:t>
                      </a:r>
                      <a:r>
                        <a:rPr lang="en-US" sz="1300" b="0" i="0" u="none" strike="noStrike" noProof="0" dirty="0" err="1">
                          <a:latin typeface="Calibri"/>
                        </a:rPr>
                        <a:t>sairauspäivärahaa</a:t>
                      </a:r>
                      <a:r>
                        <a:rPr lang="en-US" sz="1300" b="0" i="0" u="none" strike="noStrike" noProof="0" dirty="0">
                          <a:latin typeface="Calibri"/>
                        </a:rPr>
                        <a:t> </a:t>
                      </a:r>
                      <a:r>
                        <a:rPr lang="en-US" sz="1300" b="0" i="0" u="none" strike="noStrike" noProof="0" dirty="0" err="1">
                          <a:latin typeface="Calibri"/>
                        </a:rPr>
                        <a:t>saaneet</a:t>
                      </a:r>
                      <a:r>
                        <a:rPr lang="en-US" sz="1300" b="0" i="0" u="none" strike="noStrike" noProof="0" dirty="0">
                          <a:latin typeface="Calibri"/>
                        </a:rPr>
                        <a:t> 18-24v/ 1000 </a:t>
                      </a:r>
                      <a:r>
                        <a:rPr lang="en-US" sz="1300" b="0" i="0" u="none" strike="noStrike" noProof="0" dirty="0" err="1">
                          <a:latin typeface="Calibri"/>
                        </a:rPr>
                        <a:t>vastaavanikäisestä</a:t>
                      </a:r>
                      <a:endParaRPr lang="en-US" sz="1300" b="0" i="0" u="none" strike="noStrike" noProof="0">
                        <a:latin typeface="Calibri"/>
                      </a:endParaRPr>
                    </a:p>
                    <a:p>
                      <a:pPr marL="0" lvl="0" indent="0" algn="l">
                        <a:lnSpc>
                          <a:spcPct val="100000"/>
                        </a:lnSpc>
                        <a:spcBef>
                          <a:spcPts val="0"/>
                        </a:spcBef>
                        <a:spcAft>
                          <a:spcPts val="0"/>
                        </a:spcAft>
                        <a:buFont typeface="Arial"/>
                        <a:buNone/>
                      </a:pPr>
                      <a:r>
                        <a:rPr lang="en-US" sz="1300" b="0" i="0" u="none" strike="noStrike" noProof="0" dirty="0" err="1">
                          <a:latin typeface="Calibri"/>
                        </a:rPr>
                        <a:t>TEAviisari</a:t>
                      </a:r>
                      <a:r>
                        <a:rPr lang="en-US" sz="1300" b="0" i="0" u="none" strike="noStrike" noProof="0" dirty="0">
                          <a:latin typeface="Calibri"/>
                        </a:rPr>
                        <a:t>,</a:t>
                      </a:r>
                      <a:r>
                        <a:rPr lang="en-US" sz="1300" b="0" i="0" u="none" strike="noStrike" baseline="0" noProof="0" dirty="0">
                          <a:latin typeface="Calibri"/>
                        </a:rPr>
                        <a:t> </a:t>
                      </a:r>
                      <a:r>
                        <a:rPr lang="en-US" sz="1300" b="0" i="0" u="none" strike="noStrike" baseline="0" noProof="0" dirty="0" err="1">
                          <a:latin typeface="Calibri"/>
                        </a:rPr>
                        <a:t>perusopetus</a:t>
                      </a:r>
                      <a:r>
                        <a:rPr lang="en-US" sz="1300" b="0" i="0" u="none" strike="noStrike" baseline="0" noProof="0" dirty="0">
                          <a:latin typeface="Calibri"/>
                        </a:rPr>
                        <a:t>:</a:t>
                      </a:r>
                      <a:endParaRPr lang="en-US" sz="1300" b="0" i="0" u="none" strike="noStrike" noProof="0" dirty="0">
                        <a:latin typeface="Calibri"/>
                      </a:endParaRPr>
                    </a:p>
                    <a:p>
                      <a:pPr marL="285750" marR="0" lvl="0" indent="-285750" algn="l">
                        <a:lnSpc>
                          <a:spcPct val="100000"/>
                        </a:lnSpc>
                        <a:spcBef>
                          <a:spcPts val="0"/>
                        </a:spcBef>
                        <a:spcAft>
                          <a:spcPts val="0"/>
                        </a:spcAft>
                        <a:buFont typeface="Arial" panose="020B0604020202020204" pitchFamily="34" charset="0"/>
                        <a:buChar char="•"/>
                      </a:pPr>
                      <a:r>
                        <a:rPr lang="en-US" sz="1300" b="0" i="0" u="none" strike="noStrike" noProof="0" dirty="0" err="1">
                          <a:solidFill>
                            <a:srgbClr val="7030A0"/>
                          </a:solidFill>
                        </a:rPr>
                        <a:t>Oppilaiden</a:t>
                      </a:r>
                      <a:r>
                        <a:rPr lang="en-US" sz="1300" b="0" i="0" u="none" strike="noStrike" noProof="0" dirty="0">
                          <a:solidFill>
                            <a:srgbClr val="7030A0"/>
                          </a:solidFill>
                        </a:rPr>
                        <a:t> </a:t>
                      </a:r>
                      <a:r>
                        <a:rPr lang="en-US" sz="1300" b="0" i="0" u="none" strike="noStrike" noProof="0" dirty="0" err="1">
                          <a:solidFill>
                            <a:srgbClr val="7030A0"/>
                          </a:solidFill>
                        </a:rPr>
                        <a:t>poissaolojen</a:t>
                      </a:r>
                      <a:r>
                        <a:rPr lang="en-US" sz="1300" b="0" i="0" u="none" strike="noStrike" noProof="0" dirty="0">
                          <a:solidFill>
                            <a:srgbClr val="7030A0"/>
                          </a:solidFill>
                        </a:rPr>
                        <a:t> </a:t>
                      </a:r>
                      <a:r>
                        <a:rPr lang="en-US" sz="1300" b="0" i="0" u="none" strike="noStrike" noProof="0" dirty="0" err="1">
                          <a:solidFill>
                            <a:srgbClr val="7030A0"/>
                          </a:solidFill>
                        </a:rPr>
                        <a:t>kokonaismäärää</a:t>
                      </a:r>
                      <a:r>
                        <a:rPr lang="en-US" sz="1300" b="0" i="0" u="none" strike="noStrike" noProof="0" dirty="0">
                          <a:solidFill>
                            <a:srgbClr val="7030A0"/>
                          </a:solidFill>
                        </a:rPr>
                        <a:t> </a:t>
                      </a:r>
                      <a:r>
                        <a:rPr lang="en-US" sz="1300" b="0" i="0" u="none" strike="noStrike" noProof="0" dirty="0" err="1">
                          <a:solidFill>
                            <a:srgbClr val="7030A0"/>
                          </a:solidFill>
                        </a:rPr>
                        <a:t>seurataan</a:t>
                      </a:r>
                      <a:r>
                        <a:rPr lang="en-US" sz="1300" b="0" i="0" u="none" strike="noStrike" noProof="0" dirty="0">
                          <a:solidFill>
                            <a:srgbClr val="7030A0"/>
                          </a:solidFill>
                        </a:rPr>
                        <a:t> </a:t>
                      </a:r>
                      <a:r>
                        <a:rPr lang="en-US" sz="1300" b="0" i="0" u="none" strike="noStrike" noProof="0" dirty="0" err="1">
                          <a:solidFill>
                            <a:srgbClr val="7030A0"/>
                          </a:solidFill>
                        </a:rPr>
                        <a:t>koko</a:t>
                      </a:r>
                      <a:r>
                        <a:rPr lang="en-US" sz="1300" b="0" i="0" u="none" strike="noStrike" noProof="0" dirty="0">
                          <a:solidFill>
                            <a:srgbClr val="7030A0"/>
                          </a:solidFill>
                        </a:rPr>
                        <a:t> </a:t>
                      </a:r>
                      <a:r>
                        <a:rPr lang="en-US" sz="1300" b="0" i="0" u="none" strike="noStrike" noProof="0" dirty="0" err="1">
                          <a:solidFill>
                            <a:srgbClr val="7030A0"/>
                          </a:solidFill>
                        </a:rPr>
                        <a:t>koulussa</a:t>
                      </a:r>
                      <a:r>
                        <a:rPr lang="en-US" sz="1300" b="0" i="0" u="none" strike="noStrike" noProof="0" dirty="0">
                          <a:solidFill>
                            <a:srgbClr val="7030A0"/>
                          </a:solidFill>
                        </a:rPr>
                        <a:t> HYTE(K)</a:t>
                      </a:r>
                    </a:p>
                    <a:p>
                      <a:pPr marL="0" marR="0" lvl="0" indent="0" algn="l">
                        <a:lnSpc>
                          <a:spcPct val="100000"/>
                        </a:lnSpc>
                        <a:spcBef>
                          <a:spcPts val="0"/>
                        </a:spcBef>
                        <a:spcAft>
                          <a:spcPts val="0"/>
                        </a:spcAft>
                        <a:buFont typeface="Arial" panose="020B0604020202020204" pitchFamily="34" charset="0"/>
                        <a:buNone/>
                      </a:pPr>
                      <a:r>
                        <a:rPr lang="en-US" sz="1300" b="0" i="0" u="none" strike="noStrike" noProof="0" err="1">
                          <a:solidFill>
                            <a:schemeClr val="tx1"/>
                          </a:solidFill>
                        </a:rPr>
                        <a:t>Vaikuttavat</a:t>
                      </a:r>
                      <a:r>
                        <a:rPr lang="en-US" sz="1300" b="0" i="0" u="none" strike="noStrike" baseline="0" noProof="0" dirty="0">
                          <a:solidFill>
                            <a:schemeClr val="tx1"/>
                          </a:solidFill>
                        </a:rPr>
                        <a:t> </a:t>
                      </a:r>
                      <a:r>
                        <a:rPr lang="en-US" sz="1300" b="0" i="0" u="none" strike="noStrike" baseline="0" noProof="0" err="1">
                          <a:solidFill>
                            <a:schemeClr val="tx1"/>
                          </a:solidFill>
                        </a:rPr>
                        <a:t>hyte-menetelmät</a:t>
                      </a:r>
                      <a:r>
                        <a:rPr lang="en-US" sz="1300" b="0" i="0" u="none" strike="noStrike" baseline="0" noProof="0" dirty="0">
                          <a:solidFill>
                            <a:schemeClr val="tx1"/>
                          </a:solidFill>
                        </a:rPr>
                        <a:t> </a:t>
                      </a:r>
                      <a:r>
                        <a:rPr lang="en-US" sz="1300" b="0" i="0" u="none" strike="noStrike" baseline="0" noProof="0" err="1">
                          <a:solidFill>
                            <a:schemeClr val="tx1"/>
                          </a:solidFill>
                        </a:rPr>
                        <a:t>kysely</a:t>
                      </a:r>
                      <a:endParaRPr lang="en-US" sz="1300" b="0" i="0" u="none" strike="noStrike" noProof="0">
                        <a:solidFill>
                          <a:schemeClr val="tx1"/>
                        </a:solidFill>
                      </a:endParaRPr>
                    </a:p>
                  </a:txBody>
                  <a:tcPr/>
                </a:tc>
                <a:extLst>
                  <a:ext uri="{0D108BD9-81ED-4DB2-BD59-A6C34878D82A}">
                    <a16:rowId xmlns:a16="http://schemas.microsoft.com/office/drawing/2014/main" val="3746883810"/>
                  </a:ext>
                </a:extLst>
              </a:tr>
            </a:tbl>
          </a:graphicData>
        </a:graphic>
      </p:graphicFrame>
    </p:spTree>
    <p:extLst>
      <p:ext uri="{BB962C8B-B14F-4D97-AF65-F5344CB8AC3E}">
        <p14:creationId xmlns:p14="http://schemas.microsoft.com/office/powerpoint/2010/main" val="3404929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3379" y="129654"/>
            <a:ext cx="10972800" cy="486210"/>
          </a:xfrm>
        </p:spPr>
        <p:txBody>
          <a:bodyPr>
            <a:noAutofit/>
          </a:bodyPr>
          <a:lstStyle/>
          <a:p>
            <a:r>
              <a:rPr lang="fi-FI" sz="2800" b="1">
                <a:solidFill>
                  <a:srgbClr val="7030A0"/>
                </a:solidFill>
              </a:rPr>
              <a:t>Painopiste: </a:t>
            </a:r>
            <a:r>
              <a:rPr lang="fi-FI" sz="2800" b="1">
                <a:solidFill>
                  <a:schemeClr val="accent4"/>
                </a:solidFill>
                <a:ea typeface="Verdana" panose="020B0604030504040204" pitchFamily="34" charset="0"/>
                <a:cs typeface="Verdana" panose="020B0604030504040204" pitchFamily="34" charset="0"/>
              </a:rPr>
              <a:t>Mielen hyvinvointi ja riippuvuuksien ehkäisy</a:t>
            </a:r>
            <a:r>
              <a:rPr lang="fi-FI" sz="2800" b="1">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
            </a:r>
            <a:br>
              <a:rPr lang="fi-FI" sz="2800" b="1">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br>
            <a:endParaRPr lang="fi-FI" sz="2800" b="1">
              <a:solidFill>
                <a:srgbClr val="7030A0"/>
              </a:solidFill>
            </a:endParaRPr>
          </a:p>
        </p:txBody>
      </p:sp>
      <p:graphicFrame>
        <p:nvGraphicFramePr>
          <p:cNvPr id="4" name="Sisällön paikkamerkki 3"/>
          <p:cNvGraphicFramePr>
            <a:graphicFrameLocks noGrp="1"/>
          </p:cNvGraphicFramePr>
          <p:nvPr>
            <p:ph sz="quarter" idx="13"/>
            <p:extLst>
              <p:ext uri="{D42A27DB-BD31-4B8C-83A1-F6EECF244321}">
                <p14:modId xmlns:p14="http://schemas.microsoft.com/office/powerpoint/2010/main" val="624199318"/>
              </p:ext>
            </p:extLst>
          </p:nvPr>
        </p:nvGraphicFramePr>
        <p:xfrm>
          <a:off x="93378" y="441157"/>
          <a:ext cx="12166996" cy="6049722"/>
        </p:xfrm>
        <a:graphic>
          <a:graphicData uri="http://schemas.openxmlformats.org/drawingml/2006/table">
            <a:tbl>
              <a:tblPr firstRow="1" bandRow="1">
                <a:tableStyleId>{1E171933-4619-4E11-9A3F-F7608DF75F80}</a:tableStyleId>
              </a:tblPr>
              <a:tblGrid>
                <a:gridCol w="1229101">
                  <a:extLst>
                    <a:ext uri="{9D8B030D-6E8A-4147-A177-3AD203B41FA5}">
                      <a16:colId xmlns:a16="http://schemas.microsoft.com/office/drawing/2014/main" val="1527863934"/>
                    </a:ext>
                  </a:extLst>
                </a:gridCol>
                <a:gridCol w="1637640">
                  <a:extLst>
                    <a:ext uri="{9D8B030D-6E8A-4147-A177-3AD203B41FA5}">
                      <a16:colId xmlns:a16="http://schemas.microsoft.com/office/drawing/2014/main" val="2118112610"/>
                    </a:ext>
                  </a:extLst>
                </a:gridCol>
                <a:gridCol w="5869020">
                  <a:extLst>
                    <a:ext uri="{9D8B030D-6E8A-4147-A177-3AD203B41FA5}">
                      <a16:colId xmlns:a16="http://schemas.microsoft.com/office/drawing/2014/main" val="2405627847"/>
                    </a:ext>
                  </a:extLst>
                </a:gridCol>
                <a:gridCol w="3431235">
                  <a:extLst>
                    <a:ext uri="{9D8B030D-6E8A-4147-A177-3AD203B41FA5}">
                      <a16:colId xmlns:a16="http://schemas.microsoft.com/office/drawing/2014/main" val="1987869538"/>
                    </a:ext>
                  </a:extLst>
                </a:gridCol>
              </a:tblGrid>
              <a:tr h="503651">
                <a:tc>
                  <a:txBody>
                    <a:bodyPr/>
                    <a:lstStyle/>
                    <a:p>
                      <a:r>
                        <a:rPr lang="fi-FI" sz="1600" dirty="0"/>
                        <a:t>TAVOITTEET</a:t>
                      </a:r>
                    </a:p>
                  </a:txBody>
                  <a:tcPr/>
                </a:tc>
                <a:tc>
                  <a:txBody>
                    <a:bodyPr/>
                    <a:lstStyle/>
                    <a:p>
                      <a:r>
                        <a:rPr lang="fi-FI" sz="1400" dirty="0"/>
                        <a:t>HUOMIOI</a:t>
                      </a:r>
                      <a:r>
                        <a:rPr lang="fi-FI" sz="1400" baseline="0" dirty="0"/>
                        <a:t> ERITYISESTI</a:t>
                      </a:r>
                      <a:endParaRPr lang="fi-FI" sz="1400" dirty="0"/>
                    </a:p>
                  </a:txBody>
                  <a:tcPr/>
                </a:tc>
                <a:tc>
                  <a:txBody>
                    <a:bodyPr/>
                    <a:lstStyle/>
                    <a:p>
                      <a:r>
                        <a:rPr lang="fi-FI" sz="1600" dirty="0"/>
                        <a:t>MENETELMÄT</a:t>
                      </a:r>
                      <a:endParaRPr lang="fi-FI" sz="1600" dirty="0">
                        <a:solidFill>
                          <a:srgbClr val="C00000"/>
                        </a:solidFill>
                      </a:endParaRPr>
                    </a:p>
                  </a:txBody>
                  <a:tcPr/>
                </a:tc>
                <a:tc>
                  <a:txBody>
                    <a:bodyPr/>
                    <a:lstStyle/>
                    <a:p>
                      <a:r>
                        <a:rPr lang="fi-FI" sz="1600" dirty="0"/>
                        <a:t>MITTARIT</a:t>
                      </a:r>
                    </a:p>
                  </a:txBody>
                  <a:tcPr/>
                </a:tc>
                <a:extLst>
                  <a:ext uri="{0D108BD9-81ED-4DB2-BD59-A6C34878D82A}">
                    <a16:rowId xmlns:a16="http://schemas.microsoft.com/office/drawing/2014/main" val="1840333654"/>
                  </a:ext>
                </a:extLst>
              </a:tr>
              <a:tr h="5531562">
                <a:tc>
                  <a:txBody>
                    <a:bodyPr/>
                    <a:lstStyle/>
                    <a:p>
                      <a:r>
                        <a:rPr lang="fi-FI" sz="1400" b="1" i="0" kern="1200" dirty="0">
                          <a:solidFill>
                            <a:schemeClr val="dk1"/>
                          </a:solidFill>
                          <a:effectLst/>
                          <a:latin typeface="+mn-lt"/>
                          <a:ea typeface="+mn-ea"/>
                          <a:cs typeface="+mn-cs"/>
                        </a:rPr>
                        <a:t>Mielen-terveys </a:t>
                      </a:r>
                    </a:p>
                    <a:p>
                      <a:r>
                        <a:rPr lang="fi-FI" sz="1400" b="1" i="0" kern="1200" dirty="0">
                          <a:solidFill>
                            <a:schemeClr val="dk1"/>
                          </a:solidFill>
                          <a:effectLst/>
                          <a:latin typeface="+mn-lt"/>
                          <a:ea typeface="+mn-ea"/>
                          <a:cs typeface="+mn-cs"/>
                        </a:rPr>
                        <a:t>vahvistuu</a:t>
                      </a:r>
                    </a:p>
                    <a:p>
                      <a:pPr lvl="0">
                        <a:buNone/>
                      </a:pPr>
                      <a:endParaRPr lang="fi-FI" sz="1400" b="1" i="0" kern="1200">
                        <a:solidFill>
                          <a:schemeClr val="dk1"/>
                        </a:solidFill>
                        <a:effectLst/>
                        <a:latin typeface="+mn-lt"/>
                        <a:ea typeface="+mn-ea"/>
                        <a:cs typeface="+mn-cs"/>
                      </a:endParaRPr>
                    </a:p>
                    <a:p>
                      <a:pPr lvl="0">
                        <a:buNone/>
                      </a:pPr>
                      <a:r>
                        <a:rPr lang="fi-FI" sz="1400" b="1" i="0" kern="1200" dirty="0">
                          <a:solidFill>
                            <a:schemeClr val="dk1"/>
                          </a:solidFill>
                          <a:effectLst/>
                          <a:latin typeface="+mn-lt"/>
                          <a:ea typeface="+mn-ea"/>
                          <a:cs typeface="+mn-cs"/>
                        </a:rPr>
                        <a:t>AIKUISET</a:t>
                      </a:r>
                    </a:p>
                  </a:txBody>
                  <a:tcPr/>
                </a:tc>
                <a:tc>
                  <a:txBody>
                    <a:bodyPr/>
                    <a:lstStyle/>
                    <a:p>
                      <a:pPr marL="0" indent="0">
                        <a:buNone/>
                      </a:pPr>
                      <a:r>
                        <a:rPr lang="fi-FI" sz="1300" dirty="0">
                          <a:solidFill>
                            <a:schemeClr val="tx1"/>
                          </a:solidFill>
                        </a:rPr>
                        <a:t>Työelämän ulkopuolella olevat ja työttömät</a:t>
                      </a:r>
                    </a:p>
                    <a:p>
                      <a:pPr marL="285750" lvl="0" indent="-285750">
                        <a:buFont typeface="Arial" panose="020B0604020202020204" pitchFamily="34" charset="0"/>
                        <a:buChar char="•"/>
                      </a:pPr>
                      <a:endParaRPr lang="fi-FI" sz="1300">
                        <a:solidFill>
                          <a:schemeClr val="tx1"/>
                        </a:solidFill>
                      </a:endParaRPr>
                    </a:p>
                    <a:p>
                      <a:pPr marL="0" lvl="0" indent="0">
                        <a:buNone/>
                      </a:pPr>
                      <a:r>
                        <a:rPr lang="fi-FI" sz="1300" dirty="0">
                          <a:solidFill>
                            <a:schemeClr val="tx1"/>
                          </a:solidFill>
                        </a:rPr>
                        <a:t>Tutkitun</a:t>
                      </a:r>
                      <a:r>
                        <a:rPr lang="fi-FI" sz="1300" baseline="0" dirty="0">
                          <a:solidFill>
                            <a:schemeClr val="tx1"/>
                          </a:solidFill>
                        </a:rPr>
                        <a:t> tiedon perusteella huomioitava itsemurhien ehkäisyssä: </a:t>
                      </a:r>
                      <a:r>
                        <a:rPr lang="fi-FI" sz="1300" dirty="0">
                          <a:solidFill>
                            <a:schemeClr val="tx1"/>
                          </a:solidFill>
                        </a:rPr>
                        <a:t>sateenkaarivähemmistöt, väkivallan uhrit, kielteisen</a:t>
                      </a:r>
                      <a:r>
                        <a:rPr lang="fi-FI" sz="1300" baseline="0" dirty="0">
                          <a:solidFill>
                            <a:schemeClr val="tx1"/>
                          </a:solidFill>
                        </a:rPr>
                        <a:t> turvapaikkapäätöksen saaneet, vangit, ulosotossa olevat, taloudelliset ongelmat, pitkäaikainen kipu, sairaudet, päihteet, ongelmapelaaminen</a:t>
                      </a:r>
                      <a:endParaRPr lang="fi-FI" sz="1300" dirty="0">
                        <a:solidFill>
                          <a:schemeClr val="tx1"/>
                        </a:solidFill>
                      </a:endParaRPr>
                    </a:p>
                  </a:txBody>
                  <a:tcPr/>
                </a:tc>
                <a:tc>
                  <a:txBody>
                    <a:bodyPr/>
                    <a:lstStyle/>
                    <a:p>
                      <a:pPr marL="0" lvl="0" indent="0">
                        <a:buNone/>
                      </a:pPr>
                      <a:r>
                        <a:rPr lang="fi-FI" sz="1300" b="0" i="0" u="none" strike="noStrike" kern="1200" noProof="0" dirty="0">
                          <a:solidFill>
                            <a:schemeClr val="dk1"/>
                          </a:solidFill>
                          <a:effectLst/>
                          <a:latin typeface="Calibri"/>
                        </a:rPr>
                        <a:t>KAIKILLE </a:t>
                      </a:r>
                      <a:endParaRPr lang="en-US" sz="1300" b="0" i="0" u="none" strike="noStrike" kern="1200" noProof="0" dirty="0">
                        <a:effectLst/>
                        <a:latin typeface="Calibri"/>
                      </a:endParaRPr>
                    </a:p>
                    <a:p>
                      <a:pPr marL="285750" lvl="0" indent="-285750">
                        <a:buClr>
                          <a:srgbClr val="000000"/>
                        </a:buClr>
                        <a:buFont typeface="Arial,Sans-Serif"/>
                        <a:buChar char="•"/>
                      </a:pPr>
                      <a:r>
                        <a:rPr lang="fi-FI" sz="1300" b="0" i="0" u="none" strike="noStrike" kern="1200" noProof="0" dirty="0">
                          <a:solidFill>
                            <a:schemeClr val="dk1"/>
                          </a:solidFill>
                          <a:effectLst/>
                          <a:latin typeface="Calibri"/>
                        </a:rPr>
                        <a:t>Mielenterveyden </a:t>
                      </a:r>
                      <a:r>
                        <a:rPr lang="fi-FI" sz="1300" b="0" i="0" u="none" strike="noStrike" kern="1200" noProof="0" err="1">
                          <a:solidFill>
                            <a:schemeClr val="dk1"/>
                          </a:solidFill>
                          <a:effectLst/>
                          <a:latin typeface="Calibri"/>
                        </a:rPr>
                        <a:t>puheeksiotto</a:t>
                      </a:r>
                      <a:r>
                        <a:rPr lang="fi-FI" sz="1300" b="0" i="0" u="none" strike="noStrike" kern="1200" noProof="0" dirty="0">
                          <a:solidFill>
                            <a:schemeClr val="dk1"/>
                          </a:solidFill>
                          <a:effectLst/>
                          <a:latin typeface="Calibri"/>
                        </a:rPr>
                        <a:t>. </a:t>
                      </a:r>
                      <a:r>
                        <a:rPr lang="fi-FI" sz="1300" b="0" i="0" u="none" strike="noStrike" kern="1200" noProof="0" dirty="0">
                          <a:effectLst/>
                        </a:rPr>
                        <a:t>Masennusseula (</a:t>
                      </a:r>
                      <a:r>
                        <a:rPr lang="fi-FI" sz="1300" b="0" i="0" u="none" strike="noStrike" kern="1200" noProof="0" dirty="0">
                          <a:effectLst/>
                          <a:hlinkClick r:id="rId3"/>
                        </a:rPr>
                        <a:t>BDI</a:t>
                      </a:r>
                      <a:r>
                        <a:rPr lang="fi-FI" sz="1300" b="0" i="0" u="none" strike="noStrike" kern="1200" noProof="0" dirty="0">
                          <a:effectLst/>
                        </a:rPr>
                        <a:t>) aikuisille perusterveydenhuollossa/sote** </a:t>
                      </a:r>
                      <a:endParaRPr lang="en-US" sz="1300" b="0" i="0" u="none" strike="noStrike" kern="1200" noProof="0" dirty="0">
                        <a:effectLst/>
                      </a:endParaRPr>
                    </a:p>
                    <a:p>
                      <a:pPr marL="285750" lvl="0" indent="-285750">
                        <a:buClr>
                          <a:srgbClr val="000000"/>
                        </a:buClr>
                        <a:buFont typeface="Arial,Sans-Serif"/>
                        <a:buChar char="•"/>
                      </a:pPr>
                      <a:r>
                        <a:rPr lang="fi-FI" sz="1300" b="0" i="0" u="none" strike="noStrike" kern="1200" noProof="0" dirty="0">
                          <a:solidFill>
                            <a:schemeClr val="tx1"/>
                          </a:solidFill>
                          <a:effectLst/>
                          <a:latin typeface="Calibri"/>
                          <a:hlinkClick r:id="rId4"/>
                        </a:rPr>
                        <a:t>Mielenterveystalo.fi</a:t>
                      </a:r>
                      <a:endParaRPr lang="fi-FI" sz="1300" b="0" i="0" u="none" strike="noStrike" kern="1200" noProof="0" dirty="0">
                        <a:solidFill>
                          <a:schemeClr val="tx1"/>
                        </a:solidFill>
                        <a:effectLst/>
                        <a:latin typeface="Calibri"/>
                      </a:endParaRPr>
                    </a:p>
                    <a:p>
                      <a:pPr marL="285750" lvl="0" indent="-285750">
                        <a:buClr>
                          <a:srgbClr val="000000"/>
                        </a:buClr>
                        <a:buFont typeface="Arial,Sans-Serif"/>
                        <a:buChar char="•"/>
                      </a:pPr>
                      <a:r>
                        <a:rPr lang="fi-FI" sz="1300" b="0" i="0" u="none" strike="noStrike" kern="1200" noProof="0" dirty="0">
                          <a:solidFill>
                            <a:schemeClr val="tx1"/>
                          </a:solidFill>
                          <a:effectLst/>
                          <a:latin typeface="Calibri"/>
                          <a:hlinkClick r:id="rId5"/>
                        </a:rPr>
                        <a:t>Itsetuhoisten ajatusten puheeksiotto</a:t>
                      </a:r>
                      <a:r>
                        <a:rPr lang="fi-FI" sz="1300" b="0" i="0" u="none" strike="noStrike" kern="1200" noProof="0" dirty="0">
                          <a:solidFill>
                            <a:schemeClr val="dk1"/>
                          </a:solidFill>
                          <a:effectLst/>
                          <a:latin typeface="Calibri"/>
                        </a:rPr>
                        <a:t> </a:t>
                      </a:r>
                      <a:endParaRPr lang="en-US" sz="1300" b="0" i="0" u="none" strike="noStrike" kern="1200" noProof="0" dirty="0">
                        <a:effectLst/>
                      </a:endParaRPr>
                    </a:p>
                    <a:p>
                      <a:pPr marL="285750" lvl="0" indent="-285750">
                        <a:buClr>
                          <a:srgbClr val="000000"/>
                        </a:buClr>
                        <a:buFont typeface="Arial,Sans-Serif"/>
                        <a:buChar char="•"/>
                      </a:pPr>
                      <a:r>
                        <a:rPr lang="fi-FI" sz="1300" b="0" i="0" u="none" strike="noStrike" kern="1200" noProof="0" dirty="0">
                          <a:solidFill>
                            <a:schemeClr val="dk1"/>
                          </a:solidFill>
                          <a:effectLst/>
                          <a:latin typeface="Calibri"/>
                        </a:rPr>
                        <a:t>Omaisten tukeminen </a:t>
                      </a:r>
                      <a:endParaRPr lang="en-US" sz="1300" b="0" i="0" u="none" strike="noStrike" kern="1200" noProof="0" dirty="0">
                        <a:effectLst/>
                      </a:endParaRPr>
                    </a:p>
                    <a:p>
                      <a:pPr marL="285750" lvl="0" indent="-285750">
                        <a:buClr>
                          <a:srgbClr val="000000"/>
                        </a:buClr>
                        <a:buFont typeface="Arial,Sans-Serif"/>
                        <a:buChar char="•"/>
                      </a:pPr>
                      <a:r>
                        <a:rPr lang="fi-FI" sz="1300" b="0" i="0" u="none" strike="noStrike" kern="1200" noProof="0" dirty="0">
                          <a:solidFill>
                            <a:schemeClr val="dk1"/>
                          </a:solidFill>
                          <a:effectLst/>
                          <a:latin typeface="Calibri"/>
                          <a:hlinkClick r:id="rId6"/>
                        </a:rPr>
                        <a:t>Hyvän mielen työpaikka</a:t>
                      </a:r>
                      <a:r>
                        <a:rPr lang="fi-FI" sz="1300" b="0" i="0" u="none" strike="noStrike" kern="1200" noProof="0" dirty="0">
                          <a:solidFill>
                            <a:schemeClr val="tx1"/>
                          </a:solidFill>
                          <a:effectLst/>
                          <a:latin typeface="Calibri"/>
                        </a:rPr>
                        <a:t> - merkki,</a:t>
                      </a:r>
                      <a:r>
                        <a:rPr lang="fi-FI" sz="1300" b="0" i="0" u="none" strike="noStrike" kern="1200" noProof="0" dirty="0">
                          <a:solidFill>
                            <a:srgbClr val="FF0000"/>
                          </a:solidFill>
                          <a:effectLst/>
                          <a:latin typeface="Calibri"/>
                        </a:rPr>
                        <a:t> </a:t>
                      </a:r>
                      <a:r>
                        <a:rPr lang="fi-FI" sz="1300" b="0" i="0" u="none" strike="noStrike" kern="1200" noProof="0" dirty="0">
                          <a:solidFill>
                            <a:schemeClr val="tx1"/>
                          </a:solidFill>
                          <a:effectLst/>
                          <a:latin typeface="Calibri"/>
                          <a:hlinkClick r:id="rId7"/>
                        </a:rPr>
                        <a:t>Hyvän mielen työpaikka -materiaalit</a:t>
                      </a:r>
                    </a:p>
                    <a:p>
                      <a:pPr marL="285750" lvl="0" indent="-285750">
                        <a:buClr>
                          <a:srgbClr val="000000"/>
                        </a:buClr>
                        <a:buFont typeface="Arial,Sans-Serif"/>
                        <a:buChar char="•"/>
                      </a:pPr>
                      <a:r>
                        <a:rPr lang="fi-FI" sz="1300" b="0" i="0" u="none" strike="noStrike" kern="1200" noProof="0" dirty="0">
                          <a:solidFill>
                            <a:schemeClr val="dk1"/>
                          </a:solidFill>
                          <a:effectLst/>
                          <a:latin typeface="Calibri"/>
                          <a:hlinkClick r:id="rId8"/>
                        </a:rPr>
                        <a:t>Luonnon</a:t>
                      </a:r>
                      <a:r>
                        <a:rPr lang="fi-FI" sz="1300" b="0" i="0" u="none" strike="noStrike" kern="1200" noProof="0" dirty="0">
                          <a:solidFill>
                            <a:schemeClr val="dk1"/>
                          </a:solidFill>
                          <a:effectLst/>
                          <a:latin typeface="Calibri"/>
                        </a:rPr>
                        <a:t> ja </a:t>
                      </a:r>
                      <a:r>
                        <a:rPr lang="fi-FI" sz="1300" b="0" i="0" u="none" strike="noStrike" kern="1200" noProof="0" dirty="0">
                          <a:solidFill>
                            <a:schemeClr val="dk1"/>
                          </a:solidFill>
                          <a:effectLst/>
                          <a:latin typeface="Calibri"/>
                          <a:hlinkClick r:id="rId9"/>
                        </a:rPr>
                        <a:t>kulttuurin </a:t>
                      </a:r>
                      <a:r>
                        <a:rPr lang="fi-FI" sz="1300" b="0" i="0" u="none" strike="noStrike" kern="1200" noProof="0" dirty="0">
                          <a:solidFill>
                            <a:schemeClr val="dk1"/>
                          </a:solidFill>
                          <a:effectLst/>
                          <a:latin typeface="Calibri"/>
                        </a:rPr>
                        <a:t>hyvinvointivaikutusten hyödyntäminen  </a:t>
                      </a:r>
                      <a:endParaRPr lang="en-US" sz="1300" b="0" i="0" u="none" strike="noStrike" kern="1200" noProof="0" dirty="0">
                        <a:effectLst/>
                      </a:endParaRPr>
                    </a:p>
                    <a:p>
                      <a:pPr marL="285750" lvl="0" indent="-285750">
                        <a:buClr>
                          <a:srgbClr val="000000"/>
                        </a:buClr>
                        <a:buFont typeface="Arial,Sans-Serif"/>
                        <a:buChar char="•"/>
                      </a:pPr>
                      <a:r>
                        <a:rPr lang="fi-FI" sz="1300" b="0" i="0" u="none" strike="noStrike" kern="1200" noProof="0" dirty="0">
                          <a:solidFill>
                            <a:schemeClr val="dk1"/>
                          </a:solidFill>
                          <a:effectLst/>
                          <a:latin typeface="Calibri"/>
                        </a:rPr>
                        <a:t>Mielenterveystaitojen vahvistaminen (elämän merkitys, mielekäs tekeminen, ihmissuhteet) (</a:t>
                      </a:r>
                      <a:r>
                        <a:rPr lang="fi-FI" sz="1300" b="0" i="0" u="none" strike="noStrike" kern="1200" noProof="0" dirty="0">
                          <a:solidFill>
                            <a:schemeClr val="dk1"/>
                          </a:solidFill>
                          <a:effectLst/>
                          <a:latin typeface="Calibri"/>
                          <a:hlinkClick r:id="rId10"/>
                        </a:rPr>
                        <a:t>MTEA1 </a:t>
                      </a:r>
                      <a:r>
                        <a:rPr lang="fi-FI" sz="1300" b="0" i="0" u="none" strike="noStrike" kern="1200" noProof="0" dirty="0">
                          <a:solidFill>
                            <a:schemeClr val="dk1"/>
                          </a:solidFill>
                          <a:effectLst/>
                          <a:latin typeface="Calibri"/>
                        </a:rPr>
                        <a:t>kuntalaisille) </a:t>
                      </a:r>
                      <a:endParaRPr lang="en-US" sz="1300" b="0" i="0" u="none" strike="noStrike" kern="1200" noProof="0" dirty="0">
                        <a:solidFill>
                          <a:srgbClr val="FF0000"/>
                        </a:solidFill>
                        <a:effectLst/>
                      </a:endParaRPr>
                    </a:p>
                    <a:p>
                      <a:pPr marL="285750" lvl="0" indent="-285750">
                        <a:buClr>
                          <a:srgbClr val="000000"/>
                        </a:buClr>
                        <a:buFont typeface="Arial,Sans-Serif"/>
                        <a:buChar char="•"/>
                      </a:pPr>
                      <a:r>
                        <a:rPr lang="fi-FI" sz="1300" b="0" i="0" u="none" strike="noStrike" kern="1200" noProof="0" dirty="0">
                          <a:solidFill>
                            <a:schemeClr val="tx1"/>
                          </a:solidFill>
                          <a:effectLst/>
                          <a:latin typeface="Calibri"/>
                        </a:rPr>
                        <a:t>Lisätään tietoisuutta auttavista digitaalisista </a:t>
                      </a:r>
                      <a:r>
                        <a:rPr lang="fi-FI" sz="1300" b="0" i="0" u="none" strike="noStrike" kern="1200" noProof="0" dirty="0">
                          <a:solidFill>
                            <a:schemeClr val="tx1"/>
                          </a:solidFill>
                          <a:effectLst/>
                          <a:latin typeface="Calibri"/>
                          <a:hlinkClick r:id="rId11"/>
                        </a:rPr>
                        <a:t>palveluista</a:t>
                      </a:r>
                      <a:r>
                        <a:rPr lang="fi-FI" sz="1300" b="0" i="0" u="none" strike="noStrike" kern="1200" noProof="0" dirty="0">
                          <a:solidFill>
                            <a:schemeClr val="tx1"/>
                          </a:solidFill>
                          <a:effectLst/>
                          <a:latin typeface="Calibri"/>
                        </a:rPr>
                        <a:t> </a:t>
                      </a:r>
                      <a:r>
                        <a:rPr lang="fi-FI" sz="1300" b="0" i="0" u="none" strike="noStrike" kern="1200" noProof="0" dirty="0">
                          <a:solidFill>
                            <a:schemeClr val="dk1"/>
                          </a:solidFill>
                          <a:effectLst/>
                          <a:latin typeface="Calibri"/>
                        </a:rPr>
                        <a:t>(itsearvioinnit, oma- ja itsehoito, vertaistuki, palvelevat puhelimet)</a:t>
                      </a:r>
                      <a:endParaRPr lang="fi-FI" dirty="0"/>
                    </a:p>
                    <a:p>
                      <a:pPr marL="0" lvl="0" indent="0">
                        <a:buClr>
                          <a:srgbClr val="000000"/>
                        </a:buClr>
                        <a:buNone/>
                      </a:pPr>
                      <a:endParaRPr lang="fi-FI" sz="1300" b="0" i="0" kern="1200">
                        <a:solidFill>
                          <a:schemeClr val="dk1"/>
                        </a:solidFill>
                        <a:effectLst/>
                        <a:latin typeface="+mn-lt"/>
                        <a:ea typeface="+mn-ea"/>
                        <a:cs typeface="+mn-cs"/>
                      </a:endParaRPr>
                    </a:p>
                    <a:p>
                      <a:pPr marL="0" lvl="0" indent="0">
                        <a:buNone/>
                      </a:pPr>
                      <a:r>
                        <a:rPr lang="fi-FI" sz="1300" b="0" i="0" kern="1200" dirty="0">
                          <a:solidFill>
                            <a:schemeClr val="dk1"/>
                          </a:solidFill>
                          <a:effectLst/>
                          <a:latin typeface="+mn-lt"/>
                          <a:ea typeface="+mn-ea"/>
                          <a:cs typeface="+mn-cs"/>
                        </a:rPr>
                        <a:t>VARHAINEN TUKI</a:t>
                      </a:r>
                      <a:endParaRPr lang="fi-FI" dirty="0"/>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Mielenterveysosaamisen lisääminen (</a:t>
                      </a:r>
                      <a:r>
                        <a:rPr lang="fi-FI" sz="1300" b="0" i="0" kern="1200" dirty="0">
                          <a:solidFill>
                            <a:schemeClr val="dk1"/>
                          </a:solidFill>
                          <a:effectLst/>
                          <a:latin typeface="+mn-lt"/>
                          <a:ea typeface="+mn-ea"/>
                          <a:cs typeface="+mn-cs"/>
                          <a:hlinkClick r:id="rId12"/>
                        </a:rPr>
                        <a:t>MTEA 2 </a:t>
                      </a:r>
                      <a:r>
                        <a:rPr lang="fi-FI" sz="1300" b="0" i="0" kern="1200" dirty="0">
                          <a:solidFill>
                            <a:schemeClr val="dk1"/>
                          </a:solidFill>
                          <a:effectLst/>
                          <a:latin typeface="+mn-lt"/>
                          <a:ea typeface="+mn-ea"/>
                          <a:cs typeface="+mn-cs"/>
                        </a:rPr>
                        <a:t>aikuisten mielenterveyden ensiapu)**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Matalan kynnyksen palvelujen lisääminen ja saatavuus (esim. avovastaanotot)</a:t>
                      </a:r>
                    </a:p>
                    <a:p>
                      <a:pPr marL="0" indent="0" rtl="0" fontAlgn="base">
                        <a:buFont typeface="Arial" panose="020B0604020202020204" pitchFamily="34" charset="0"/>
                        <a:buNone/>
                      </a:pPr>
                      <a:endParaRPr lang="fi-FI" sz="1300" b="0" i="0" kern="1200">
                        <a:solidFill>
                          <a:schemeClr val="dk1"/>
                        </a:solidFill>
                        <a:effectLst/>
                        <a:latin typeface="+mn-lt"/>
                        <a:ea typeface="+mn-ea"/>
                        <a:cs typeface="+mn-cs"/>
                      </a:endParaRPr>
                    </a:p>
                    <a:p>
                      <a:pPr marL="0" lvl="0" indent="0">
                        <a:buFont typeface="Arial" panose="020B0604020202020204" pitchFamily="34" charset="0"/>
                        <a:buNone/>
                      </a:pPr>
                      <a:r>
                        <a:rPr lang="fi-FI" sz="1300" b="0" i="0" kern="1200" dirty="0">
                          <a:solidFill>
                            <a:schemeClr val="dk1"/>
                          </a:solidFill>
                          <a:effectLst/>
                          <a:latin typeface="+mn-lt"/>
                          <a:ea typeface="+mn-ea"/>
                          <a:cs typeface="+mn-cs"/>
                        </a:rPr>
                        <a:t>KUN JO ONGELMIA</a:t>
                      </a:r>
                      <a:endParaRPr lang="fi-FI" dirty="0"/>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13"/>
                        </a:rPr>
                        <a:t>LINITY</a:t>
                      </a:r>
                      <a:r>
                        <a:rPr lang="fi-FI" sz="1300" b="0" i="0" kern="1200" dirty="0">
                          <a:solidFill>
                            <a:schemeClr val="dk1"/>
                          </a:solidFill>
                          <a:effectLst/>
                          <a:latin typeface="+mn-lt"/>
                          <a:ea typeface="+mn-ea"/>
                          <a:cs typeface="+mn-cs"/>
                        </a:rPr>
                        <a:t> lyhytinterventio - itsemurhaa yrittäneille </a:t>
                      </a:r>
                    </a:p>
                    <a:p>
                      <a:pPr marL="0" indent="0" rtl="0" fontAlgn="base">
                        <a:buNone/>
                      </a:pPr>
                      <a:endParaRPr lang="fi-FI" sz="1300" b="0" i="0" kern="1200" dirty="0">
                        <a:solidFill>
                          <a:srgbClr val="C00000"/>
                        </a:solidFill>
                        <a:effectLst/>
                        <a:latin typeface="+mn-lt"/>
                        <a:ea typeface="+mn-ea"/>
                        <a:cs typeface="+mn-cs"/>
                      </a:endParaRPr>
                    </a:p>
                    <a:p>
                      <a:pPr marL="0" indent="0">
                        <a:buFont typeface="Arial" panose="020B0604020202020204" pitchFamily="34" charset="0"/>
                        <a:buNone/>
                      </a:pPr>
                      <a:endParaRPr lang="fi-FI" sz="1300" baseline="0">
                        <a:solidFill>
                          <a:schemeClr val="tx1"/>
                        </a:solidFill>
                      </a:endParaRPr>
                    </a:p>
                  </a:txBody>
                  <a:tcPr/>
                </a:tc>
                <a:tc>
                  <a:txBody>
                    <a:bodyPr/>
                    <a:lstStyle/>
                    <a:p>
                      <a:pPr marL="0" lvl="0" indent="0" algn="l">
                        <a:lnSpc>
                          <a:spcPct val="100000"/>
                        </a:lnSpc>
                        <a:spcBef>
                          <a:spcPts val="0"/>
                        </a:spcBef>
                        <a:spcAft>
                          <a:spcPts val="0"/>
                        </a:spcAft>
                        <a:buNone/>
                      </a:pPr>
                      <a:r>
                        <a:rPr lang="en-US" sz="1300" b="0" i="0" u="none" strike="noStrike" noProof="0" err="1">
                          <a:latin typeface="Calibri"/>
                        </a:rPr>
                        <a:t>Sotkanet</a:t>
                      </a:r>
                      <a:r>
                        <a:rPr lang="en-US" sz="1300" b="0" i="0" u="none" strike="noStrike" noProof="0" dirty="0">
                          <a:latin typeface="Calibri"/>
                        </a:rPr>
                        <a:t>:</a:t>
                      </a:r>
                    </a:p>
                    <a:p>
                      <a:pPr marL="285750" lvl="0" indent="-285750" algn="l">
                        <a:lnSpc>
                          <a:spcPct val="100000"/>
                        </a:lnSpc>
                        <a:spcBef>
                          <a:spcPts val="0"/>
                        </a:spcBef>
                        <a:spcAft>
                          <a:spcPts val="0"/>
                        </a:spcAft>
                        <a:buFont typeface="Arial"/>
                        <a:buChar char="•"/>
                      </a:pPr>
                      <a:r>
                        <a:rPr lang="en-US" sz="1300" b="0" i="0" u="none" strike="noStrike" noProof="0" err="1">
                          <a:latin typeface="Calibri"/>
                        </a:rPr>
                        <a:t>Mielenterveysperusteisesti</a:t>
                      </a:r>
                      <a:r>
                        <a:rPr lang="en-US" sz="1300" b="0" i="0" u="none" strike="noStrike" noProof="0" dirty="0">
                          <a:latin typeface="Calibri"/>
                        </a:rPr>
                        <a:t> </a:t>
                      </a:r>
                      <a:r>
                        <a:rPr lang="en-US" sz="1300" b="0" i="0" u="none" strike="noStrike" noProof="0" err="1">
                          <a:latin typeface="Calibri"/>
                        </a:rPr>
                        <a:t>sairauspäivärahaa</a:t>
                      </a:r>
                      <a:r>
                        <a:rPr lang="en-US" sz="1300" b="0" i="0" u="none" strike="noStrike" noProof="0" dirty="0">
                          <a:latin typeface="Calibri"/>
                        </a:rPr>
                        <a:t> </a:t>
                      </a:r>
                      <a:r>
                        <a:rPr lang="en-US" sz="1300" b="0" i="0" u="none" strike="noStrike" noProof="0" err="1">
                          <a:latin typeface="Calibri"/>
                        </a:rPr>
                        <a:t>saaneet</a:t>
                      </a:r>
                      <a:r>
                        <a:rPr lang="en-US" sz="1300" b="0" i="0" u="none" strike="noStrike" noProof="0" dirty="0">
                          <a:latin typeface="Calibri"/>
                        </a:rPr>
                        <a:t> 25-64v / 1000 </a:t>
                      </a:r>
                      <a:r>
                        <a:rPr lang="en-US" sz="1300" b="0" i="0" u="none" strike="noStrike" noProof="0" err="1">
                          <a:latin typeface="Calibri"/>
                        </a:rPr>
                        <a:t>vastaavanikäistä</a:t>
                      </a:r>
                      <a:r>
                        <a:rPr lang="en-US" sz="1300" b="0" i="0" u="none" strike="noStrike" noProof="0" dirty="0">
                          <a:latin typeface="Calibri"/>
                        </a:rPr>
                        <a:t> </a:t>
                      </a:r>
                      <a:r>
                        <a:rPr lang="en-US" sz="1300" b="0" i="0" u="none" strike="noStrike" noProof="0" err="1">
                          <a:latin typeface="Calibri"/>
                        </a:rPr>
                        <a:t>kohden</a:t>
                      </a:r>
                      <a:r>
                        <a:rPr lang="en-US" sz="1300" b="0" i="0" u="none" strike="noStrike" noProof="0" dirty="0">
                          <a:latin typeface="Calibri"/>
                        </a:rPr>
                        <a:t>,</a:t>
                      </a:r>
                      <a:r>
                        <a:rPr lang="en-US" sz="1300" b="0" i="0" u="none" strike="noStrike" baseline="0" noProof="0" dirty="0">
                          <a:latin typeface="Calibri"/>
                        </a:rPr>
                        <a:t> 2019</a:t>
                      </a:r>
                    </a:p>
                    <a:p>
                      <a:pPr marL="285750" lvl="0" indent="-285750" algn="l">
                        <a:lnSpc>
                          <a:spcPct val="100000"/>
                        </a:lnSpc>
                        <a:spcBef>
                          <a:spcPts val="0"/>
                        </a:spcBef>
                        <a:spcAft>
                          <a:spcPts val="0"/>
                        </a:spcAft>
                        <a:buFont typeface="Arial"/>
                        <a:buChar char="•"/>
                      </a:pPr>
                      <a:r>
                        <a:rPr lang="en-US" sz="1300" b="0" i="0" u="none" strike="noStrike" noProof="0" err="1">
                          <a:latin typeface="Calibri"/>
                        </a:rPr>
                        <a:t>Mielenterveyden</a:t>
                      </a:r>
                      <a:r>
                        <a:rPr lang="en-US" sz="1300" b="0" i="0" u="none" strike="noStrike" noProof="0" dirty="0">
                          <a:latin typeface="Calibri"/>
                        </a:rPr>
                        <a:t> ja </a:t>
                      </a:r>
                      <a:r>
                        <a:rPr lang="en-US" sz="1300" b="0" i="0" u="none" strike="noStrike" noProof="0" err="1">
                          <a:latin typeface="Calibri"/>
                        </a:rPr>
                        <a:t>käyttäytymisen</a:t>
                      </a:r>
                      <a:r>
                        <a:rPr lang="en-US" sz="1300" b="0" i="0" u="none" strike="noStrike" noProof="0" dirty="0">
                          <a:latin typeface="Calibri"/>
                        </a:rPr>
                        <a:t> </a:t>
                      </a:r>
                      <a:r>
                        <a:rPr lang="en-US" sz="1300" b="0" i="0" u="none" strike="noStrike" noProof="0" err="1">
                          <a:latin typeface="Calibri"/>
                        </a:rPr>
                        <a:t>häiriöiden</a:t>
                      </a:r>
                      <a:r>
                        <a:rPr lang="en-US" sz="1300" b="0" i="0" u="none" strike="noStrike" noProof="0" dirty="0">
                          <a:latin typeface="Calibri"/>
                        </a:rPr>
                        <a:t> </a:t>
                      </a:r>
                      <a:r>
                        <a:rPr lang="en-US" sz="1300" b="0" i="0" u="none" strike="noStrike" noProof="0" err="1">
                          <a:latin typeface="Calibri"/>
                        </a:rPr>
                        <a:t>vuoksi</a:t>
                      </a:r>
                      <a:r>
                        <a:rPr lang="en-US" sz="1300" b="0" i="0" u="none" strike="noStrike" noProof="0" dirty="0">
                          <a:latin typeface="Calibri"/>
                        </a:rPr>
                        <a:t> </a:t>
                      </a:r>
                      <a:r>
                        <a:rPr lang="en-US" sz="1300" b="0" i="0" u="none" strike="noStrike" noProof="0" err="1">
                          <a:latin typeface="Calibri"/>
                        </a:rPr>
                        <a:t>työkyvyttömyyseläkettä</a:t>
                      </a:r>
                      <a:r>
                        <a:rPr lang="en-US" sz="1300" b="0" i="0" u="none" strike="noStrike" noProof="0" dirty="0">
                          <a:latin typeface="Calibri"/>
                        </a:rPr>
                        <a:t> </a:t>
                      </a:r>
                      <a:r>
                        <a:rPr lang="en-US" sz="1300" b="0" i="0" u="none" strike="noStrike" noProof="0" err="1">
                          <a:latin typeface="Calibri"/>
                        </a:rPr>
                        <a:t>saavat</a:t>
                      </a:r>
                      <a:r>
                        <a:rPr lang="en-US" sz="1300" b="0" i="0" u="none" strike="noStrike" noProof="0" dirty="0">
                          <a:latin typeface="Calibri"/>
                        </a:rPr>
                        <a:t> 16-24v </a:t>
                      </a:r>
                      <a:r>
                        <a:rPr lang="en-US" sz="1300" b="0" i="0" u="none" strike="noStrike" noProof="0" err="1">
                          <a:latin typeface="Calibri"/>
                        </a:rPr>
                        <a:t>vastaavanikäisestä</a:t>
                      </a:r>
                      <a:r>
                        <a:rPr lang="en-US" sz="1300" b="0" i="0" u="none" strike="noStrike" noProof="0" dirty="0">
                          <a:latin typeface="Calibri"/>
                        </a:rPr>
                        <a:t> </a:t>
                      </a:r>
                      <a:r>
                        <a:rPr lang="en-US" sz="1300" b="0" i="0" u="none" strike="noStrike" noProof="0" err="1">
                          <a:latin typeface="Calibri"/>
                        </a:rPr>
                        <a:t>väestöstä</a:t>
                      </a:r>
                      <a:r>
                        <a:rPr lang="en-US" sz="1300" b="0" i="0" u="none" strike="noStrike" baseline="0" noProof="0" dirty="0">
                          <a:latin typeface="Calibri"/>
                        </a:rPr>
                        <a:t> 2019</a:t>
                      </a:r>
                    </a:p>
                    <a:p>
                      <a:pPr marL="285750" lvl="0" indent="-285750" algn="l">
                        <a:lnSpc>
                          <a:spcPct val="100000"/>
                        </a:lnSpc>
                        <a:spcBef>
                          <a:spcPts val="0"/>
                        </a:spcBef>
                        <a:spcAft>
                          <a:spcPts val="0"/>
                        </a:spcAft>
                        <a:buFont typeface="Arial"/>
                        <a:buChar char="•"/>
                      </a:pPr>
                      <a:r>
                        <a:rPr lang="en-US" sz="1300" b="0" i="0" u="none" strike="noStrike" noProof="0" err="1">
                          <a:latin typeface="Calibri"/>
                        </a:rPr>
                        <a:t>Mielenterveyden</a:t>
                      </a:r>
                      <a:r>
                        <a:rPr lang="en-US" sz="1300" b="0" i="0" u="none" strike="noStrike" noProof="0" dirty="0">
                          <a:latin typeface="Calibri"/>
                        </a:rPr>
                        <a:t> ja </a:t>
                      </a:r>
                      <a:r>
                        <a:rPr lang="en-US" sz="1300" b="0" i="0" u="none" strike="noStrike" noProof="0" err="1">
                          <a:latin typeface="Calibri"/>
                        </a:rPr>
                        <a:t>käyttäytymisen</a:t>
                      </a:r>
                      <a:r>
                        <a:rPr lang="en-US" sz="1300" b="0" i="0" u="none" strike="noStrike" noProof="0" dirty="0">
                          <a:latin typeface="Calibri"/>
                        </a:rPr>
                        <a:t> </a:t>
                      </a:r>
                      <a:r>
                        <a:rPr lang="en-US" sz="1300" b="0" i="0" u="none" strike="noStrike" noProof="0" err="1">
                          <a:latin typeface="Calibri"/>
                        </a:rPr>
                        <a:t>häiriöiden</a:t>
                      </a:r>
                      <a:r>
                        <a:rPr lang="en-US" sz="1300" b="0" i="0" u="none" strike="noStrike" noProof="0" dirty="0">
                          <a:latin typeface="Calibri"/>
                        </a:rPr>
                        <a:t> </a:t>
                      </a:r>
                      <a:r>
                        <a:rPr lang="en-US" sz="1300" b="0" i="0" u="none" strike="noStrike" noProof="0" err="1">
                          <a:latin typeface="Calibri"/>
                        </a:rPr>
                        <a:t>vuoksi</a:t>
                      </a:r>
                      <a:r>
                        <a:rPr lang="en-US" sz="1300" b="0" i="0" u="none" strike="noStrike" noProof="0" dirty="0">
                          <a:latin typeface="Calibri"/>
                        </a:rPr>
                        <a:t> </a:t>
                      </a:r>
                      <a:r>
                        <a:rPr lang="en-US" sz="1300" b="0" i="0" u="none" strike="noStrike" noProof="0" err="1">
                          <a:latin typeface="Calibri"/>
                        </a:rPr>
                        <a:t>työkyvyttömyyseläkettä</a:t>
                      </a:r>
                      <a:r>
                        <a:rPr lang="en-US" sz="1300" b="0" i="0" u="none" strike="noStrike" noProof="0" dirty="0">
                          <a:latin typeface="Calibri"/>
                        </a:rPr>
                        <a:t> </a:t>
                      </a:r>
                      <a:r>
                        <a:rPr lang="en-US" sz="1300" b="0" i="0" u="none" strike="noStrike" noProof="0" err="1">
                          <a:latin typeface="Calibri"/>
                        </a:rPr>
                        <a:t>saavat</a:t>
                      </a:r>
                      <a:r>
                        <a:rPr lang="en-US" sz="1300" b="0" i="0" u="none" strike="noStrike" noProof="0" dirty="0">
                          <a:latin typeface="Calibri"/>
                        </a:rPr>
                        <a:t> 25-64v,</a:t>
                      </a:r>
                      <a:r>
                        <a:rPr lang="en-US" sz="1300" b="0" i="0" u="none" strike="noStrike" baseline="0" noProof="0" dirty="0">
                          <a:latin typeface="Calibri"/>
                        </a:rPr>
                        <a:t> 2019</a:t>
                      </a:r>
                    </a:p>
                    <a:p>
                      <a:pPr marL="285750" lvl="0" indent="-285750" algn="l">
                        <a:lnSpc>
                          <a:spcPct val="100000"/>
                        </a:lnSpc>
                        <a:spcBef>
                          <a:spcPts val="0"/>
                        </a:spcBef>
                        <a:spcAft>
                          <a:spcPts val="0"/>
                        </a:spcAft>
                        <a:buFont typeface="Arial"/>
                        <a:buChar char="•"/>
                      </a:pPr>
                      <a:r>
                        <a:rPr lang="en-US" sz="1300" b="0" i="0" u="none" strike="noStrike" baseline="0" noProof="0" err="1">
                          <a:solidFill>
                            <a:schemeClr val="tx1"/>
                          </a:solidFill>
                          <a:latin typeface="Calibri"/>
                        </a:rPr>
                        <a:t>A</a:t>
                      </a:r>
                      <a:r>
                        <a:rPr lang="en-US" sz="1300" b="0" i="0" u="none" strike="noStrike" noProof="0" err="1">
                          <a:solidFill>
                            <a:schemeClr val="tx1"/>
                          </a:solidFill>
                          <a:latin typeface="Calibri"/>
                        </a:rPr>
                        <a:t>ikuisten</a:t>
                      </a:r>
                      <a:r>
                        <a:rPr lang="en-US" sz="1300" b="0" i="0" u="none" strike="noStrike" noProof="0" dirty="0">
                          <a:solidFill>
                            <a:schemeClr val="tx1"/>
                          </a:solidFill>
                          <a:latin typeface="Calibri"/>
                        </a:rPr>
                        <a:t> </a:t>
                      </a:r>
                      <a:r>
                        <a:rPr lang="en-US" sz="1300" b="0" i="0" u="none" strike="noStrike" noProof="0" err="1">
                          <a:solidFill>
                            <a:schemeClr val="tx1"/>
                          </a:solidFill>
                          <a:latin typeface="Calibri"/>
                        </a:rPr>
                        <a:t>mielenterveyden</a:t>
                      </a:r>
                      <a:r>
                        <a:rPr lang="en-US" sz="1300" b="0" i="0" u="none" strike="noStrike" noProof="0" dirty="0">
                          <a:solidFill>
                            <a:schemeClr val="tx1"/>
                          </a:solidFill>
                          <a:latin typeface="Calibri"/>
                        </a:rPr>
                        <a:t> </a:t>
                      </a:r>
                      <a:r>
                        <a:rPr lang="en-US" sz="1300" b="0" i="0" u="none" strike="noStrike" noProof="0" err="1">
                          <a:solidFill>
                            <a:schemeClr val="tx1"/>
                          </a:solidFill>
                          <a:latin typeface="Calibri"/>
                        </a:rPr>
                        <a:t>avohoitokäynnit</a:t>
                      </a:r>
                      <a:r>
                        <a:rPr lang="en-US" sz="1300" b="0" i="0" u="none" strike="noStrike" noProof="0" dirty="0">
                          <a:solidFill>
                            <a:schemeClr val="tx1"/>
                          </a:solidFill>
                          <a:latin typeface="Calibri"/>
                        </a:rPr>
                        <a:t> / 1000 18+v, 2019</a:t>
                      </a:r>
                    </a:p>
                    <a:p>
                      <a:pPr marL="285750" lvl="0" indent="-285750" algn="l">
                        <a:lnSpc>
                          <a:spcPct val="100000"/>
                        </a:lnSpc>
                        <a:spcBef>
                          <a:spcPts val="0"/>
                        </a:spcBef>
                        <a:spcAft>
                          <a:spcPts val="0"/>
                        </a:spcAft>
                        <a:buFont typeface="Arial"/>
                        <a:buChar char="•"/>
                      </a:pPr>
                      <a:r>
                        <a:rPr lang="en-US" sz="1300" b="0" i="0" u="none" strike="noStrike" noProof="0" err="1">
                          <a:latin typeface="Calibri"/>
                        </a:rPr>
                        <a:t>Työikäisistä</a:t>
                      </a:r>
                      <a:r>
                        <a:rPr lang="en-US" sz="1300" b="0" i="0" u="none" strike="noStrike" noProof="0" dirty="0">
                          <a:latin typeface="Calibri"/>
                        </a:rPr>
                        <a:t> (25-64- </a:t>
                      </a:r>
                      <a:r>
                        <a:rPr lang="en-US" sz="1300" b="0" i="0" u="none" strike="noStrike" noProof="0" err="1">
                          <a:latin typeface="Calibri"/>
                        </a:rPr>
                        <a:t>vuotiaista</a:t>
                      </a:r>
                      <a:r>
                        <a:rPr lang="en-US" sz="1300" b="0" i="0" u="none" strike="noStrike" noProof="0" dirty="0">
                          <a:latin typeface="Calibri"/>
                        </a:rPr>
                        <a:t>) </a:t>
                      </a:r>
                      <a:r>
                        <a:rPr lang="en-US" sz="1300" b="0" i="0" u="none" strike="noStrike" noProof="0" err="1">
                          <a:latin typeface="Calibri"/>
                        </a:rPr>
                        <a:t>depressiolääkkeistä</a:t>
                      </a:r>
                      <a:r>
                        <a:rPr lang="en-US" sz="1300" b="0" i="0" u="none" strike="noStrike" noProof="0" dirty="0">
                          <a:latin typeface="Calibri"/>
                        </a:rPr>
                        <a:t> </a:t>
                      </a:r>
                      <a:r>
                        <a:rPr lang="en-US" sz="1300" b="0" i="0" u="none" strike="noStrike" noProof="0" err="1">
                          <a:latin typeface="Calibri"/>
                        </a:rPr>
                        <a:t>korvausta</a:t>
                      </a:r>
                      <a:r>
                        <a:rPr lang="en-US" sz="1300" b="0" i="0" u="none" strike="noStrike" noProof="0" dirty="0">
                          <a:latin typeface="Calibri"/>
                        </a:rPr>
                        <a:t> </a:t>
                      </a:r>
                      <a:r>
                        <a:rPr lang="en-US" sz="1300" b="0" i="0" u="none" strike="noStrike" noProof="0" err="1">
                          <a:latin typeface="Calibri"/>
                        </a:rPr>
                        <a:t>saaneita</a:t>
                      </a:r>
                      <a:r>
                        <a:rPr lang="en-US" sz="1300" b="0" i="0" u="none" strike="noStrike" noProof="0" dirty="0">
                          <a:latin typeface="Calibri"/>
                        </a:rPr>
                        <a:t>,</a:t>
                      </a:r>
                      <a:r>
                        <a:rPr lang="en-US" sz="1300" b="0" i="0" u="none" strike="noStrike" baseline="0" noProof="0" dirty="0">
                          <a:latin typeface="Calibri"/>
                        </a:rPr>
                        <a:t> 2019</a:t>
                      </a:r>
                    </a:p>
                    <a:p>
                      <a:pPr marL="0" lvl="0" indent="0" algn="l">
                        <a:lnSpc>
                          <a:spcPct val="100000"/>
                        </a:lnSpc>
                        <a:spcBef>
                          <a:spcPts val="0"/>
                        </a:spcBef>
                        <a:spcAft>
                          <a:spcPts val="0"/>
                        </a:spcAft>
                        <a:buFont typeface="Arial"/>
                        <a:buNone/>
                      </a:pPr>
                      <a:r>
                        <a:rPr lang="en-US" sz="1300" b="0" i="0" u="none" strike="noStrike" noProof="0" err="1">
                          <a:latin typeface="Calibri"/>
                        </a:rPr>
                        <a:t>Sotkanet</a:t>
                      </a:r>
                      <a:r>
                        <a:rPr lang="en-US" sz="1300" b="0" i="0" u="none" strike="noStrike" noProof="0" dirty="0">
                          <a:latin typeface="Calibri"/>
                        </a:rPr>
                        <a:t>,</a:t>
                      </a:r>
                      <a:r>
                        <a:rPr lang="en-US" sz="1300" b="0" i="0" u="none" strike="noStrike" baseline="0" noProof="0" dirty="0">
                          <a:latin typeface="Calibri"/>
                        </a:rPr>
                        <a:t> </a:t>
                      </a:r>
                      <a:r>
                        <a:rPr lang="en-US" sz="1300" b="0" i="0" u="none" strike="noStrike" baseline="0" noProof="0" err="1">
                          <a:latin typeface="Calibri"/>
                        </a:rPr>
                        <a:t>e</a:t>
                      </a:r>
                      <a:r>
                        <a:rPr lang="en-US" sz="1300" b="0" i="0" u="none" strike="noStrike" noProof="0" err="1">
                          <a:latin typeface="Calibri"/>
                        </a:rPr>
                        <a:t>läketurvakeskus</a:t>
                      </a:r>
                      <a:r>
                        <a:rPr lang="en-US" sz="1300" b="0" i="0" u="none" strike="noStrike" noProof="0" dirty="0">
                          <a:latin typeface="Calibri"/>
                        </a:rPr>
                        <a:t>:</a:t>
                      </a:r>
                    </a:p>
                    <a:p>
                      <a:pPr marL="285750" lvl="0" indent="-285750" algn="l">
                        <a:lnSpc>
                          <a:spcPct val="100000"/>
                        </a:lnSpc>
                        <a:spcBef>
                          <a:spcPts val="0"/>
                        </a:spcBef>
                        <a:spcAft>
                          <a:spcPts val="0"/>
                        </a:spcAft>
                        <a:buFont typeface="Arial"/>
                        <a:buChar char="•"/>
                      </a:pPr>
                      <a:r>
                        <a:rPr lang="en-US" sz="1300" b="0" i="0" u="none" strike="noStrike" noProof="0" err="1">
                          <a:solidFill>
                            <a:srgbClr val="7030A0"/>
                          </a:solidFill>
                          <a:latin typeface="Calibri"/>
                        </a:rPr>
                        <a:t>Mielenterveyshäiriöiden</a:t>
                      </a:r>
                      <a:r>
                        <a:rPr lang="en-US" sz="1300" b="0" i="0" u="none" strike="noStrike" noProof="0" dirty="0">
                          <a:solidFill>
                            <a:srgbClr val="7030A0"/>
                          </a:solidFill>
                          <a:latin typeface="Calibri"/>
                        </a:rPr>
                        <a:t> </a:t>
                      </a:r>
                      <a:r>
                        <a:rPr lang="en-US" sz="1300" b="0" i="0" u="none" strike="noStrike" noProof="0" err="1">
                          <a:solidFill>
                            <a:srgbClr val="7030A0"/>
                          </a:solidFill>
                          <a:latin typeface="Calibri"/>
                        </a:rPr>
                        <a:t>vuoksi</a:t>
                      </a:r>
                      <a:r>
                        <a:rPr lang="en-US" sz="1300" b="0" i="0" u="none" strike="noStrike" noProof="0" dirty="0">
                          <a:solidFill>
                            <a:srgbClr val="7030A0"/>
                          </a:solidFill>
                          <a:latin typeface="Calibri"/>
                        </a:rPr>
                        <a:t> </a:t>
                      </a:r>
                      <a:r>
                        <a:rPr lang="en-US" sz="1300" b="0" i="0" u="none" strike="noStrike" noProof="0" err="1">
                          <a:solidFill>
                            <a:srgbClr val="7030A0"/>
                          </a:solidFill>
                          <a:latin typeface="Calibri"/>
                        </a:rPr>
                        <a:t>työkyvyttömyyseläkettä</a:t>
                      </a:r>
                      <a:r>
                        <a:rPr lang="en-US" sz="1300" b="0" i="0" u="none" strike="noStrike" noProof="0" dirty="0">
                          <a:solidFill>
                            <a:srgbClr val="7030A0"/>
                          </a:solidFill>
                          <a:latin typeface="Calibri"/>
                        </a:rPr>
                        <a:t> </a:t>
                      </a:r>
                      <a:r>
                        <a:rPr lang="en-US" sz="1300" b="0" i="0" u="none" strike="noStrike" noProof="0" err="1">
                          <a:solidFill>
                            <a:srgbClr val="7030A0"/>
                          </a:solidFill>
                          <a:latin typeface="Calibri"/>
                        </a:rPr>
                        <a:t>saavat</a:t>
                      </a:r>
                      <a:r>
                        <a:rPr lang="en-US" sz="1300" b="0" i="0" u="none" strike="noStrike" noProof="0" dirty="0">
                          <a:solidFill>
                            <a:srgbClr val="7030A0"/>
                          </a:solidFill>
                          <a:latin typeface="Calibri"/>
                        </a:rPr>
                        <a:t> 18-34-vuotiaat (pois </a:t>
                      </a:r>
                      <a:r>
                        <a:rPr lang="en-US" sz="1300" b="0" i="0" u="none" strike="noStrike" noProof="0" err="1">
                          <a:solidFill>
                            <a:srgbClr val="7030A0"/>
                          </a:solidFill>
                          <a:latin typeface="Calibri"/>
                        </a:rPr>
                        <a:t>lukien</a:t>
                      </a:r>
                      <a:r>
                        <a:rPr lang="en-US" sz="1300" b="0" i="0" u="none" strike="noStrike" noProof="0" dirty="0">
                          <a:solidFill>
                            <a:srgbClr val="7030A0"/>
                          </a:solidFill>
                          <a:latin typeface="Calibri"/>
                        </a:rPr>
                        <a:t> </a:t>
                      </a:r>
                      <a:r>
                        <a:rPr lang="en-US" sz="1300" b="0" i="0" u="none" strike="noStrike" noProof="0" err="1">
                          <a:solidFill>
                            <a:srgbClr val="7030A0"/>
                          </a:solidFill>
                          <a:latin typeface="Calibri"/>
                        </a:rPr>
                        <a:t>elimelliset</a:t>
                      </a:r>
                      <a:r>
                        <a:rPr lang="en-US" sz="1300" b="0" i="0" u="none" strike="noStrike" noProof="0" dirty="0">
                          <a:solidFill>
                            <a:srgbClr val="7030A0"/>
                          </a:solidFill>
                          <a:latin typeface="Calibri"/>
                        </a:rPr>
                        <a:t> </a:t>
                      </a:r>
                      <a:r>
                        <a:rPr lang="en-US" sz="1300" b="0" i="0" u="none" strike="noStrike" noProof="0" err="1">
                          <a:solidFill>
                            <a:srgbClr val="7030A0"/>
                          </a:solidFill>
                          <a:latin typeface="Calibri"/>
                        </a:rPr>
                        <a:t>aivo-oireyhtymät</a:t>
                      </a:r>
                      <a:r>
                        <a:rPr lang="en-US" sz="1300" b="0" i="0" u="none" strike="noStrike" noProof="0" dirty="0">
                          <a:solidFill>
                            <a:srgbClr val="7030A0"/>
                          </a:solidFill>
                          <a:latin typeface="Calibri"/>
                        </a:rPr>
                        <a:t> ja </a:t>
                      </a:r>
                      <a:r>
                        <a:rPr lang="en-US" sz="1300" b="0" i="0" u="none" strike="noStrike" noProof="0" err="1">
                          <a:solidFill>
                            <a:srgbClr val="7030A0"/>
                          </a:solidFill>
                          <a:latin typeface="Calibri"/>
                        </a:rPr>
                        <a:t>älyllinen</a:t>
                      </a:r>
                      <a:r>
                        <a:rPr lang="en-US" sz="1300" b="0" i="0" u="none" strike="noStrike" noProof="0" dirty="0">
                          <a:solidFill>
                            <a:srgbClr val="7030A0"/>
                          </a:solidFill>
                          <a:latin typeface="Calibri"/>
                        </a:rPr>
                        <a:t> </a:t>
                      </a:r>
                      <a:r>
                        <a:rPr lang="en-US" sz="1300" b="0" i="0" u="none" strike="noStrike" noProof="0" err="1">
                          <a:solidFill>
                            <a:srgbClr val="7030A0"/>
                          </a:solidFill>
                          <a:latin typeface="Calibri"/>
                        </a:rPr>
                        <a:t>kehitysvammaisuus</a:t>
                      </a:r>
                      <a:r>
                        <a:rPr lang="en-US" sz="1300" b="0" i="0" u="none" strike="noStrike" noProof="0" dirty="0">
                          <a:solidFill>
                            <a:srgbClr val="7030A0"/>
                          </a:solidFill>
                          <a:latin typeface="Calibri"/>
                        </a:rPr>
                        <a:t>), % </a:t>
                      </a:r>
                      <a:r>
                        <a:rPr lang="en-US" sz="1300" b="0" i="0" u="none" strike="noStrike" noProof="0" err="1">
                          <a:solidFill>
                            <a:srgbClr val="7030A0"/>
                          </a:solidFill>
                          <a:latin typeface="Calibri"/>
                        </a:rPr>
                        <a:t>vastaavanikäisestä</a:t>
                      </a:r>
                      <a:r>
                        <a:rPr lang="en-US" sz="1300" b="0" i="0" u="none" strike="noStrike" noProof="0" dirty="0">
                          <a:solidFill>
                            <a:srgbClr val="7030A0"/>
                          </a:solidFill>
                          <a:latin typeface="Calibri"/>
                        </a:rPr>
                        <a:t> </a:t>
                      </a:r>
                      <a:r>
                        <a:rPr lang="en-US" sz="1300" b="0" i="0" u="none" strike="noStrike" noProof="0" err="1">
                          <a:solidFill>
                            <a:srgbClr val="7030A0"/>
                          </a:solidFill>
                          <a:latin typeface="Calibri"/>
                        </a:rPr>
                        <a:t>väestöstä</a:t>
                      </a:r>
                      <a:r>
                        <a:rPr lang="en-US" sz="1300" b="0" i="0" u="none" strike="noStrike" noProof="0" dirty="0">
                          <a:solidFill>
                            <a:srgbClr val="7030A0"/>
                          </a:solidFill>
                          <a:latin typeface="Calibri"/>
                        </a:rPr>
                        <a:t> HYTE(H)</a:t>
                      </a:r>
                    </a:p>
                    <a:p>
                      <a:pPr marL="0" marR="0" lvl="0" indent="0" algn="l">
                        <a:lnSpc>
                          <a:spcPct val="100000"/>
                        </a:lnSpc>
                        <a:spcBef>
                          <a:spcPts val="0"/>
                        </a:spcBef>
                        <a:spcAft>
                          <a:spcPts val="0"/>
                        </a:spcAft>
                        <a:buFont typeface="Arial" panose="020B0604020202020204" pitchFamily="34" charset="0"/>
                        <a:buNone/>
                      </a:pPr>
                      <a:endParaRPr lang="en-US" sz="1300" b="0" i="0" u="none" strike="noStrike" noProof="0">
                        <a:solidFill>
                          <a:schemeClr val="tx1"/>
                        </a:solidFill>
                      </a:endParaRPr>
                    </a:p>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US" sz="1300" b="0" i="0" u="none" strike="noStrike" noProof="0" err="1">
                          <a:solidFill>
                            <a:schemeClr val="tx1"/>
                          </a:solidFill>
                        </a:rPr>
                        <a:t>Vaikuttavat</a:t>
                      </a:r>
                      <a:r>
                        <a:rPr lang="en-US" sz="1300" b="0" i="0" u="none" strike="noStrike" noProof="0" dirty="0">
                          <a:solidFill>
                            <a:schemeClr val="tx1"/>
                          </a:solidFill>
                        </a:rPr>
                        <a:t> </a:t>
                      </a:r>
                      <a:r>
                        <a:rPr lang="en-US" sz="1300" b="0" i="0" u="none" strike="noStrike" noProof="0" err="1">
                          <a:solidFill>
                            <a:schemeClr val="tx1"/>
                          </a:solidFill>
                        </a:rPr>
                        <a:t>hyte-menetelmät</a:t>
                      </a:r>
                      <a:r>
                        <a:rPr lang="en-US" sz="1300" b="0" i="0" u="none" strike="noStrike" noProof="0" dirty="0">
                          <a:solidFill>
                            <a:schemeClr val="tx1"/>
                          </a:solidFill>
                        </a:rPr>
                        <a:t> </a:t>
                      </a:r>
                      <a:r>
                        <a:rPr lang="en-US" sz="1300" b="0" i="0" u="none" strike="noStrike" noProof="0" err="1">
                          <a:solidFill>
                            <a:schemeClr val="tx1"/>
                          </a:solidFill>
                        </a:rPr>
                        <a:t>kysely</a:t>
                      </a:r>
                      <a:endParaRPr lang="en-US" sz="1300" b="0" i="0" u="none" strike="noStrike" noProof="0">
                        <a:solidFill>
                          <a:schemeClr val="tx1"/>
                        </a:solidFill>
                      </a:endParaRPr>
                    </a:p>
                  </a:txBody>
                  <a:tcPr/>
                </a:tc>
                <a:extLst>
                  <a:ext uri="{0D108BD9-81ED-4DB2-BD59-A6C34878D82A}">
                    <a16:rowId xmlns:a16="http://schemas.microsoft.com/office/drawing/2014/main" val="3746883810"/>
                  </a:ext>
                </a:extLst>
              </a:tr>
            </a:tbl>
          </a:graphicData>
        </a:graphic>
      </p:graphicFrame>
    </p:spTree>
    <p:extLst>
      <p:ext uri="{BB962C8B-B14F-4D97-AF65-F5344CB8AC3E}">
        <p14:creationId xmlns:p14="http://schemas.microsoft.com/office/powerpoint/2010/main" val="1793601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3379" y="129654"/>
            <a:ext cx="10972800" cy="486210"/>
          </a:xfrm>
        </p:spPr>
        <p:txBody>
          <a:bodyPr>
            <a:noAutofit/>
          </a:bodyPr>
          <a:lstStyle/>
          <a:p>
            <a:r>
              <a:rPr lang="fi-FI" sz="2800" b="1">
                <a:solidFill>
                  <a:srgbClr val="7030A0"/>
                </a:solidFill>
              </a:rPr>
              <a:t>Painopiste: </a:t>
            </a:r>
            <a:r>
              <a:rPr lang="fi-FI" sz="2800" b="1">
                <a:solidFill>
                  <a:schemeClr val="accent4"/>
                </a:solidFill>
                <a:ea typeface="Verdana" panose="020B0604030504040204" pitchFamily="34" charset="0"/>
                <a:cs typeface="Verdana" panose="020B0604030504040204" pitchFamily="34" charset="0"/>
              </a:rPr>
              <a:t>Mielen hyvinvointi ja riippuvuuksien ehkäisy</a:t>
            </a:r>
            <a:r>
              <a:rPr lang="fi-FI" sz="2800" b="1">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
            </a:r>
            <a:br>
              <a:rPr lang="fi-FI" sz="2800" b="1">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br>
            <a:endParaRPr lang="fi-FI" sz="2800" b="1">
              <a:solidFill>
                <a:srgbClr val="7030A0"/>
              </a:solidFill>
            </a:endParaRPr>
          </a:p>
        </p:txBody>
      </p:sp>
      <p:graphicFrame>
        <p:nvGraphicFramePr>
          <p:cNvPr id="4" name="Sisällön paikkamerkki 3"/>
          <p:cNvGraphicFramePr>
            <a:graphicFrameLocks noGrp="1"/>
          </p:cNvGraphicFramePr>
          <p:nvPr>
            <p:ph sz="quarter" idx="13"/>
            <p:extLst>
              <p:ext uri="{D42A27DB-BD31-4B8C-83A1-F6EECF244321}">
                <p14:modId xmlns:p14="http://schemas.microsoft.com/office/powerpoint/2010/main" val="2962695973"/>
              </p:ext>
            </p:extLst>
          </p:nvPr>
        </p:nvGraphicFramePr>
        <p:xfrm>
          <a:off x="93379" y="372760"/>
          <a:ext cx="12271189" cy="6541930"/>
        </p:xfrm>
        <a:graphic>
          <a:graphicData uri="http://schemas.openxmlformats.org/drawingml/2006/table">
            <a:tbl>
              <a:tblPr firstRow="1" bandRow="1">
                <a:tableStyleId>{1E171933-4619-4E11-9A3F-F7608DF75F80}</a:tableStyleId>
              </a:tblPr>
              <a:tblGrid>
                <a:gridCol w="1683466">
                  <a:extLst>
                    <a:ext uri="{9D8B030D-6E8A-4147-A177-3AD203B41FA5}">
                      <a16:colId xmlns:a16="http://schemas.microsoft.com/office/drawing/2014/main" val="1527863934"/>
                    </a:ext>
                  </a:extLst>
                </a:gridCol>
                <a:gridCol w="1533133">
                  <a:extLst>
                    <a:ext uri="{9D8B030D-6E8A-4147-A177-3AD203B41FA5}">
                      <a16:colId xmlns:a16="http://schemas.microsoft.com/office/drawing/2014/main" val="2118112610"/>
                    </a:ext>
                  </a:extLst>
                </a:gridCol>
                <a:gridCol w="5214346">
                  <a:extLst>
                    <a:ext uri="{9D8B030D-6E8A-4147-A177-3AD203B41FA5}">
                      <a16:colId xmlns:a16="http://schemas.microsoft.com/office/drawing/2014/main" val="2405627847"/>
                    </a:ext>
                  </a:extLst>
                </a:gridCol>
                <a:gridCol w="3840244">
                  <a:extLst>
                    <a:ext uri="{9D8B030D-6E8A-4147-A177-3AD203B41FA5}">
                      <a16:colId xmlns:a16="http://schemas.microsoft.com/office/drawing/2014/main" val="1987869538"/>
                    </a:ext>
                  </a:extLst>
                </a:gridCol>
              </a:tblGrid>
              <a:tr h="495482">
                <a:tc>
                  <a:txBody>
                    <a:bodyPr/>
                    <a:lstStyle/>
                    <a:p>
                      <a:r>
                        <a:rPr lang="fi-FI" sz="1600" dirty="0"/>
                        <a:t>TAVOITTEET</a:t>
                      </a:r>
                    </a:p>
                  </a:txBody>
                  <a:tcPr/>
                </a:tc>
                <a:tc>
                  <a:txBody>
                    <a:bodyPr/>
                    <a:lstStyle/>
                    <a:p>
                      <a:r>
                        <a:rPr lang="fi-FI" sz="1400" dirty="0"/>
                        <a:t>HUOMIOI</a:t>
                      </a:r>
                      <a:r>
                        <a:rPr lang="fi-FI" sz="1400" baseline="0" dirty="0"/>
                        <a:t> ERITYISESTI</a:t>
                      </a:r>
                      <a:endParaRPr lang="fi-FI" sz="1400" dirty="0"/>
                    </a:p>
                  </a:txBody>
                  <a:tcPr/>
                </a:tc>
                <a:tc>
                  <a:txBody>
                    <a:bodyPr/>
                    <a:lstStyle/>
                    <a:p>
                      <a:r>
                        <a:rPr lang="fi-FI" sz="1600" dirty="0"/>
                        <a:t>MENETELMÄT</a:t>
                      </a:r>
                      <a:endParaRPr lang="fi-FI" sz="1600" dirty="0">
                        <a:solidFill>
                          <a:srgbClr val="C00000"/>
                        </a:solidFill>
                      </a:endParaRPr>
                    </a:p>
                  </a:txBody>
                  <a:tcPr/>
                </a:tc>
                <a:tc>
                  <a:txBody>
                    <a:bodyPr/>
                    <a:lstStyle/>
                    <a:p>
                      <a:r>
                        <a:rPr lang="fi-FI" sz="1600" dirty="0"/>
                        <a:t>MITTARIT</a:t>
                      </a:r>
                    </a:p>
                  </a:txBody>
                  <a:tcPr/>
                </a:tc>
                <a:extLst>
                  <a:ext uri="{0D108BD9-81ED-4DB2-BD59-A6C34878D82A}">
                    <a16:rowId xmlns:a16="http://schemas.microsoft.com/office/drawing/2014/main" val="1840333654"/>
                  </a:ext>
                </a:extLst>
              </a:tr>
              <a:tr h="31186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b="1" dirty="0"/>
                        <a:t>Alaikäiset</a:t>
                      </a:r>
                      <a:r>
                        <a:rPr lang="fi-FI" sz="1400" b="1" baseline="0" dirty="0"/>
                        <a:t> nuoret ovat päihteettömiä</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800" b="1" baseline="0"/>
                    </a:p>
                  </a:txBody>
                  <a:tcPr/>
                </a:tc>
                <a:tc>
                  <a:txBody>
                    <a:bodyPr/>
                    <a:lstStyle/>
                    <a:p>
                      <a:pPr marL="285750" indent="-285750">
                        <a:buFont typeface="Arial" panose="020B0604020202020204" pitchFamily="34" charset="0"/>
                        <a:buChar char="•"/>
                      </a:pPr>
                      <a:r>
                        <a:rPr lang="fi-FI" sz="1300" b="0" i="0" kern="1200" dirty="0">
                          <a:solidFill>
                            <a:schemeClr val="dk1"/>
                          </a:solidFill>
                          <a:effectLst/>
                          <a:latin typeface="+mn-lt"/>
                          <a:ea typeface="+mn-ea"/>
                          <a:cs typeface="+mn-cs"/>
                        </a:rPr>
                        <a:t>Tosi humalassa 8. ja 9lk erit. Rautavaara, </a:t>
                      </a:r>
                      <a:r>
                        <a:rPr lang="fi-FI" sz="1300" b="0" i="0" kern="1200" dirty="0">
                          <a:solidFill>
                            <a:schemeClr val="tx1"/>
                          </a:solidFill>
                          <a:effectLst/>
                          <a:latin typeface="+mn-lt"/>
                          <a:ea typeface="+mn-ea"/>
                          <a:cs typeface="+mn-cs"/>
                        </a:rPr>
                        <a:t>Keitele, Vesanto </a:t>
                      </a:r>
                    </a:p>
                    <a:p>
                      <a:pPr marL="285750" indent="-285750">
                        <a:buFont typeface="Arial" panose="020B0604020202020204" pitchFamily="34" charset="0"/>
                        <a:buChar char="•"/>
                      </a:pPr>
                      <a:r>
                        <a:rPr lang="fi-FI" sz="1300" b="0" i="0" kern="1200" dirty="0">
                          <a:solidFill>
                            <a:schemeClr val="tx1"/>
                          </a:solidFill>
                          <a:effectLst/>
                          <a:latin typeface="+mn-lt"/>
                          <a:ea typeface="+mn-ea"/>
                          <a:cs typeface="+mn-cs"/>
                        </a:rPr>
                        <a:t>tupakointi </a:t>
                      </a:r>
                      <a:r>
                        <a:rPr lang="fi-FI" sz="1300" b="0" i="0" kern="1200" dirty="0" err="1">
                          <a:solidFill>
                            <a:schemeClr val="tx1"/>
                          </a:solidFill>
                          <a:effectLst/>
                          <a:latin typeface="+mn-lt"/>
                          <a:ea typeface="+mn-ea"/>
                          <a:cs typeface="+mn-cs"/>
                        </a:rPr>
                        <a:t>erit</a:t>
                      </a:r>
                      <a:r>
                        <a:rPr lang="fi-FI" sz="1300" b="0" i="0" kern="1200" dirty="0">
                          <a:solidFill>
                            <a:schemeClr val="tx1"/>
                          </a:solidFill>
                          <a:effectLst/>
                          <a:latin typeface="+mn-lt"/>
                          <a:ea typeface="+mn-ea"/>
                          <a:cs typeface="+mn-cs"/>
                        </a:rPr>
                        <a:t> Rautavaara</a:t>
                      </a:r>
                    </a:p>
                    <a:p>
                      <a:pPr marL="285750" indent="-285750">
                        <a:buFont typeface="Arial" panose="020B0604020202020204" pitchFamily="34" charset="0"/>
                        <a:buChar char="•"/>
                      </a:pPr>
                      <a:r>
                        <a:rPr lang="fi-FI" sz="1300" b="0" i="0" kern="1200" dirty="0">
                          <a:solidFill>
                            <a:schemeClr val="tx1"/>
                          </a:solidFill>
                          <a:effectLst/>
                          <a:latin typeface="+mn-lt"/>
                          <a:ea typeface="+mn-ea"/>
                          <a:cs typeface="+mn-cs"/>
                        </a:rPr>
                        <a:t>Nuuska 8. ja 9.lk </a:t>
                      </a:r>
                      <a:r>
                        <a:rPr lang="fi-FI" sz="1300" b="0" i="0" kern="1200" dirty="0" err="1">
                          <a:solidFill>
                            <a:schemeClr val="tx1"/>
                          </a:solidFill>
                          <a:effectLst/>
                          <a:latin typeface="+mn-lt"/>
                          <a:ea typeface="+mn-ea"/>
                          <a:cs typeface="+mn-cs"/>
                        </a:rPr>
                        <a:t>erit</a:t>
                      </a:r>
                      <a:r>
                        <a:rPr lang="fi-FI" sz="1300" b="0" i="0" kern="1200" dirty="0">
                          <a:solidFill>
                            <a:schemeClr val="tx1"/>
                          </a:solidFill>
                          <a:effectLst/>
                          <a:latin typeface="+mn-lt"/>
                          <a:ea typeface="+mn-ea"/>
                          <a:cs typeface="+mn-cs"/>
                        </a:rPr>
                        <a:t> Rautalampi, Siilinjärvi, lukio Kiuruvesi</a:t>
                      </a:r>
                    </a:p>
                    <a:p>
                      <a:pPr marL="285750" indent="-285750">
                        <a:buFont typeface="Arial" panose="020B0604020202020204" pitchFamily="34" charset="0"/>
                        <a:buChar char="•"/>
                      </a:pPr>
                      <a:r>
                        <a:rPr lang="fi-FI" sz="1300" b="0" i="0" kern="1200" dirty="0">
                          <a:solidFill>
                            <a:schemeClr val="tx1"/>
                          </a:solidFill>
                          <a:effectLst/>
                          <a:latin typeface="+mn-lt"/>
                          <a:ea typeface="+mn-ea"/>
                          <a:cs typeface="+mn-cs"/>
                        </a:rPr>
                        <a:t>Hyväksyy </a:t>
                      </a:r>
                      <a:r>
                        <a:rPr lang="fi-FI" sz="1300" b="0" i="0" kern="1200" dirty="0" err="1">
                          <a:solidFill>
                            <a:schemeClr val="tx1"/>
                          </a:solidFill>
                          <a:effectLst/>
                          <a:latin typeface="+mn-lt"/>
                          <a:ea typeface="+mn-ea"/>
                          <a:cs typeface="+mn-cs"/>
                        </a:rPr>
                        <a:t>alkon</a:t>
                      </a:r>
                      <a:r>
                        <a:rPr lang="fi-FI" sz="1300" b="0" i="0" kern="1200" dirty="0">
                          <a:solidFill>
                            <a:schemeClr val="tx1"/>
                          </a:solidFill>
                          <a:effectLst/>
                          <a:latin typeface="+mn-lt"/>
                          <a:ea typeface="+mn-ea"/>
                          <a:cs typeface="+mn-cs"/>
                        </a:rPr>
                        <a:t> </a:t>
                      </a:r>
                      <a:r>
                        <a:rPr lang="fi-FI" sz="1300" b="0" i="0" kern="1200" dirty="0" err="1">
                          <a:solidFill>
                            <a:schemeClr val="tx1"/>
                          </a:solidFill>
                          <a:effectLst/>
                          <a:latin typeface="+mn-lt"/>
                          <a:ea typeface="+mn-ea"/>
                          <a:cs typeface="+mn-cs"/>
                        </a:rPr>
                        <a:t>erit</a:t>
                      </a:r>
                      <a:r>
                        <a:rPr lang="fi-FI" sz="1300" b="0" i="0" kern="1200" dirty="0">
                          <a:solidFill>
                            <a:schemeClr val="tx1"/>
                          </a:solidFill>
                          <a:effectLst/>
                          <a:latin typeface="+mn-lt"/>
                          <a:ea typeface="+mn-ea"/>
                          <a:cs typeface="+mn-cs"/>
                        </a:rPr>
                        <a:t> Pielavesi, Keitele</a:t>
                      </a:r>
                      <a:endParaRPr lang="fi-FI" sz="1300" dirty="0">
                        <a:solidFill>
                          <a:schemeClr val="tx1"/>
                        </a:solidFill>
                      </a:endParaRPr>
                    </a:p>
                  </a:txBody>
                  <a:tcPr/>
                </a:tc>
                <a:tc>
                  <a:txBody>
                    <a:bodyPr/>
                    <a:lstStyle/>
                    <a:p>
                      <a:pPr rtl="0" fontAlgn="base"/>
                      <a:r>
                        <a:rPr lang="fi-FI" sz="1300" b="0" i="0" kern="1200" dirty="0">
                          <a:solidFill>
                            <a:schemeClr val="dk1"/>
                          </a:solidFill>
                          <a:effectLst/>
                          <a:latin typeface="+mn-lt"/>
                          <a:ea typeface="+mn-ea"/>
                          <a:cs typeface="+mn-cs"/>
                        </a:rPr>
                        <a:t>Kaikille </a:t>
                      </a:r>
                      <a:endParaRPr lang="fi-FI" dirty="0"/>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Varhaiskasvatuksessa päihteiden </a:t>
                      </a:r>
                      <a:r>
                        <a:rPr lang="fi-FI" sz="1300" b="0" i="0" kern="1200" dirty="0" err="1">
                          <a:solidFill>
                            <a:schemeClr val="dk1"/>
                          </a:solidFill>
                          <a:effectLst/>
                          <a:latin typeface="+mn-lt"/>
                          <a:ea typeface="+mn-ea"/>
                          <a:cs typeface="+mn-cs"/>
                        </a:rPr>
                        <a:t>puheeksiotto</a:t>
                      </a:r>
                      <a:r>
                        <a:rPr lang="fi-FI" sz="1300" b="0" i="0" kern="1200" dirty="0">
                          <a:solidFill>
                            <a:schemeClr val="dk1"/>
                          </a:solidFill>
                          <a:effectLst/>
                          <a:latin typeface="+mn-lt"/>
                          <a:ea typeface="+mn-ea"/>
                          <a:cs typeface="+mn-cs"/>
                        </a:rPr>
                        <a:t> ja </a:t>
                      </a:r>
                      <a:r>
                        <a:rPr lang="fi-FI" sz="1300" b="0" i="0" kern="1200" dirty="0">
                          <a:solidFill>
                            <a:schemeClr val="tx1"/>
                          </a:solidFill>
                          <a:effectLst/>
                          <a:latin typeface="+mn-lt"/>
                          <a:ea typeface="+mn-ea"/>
                          <a:cs typeface="+mn-cs"/>
                        </a:rPr>
                        <a:t>päihdeteeman käsittely (vanhemmat, lapset)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300" b="0" i="0" kern="1200" dirty="0">
                          <a:solidFill>
                            <a:schemeClr val="dk1"/>
                          </a:solidFill>
                          <a:effectLst/>
                          <a:latin typeface="+mn-lt"/>
                          <a:ea typeface="+mn-ea"/>
                          <a:cs typeface="+mn-cs"/>
                          <a:hlinkClick r:id="rId3"/>
                        </a:rPr>
                        <a:t>Päihdeaiheiset vanhempainillat </a:t>
                      </a:r>
                      <a:r>
                        <a:rPr lang="fi-FI" sz="1300" b="0" i="0" kern="1200" dirty="0">
                          <a:solidFill>
                            <a:schemeClr val="dk1"/>
                          </a:solidFill>
                          <a:effectLst/>
                          <a:latin typeface="+mn-lt"/>
                          <a:ea typeface="+mn-ea"/>
                          <a:cs typeface="+mn-cs"/>
                        </a:rPr>
                        <a:t>ja -tilaisuudet lasten arkiympäristöissä</a:t>
                      </a:r>
                    </a:p>
                    <a:p>
                      <a:pPr marL="285750" lvl="0" indent="-285750">
                        <a:buFont typeface="Arial" panose="020B0604020202020204" pitchFamily="34" charset="0"/>
                        <a:buChar char="•"/>
                      </a:pPr>
                      <a:r>
                        <a:rPr lang="fi-FI" sz="1300" b="0" i="0" kern="1200" dirty="0">
                          <a:solidFill>
                            <a:schemeClr val="dk1"/>
                          </a:solidFill>
                          <a:effectLst/>
                          <a:latin typeface="+mn-lt"/>
                          <a:ea typeface="+mn-ea"/>
                          <a:cs typeface="+mn-cs"/>
                        </a:rPr>
                        <a:t>Päihdekasvatus (esim. </a:t>
                      </a:r>
                      <a:r>
                        <a:rPr lang="fi-FI" sz="1300" b="0" i="0" kern="1200" dirty="0">
                          <a:solidFill>
                            <a:schemeClr val="dk1"/>
                          </a:solidFill>
                          <a:effectLst/>
                          <a:latin typeface="+mn-lt"/>
                          <a:ea typeface="+mn-ea"/>
                          <a:cs typeface="+mn-cs"/>
                          <a:hlinkClick r:id="rId4"/>
                        </a:rPr>
                        <a:t>Koti-PEPP</a:t>
                      </a:r>
                      <a:r>
                        <a:rPr lang="fi-FI" sz="1300" b="0" i="0" kern="120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hlinkClick r:id="rId5"/>
                        </a:rPr>
                        <a:t>Hubu</a:t>
                      </a:r>
                      <a:r>
                        <a:rPr lang="fi-FI" sz="1300" b="0" i="0" kern="120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hlinkClick r:id="rId6"/>
                        </a:rPr>
                        <a:t>FressisEd</a:t>
                      </a:r>
                      <a:r>
                        <a:rPr lang="fi-FI" sz="1300" b="0" i="0" kern="1200" dirty="0">
                          <a:solidFill>
                            <a:schemeClr val="tx1"/>
                          </a:solidFill>
                          <a:effectLst/>
                          <a:latin typeface="+mn-lt"/>
                          <a:ea typeface="+mn-ea"/>
                          <a:cs typeface="+mn-cs"/>
                          <a:hlinkClick r:id="rId6"/>
                        </a:rPr>
                        <a:t>u</a:t>
                      </a:r>
                      <a:r>
                        <a:rPr lang="fi-FI" sz="1300" b="0" i="0" kern="1200" dirty="0">
                          <a:solidFill>
                            <a:schemeClr val="tx1"/>
                          </a:solidFill>
                          <a:effectLst/>
                          <a:latin typeface="+mn-lt"/>
                          <a:ea typeface="+mn-ea"/>
                          <a:cs typeface="+mn-cs"/>
                        </a:rPr>
                        <a:t> -</a:t>
                      </a:r>
                      <a:r>
                        <a:rPr lang="fi-FI" sz="1300" b="0" i="0" kern="1200" dirty="0">
                          <a:solidFill>
                            <a:schemeClr val="dk1"/>
                          </a:solidFill>
                          <a:effectLst/>
                          <a:latin typeface="+mn-lt"/>
                          <a:ea typeface="+mn-ea"/>
                          <a:cs typeface="+mn-cs"/>
                        </a:rPr>
                        <a:t>materiaalit )</a:t>
                      </a:r>
                      <a:endParaRPr lang="fi-FI" dirty="0"/>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Koulun/oppilaitoksen päihdesuunnitelma</a:t>
                      </a:r>
                    </a:p>
                    <a:p>
                      <a:pPr marL="285750" lvl="0" indent="-285750">
                        <a:buFont typeface="Arial" panose="020B0604020202020204" pitchFamily="34" charset="0"/>
                        <a:buChar char="•"/>
                      </a:pPr>
                      <a:r>
                        <a:rPr lang="fi-FI" sz="1300" b="0" i="0" kern="1200" dirty="0">
                          <a:solidFill>
                            <a:schemeClr val="tx1"/>
                          </a:solidFill>
                          <a:effectLst/>
                          <a:latin typeface="+mn-lt"/>
                          <a:ea typeface="+mn-ea"/>
                          <a:cs typeface="+mn-cs"/>
                        </a:rPr>
                        <a:t>Vahvistetaan nuorten ja vanhempien osallisuutta koulun ja oppilaitoksen ehkäisevään päihdetyöhön</a:t>
                      </a:r>
                    </a:p>
                    <a:p>
                      <a:pPr marL="285750" lvl="0" indent="-285750">
                        <a:buFont typeface="Arial" panose="020B0604020202020204" pitchFamily="34" charset="0"/>
                        <a:buChar char="•"/>
                      </a:pPr>
                      <a:r>
                        <a:rPr lang="fi-FI" sz="1300" b="0" i="0" kern="1200" dirty="0">
                          <a:solidFill>
                            <a:schemeClr val="tx1"/>
                          </a:solidFill>
                          <a:effectLst/>
                          <a:latin typeface="+mn-lt"/>
                          <a:ea typeface="+mn-ea"/>
                          <a:cs typeface="+mn-cs"/>
                        </a:rPr>
                        <a:t>Harrastustoimijoiden päihteettömyyssopimukset, </a:t>
                      </a:r>
                      <a:r>
                        <a:rPr lang="fi-FI" sz="1300" b="0" i="0" kern="1200" dirty="0">
                          <a:solidFill>
                            <a:schemeClr val="tx1"/>
                          </a:solidFill>
                          <a:effectLst/>
                          <a:latin typeface="+mn-lt"/>
                          <a:ea typeface="+mn-ea"/>
                          <a:cs typeface="+mn-cs"/>
                          <a:hlinkClick r:id="rId7"/>
                        </a:rPr>
                        <a:t>Päihteetön pelikenttä </a:t>
                      </a:r>
                      <a:r>
                        <a:rPr lang="fi-FI" sz="1300" b="0" i="0" kern="1200" dirty="0">
                          <a:solidFill>
                            <a:schemeClr val="tx1"/>
                          </a:solidFill>
                          <a:effectLst/>
                          <a:latin typeface="+mn-lt"/>
                          <a:ea typeface="+mn-ea"/>
                          <a:cs typeface="+mn-cs"/>
                        </a:rPr>
                        <a:t>ja </a:t>
                      </a:r>
                      <a:r>
                        <a:rPr lang="fi-FI" sz="1300" b="0" i="0" kern="1200" dirty="0">
                          <a:solidFill>
                            <a:schemeClr val="tx1"/>
                          </a:solidFill>
                          <a:effectLst/>
                          <a:latin typeface="+mn-lt"/>
                          <a:ea typeface="+mn-ea"/>
                          <a:cs typeface="+mn-cs"/>
                          <a:hlinkClick r:id="rId8"/>
                        </a:rPr>
                        <a:t>Nuuskaton urheilu </a:t>
                      </a:r>
                      <a:r>
                        <a:rPr lang="fi-FI" sz="1300" b="0" i="0" kern="1200" dirty="0">
                          <a:solidFill>
                            <a:schemeClr val="tx1"/>
                          </a:solidFill>
                          <a:effectLst/>
                          <a:latin typeface="+mn-lt"/>
                          <a:ea typeface="+mn-ea"/>
                          <a:cs typeface="+mn-cs"/>
                        </a:rPr>
                        <a:t>toimintamalli</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Päihteiden </a:t>
                      </a:r>
                      <a:r>
                        <a:rPr lang="fi-FI" sz="1300" b="0" i="0" kern="1200" dirty="0" err="1">
                          <a:solidFill>
                            <a:schemeClr val="dk1"/>
                          </a:solidFill>
                          <a:effectLst/>
                          <a:latin typeface="+mn-lt"/>
                          <a:ea typeface="+mn-ea"/>
                          <a:cs typeface="+mn-cs"/>
                        </a:rPr>
                        <a:t>puheeksiotto</a:t>
                      </a:r>
                      <a:r>
                        <a:rPr lang="fi-FI" sz="1300" b="0" i="0" kern="1200" dirty="0">
                          <a:solidFill>
                            <a:schemeClr val="dk1"/>
                          </a:solidFill>
                          <a:effectLst/>
                          <a:latin typeface="+mn-lt"/>
                          <a:ea typeface="+mn-ea"/>
                          <a:cs typeface="+mn-cs"/>
                        </a:rPr>
                        <a:t> systemaattisesti. </a:t>
                      </a:r>
                      <a:r>
                        <a:rPr lang="fi-FI" sz="1300" b="0" i="0" u="none" strike="noStrike" kern="1200" noProof="0" dirty="0">
                          <a:effectLst/>
                          <a:hlinkClick r:id="rId9"/>
                        </a:rPr>
                        <a:t>ADSUME</a:t>
                      </a:r>
                      <a:r>
                        <a:rPr lang="fi-FI" sz="1300" b="0" i="0" u="none" strike="noStrike" kern="1200" noProof="0" dirty="0">
                          <a:effectLst/>
                        </a:rPr>
                        <a:t> (alle 16v) nuorten päihdemittari</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10"/>
                        </a:rPr>
                        <a:t>Nuuska-agentti</a:t>
                      </a:r>
                      <a:r>
                        <a:rPr lang="fi-FI" sz="1300" b="0" i="0" kern="1200" baseline="0" dirty="0">
                          <a:solidFill>
                            <a:schemeClr val="dk1"/>
                          </a:solidFill>
                          <a:effectLst/>
                          <a:latin typeface="+mn-lt"/>
                          <a:ea typeface="+mn-ea"/>
                          <a:cs typeface="+mn-cs"/>
                          <a:hlinkClick r:id="rId10"/>
                        </a:rPr>
                        <a:t> -malli</a:t>
                      </a:r>
                      <a:r>
                        <a:rPr lang="fi-FI" sz="1300" b="0" i="0" kern="1200" dirty="0">
                          <a:solidFill>
                            <a:schemeClr val="dk1"/>
                          </a:solidFill>
                          <a:effectLst/>
                          <a:latin typeface="+mn-lt"/>
                          <a:ea typeface="+mn-ea"/>
                          <a:cs typeface="+mn-cs"/>
                          <a:hlinkClick r:id="rId10"/>
                        </a:rPr>
                        <a:t> </a:t>
                      </a:r>
                      <a:r>
                        <a:rPr lang="fi-FI" sz="1300" b="0" i="0" kern="1200" dirty="0">
                          <a:solidFill>
                            <a:schemeClr val="dk1"/>
                          </a:solidFill>
                          <a:effectLst/>
                          <a:latin typeface="+mn-lt"/>
                          <a:ea typeface="+mn-ea"/>
                          <a:cs typeface="+mn-cs"/>
                        </a:rPr>
                        <a:t>kouluissa</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11"/>
                        </a:rPr>
                        <a:t>PAKKA</a:t>
                      </a:r>
                      <a:r>
                        <a:rPr lang="fi-FI" sz="1300" b="0" i="0" kern="1200" dirty="0">
                          <a:solidFill>
                            <a:schemeClr val="dk1"/>
                          </a:solidFill>
                          <a:effectLst/>
                          <a:latin typeface="+mn-lt"/>
                          <a:ea typeface="+mn-ea"/>
                          <a:cs typeface="+mn-cs"/>
                        </a:rPr>
                        <a:t> toimintamall</a:t>
                      </a:r>
                      <a:r>
                        <a:rPr lang="fi-FI" sz="1300" b="0" i="0" kern="1200" dirty="0">
                          <a:solidFill>
                            <a:schemeClr val="tx1"/>
                          </a:solidFill>
                          <a:effectLst/>
                          <a:latin typeface="+mn-lt"/>
                          <a:ea typeface="+mn-ea"/>
                          <a:cs typeface="+mn-cs"/>
                        </a:rPr>
                        <a:t>i (erit. alkoholi-,</a:t>
                      </a:r>
                      <a:r>
                        <a:rPr lang="fi-FI" sz="1300" b="0" i="0" kern="1200" baseline="0" dirty="0">
                          <a:solidFill>
                            <a:schemeClr val="tx1"/>
                          </a:solidFill>
                          <a:effectLst/>
                          <a:latin typeface="+mn-lt"/>
                          <a:ea typeface="+mn-ea"/>
                          <a:cs typeface="+mn-cs"/>
                        </a:rPr>
                        <a:t> </a:t>
                      </a:r>
                      <a:r>
                        <a:rPr lang="fi-FI" sz="1300" b="0" i="0" kern="1200" dirty="0">
                          <a:solidFill>
                            <a:schemeClr val="tx1"/>
                          </a:solidFill>
                          <a:effectLst/>
                          <a:latin typeface="+mn-lt"/>
                          <a:ea typeface="+mn-ea"/>
                          <a:cs typeface="+mn-cs"/>
                        </a:rPr>
                        <a:t>tupakka- ja nikotiinituotteiden välittäminen sekä ongelmallinen</a:t>
                      </a:r>
                      <a:r>
                        <a:rPr lang="fi-FI" sz="1300" b="0" i="0" kern="1200" baseline="0" dirty="0">
                          <a:solidFill>
                            <a:schemeClr val="tx1"/>
                          </a:solidFill>
                          <a:effectLst/>
                          <a:latin typeface="+mn-lt"/>
                          <a:ea typeface="+mn-ea"/>
                          <a:cs typeface="+mn-cs"/>
                        </a:rPr>
                        <a:t> rahapelaaminen</a:t>
                      </a:r>
                      <a:r>
                        <a:rPr lang="fi-FI" sz="1300" b="0" i="0" kern="1200" dirty="0">
                          <a:solidFill>
                            <a:schemeClr val="tx1"/>
                          </a:solidFill>
                          <a:effectLst/>
                          <a:latin typeface="+mn-lt"/>
                          <a:ea typeface="+mn-ea"/>
                          <a:cs typeface="+mn-cs"/>
                        </a:rPr>
                        <a:t>)</a:t>
                      </a:r>
                    </a:p>
                    <a:p>
                      <a:pPr marL="285750" lvl="0" indent="-285750">
                        <a:buFont typeface="Arial" panose="020B0604020202020204" pitchFamily="34" charset="0"/>
                        <a:buChar char="•"/>
                      </a:pPr>
                      <a:r>
                        <a:rPr lang="fi-FI" sz="1300" b="0" i="0" kern="1200" baseline="0" dirty="0">
                          <a:solidFill>
                            <a:schemeClr val="dk1"/>
                          </a:solidFill>
                          <a:effectLst/>
                          <a:latin typeface="+mn-lt"/>
                          <a:ea typeface="+mn-ea"/>
                          <a:cs typeface="+mn-cs"/>
                          <a:hlinkClick r:id="rId12"/>
                        </a:rPr>
                        <a:t>Ankkuritoiminta</a:t>
                      </a:r>
                      <a:endParaRPr lang="fi-FI" sz="1300" b="0" i="0" kern="1200" dirty="0">
                        <a:solidFill>
                          <a:schemeClr val="dk1"/>
                        </a:solidFill>
                        <a:effectLst/>
                        <a:latin typeface="+mn-lt"/>
                        <a:ea typeface="+mn-ea"/>
                        <a:cs typeface="+mn-cs"/>
                      </a:endParaRPr>
                    </a:p>
                  </a:txBody>
                  <a:tcPr/>
                </a:tc>
                <a:tc>
                  <a:txBody>
                    <a:bodyPr/>
                    <a:lstStyle/>
                    <a:p>
                      <a:pPr marL="0" indent="0" rtl="0" fontAlgn="base">
                        <a:buFont typeface="Arial" panose="020B0604020202020204" pitchFamily="34" charset="0"/>
                        <a:buNone/>
                      </a:pPr>
                      <a:r>
                        <a:rPr lang="fi-FI" sz="1300" b="0" i="0" kern="1200" dirty="0">
                          <a:solidFill>
                            <a:schemeClr val="dk1"/>
                          </a:solidFill>
                          <a:effectLst/>
                          <a:latin typeface="+mn-lt"/>
                          <a:ea typeface="+mn-ea"/>
                          <a:cs typeface="+mn-cs"/>
                        </a:rPr>
                        <a:t>Kouluterveyskysely: </a:t>
                      </a:r>
                      <a:endParaRPr lang="fi-FI" sz="1300" b="0" i="0" kern="120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Tosi humalassa </a:t>
                      </a:r>
                      <a:r>
                        <a:rPr lang="fi-FI" sz="1300" b="0" i="0" kern="1200" dirty="0" err="1">
                          <a:solidFill>
                            <a:schemeClr val="dk1"/>
                          </a:solidFill>
                          <a:effectLst/>
                          <a:latin typeface="+mn-lt"/>
                          <a:ea typeface="+mn-ea"/>
                          <a:cs typeface="+mn-cs"/>
                        </a:rPr>
                        <a:t>väh</a:t>
                      </a:r>
                      <a:r>
                        <a:rPr lang="fi-FI" sz="1300" b="0" i="0" kern="1200" dirty="0">
                          <a:solidFill>
                            <a:schemeClr val="dk1"/>
                          </a:solidFill>
                          <a:effectLst/>
                          <a:latin typeface="+mn-lt"/>
                          <a:ea typeface="+mn-ea"/>
                          <a:cs typeface="+mn-cs"/>
                        </a:rPr>
                        <a:t> kerran kuukaudessa,</a:t>
                      </a:r>
                      <a:r>
                        <a:rPr lang="fi-FI" sz="1300" b="0" i="0" kern="1200" baseline="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rPr>
                        <a:t> 8 ja 9.lk,</a:t>
                      </a:r>
                      <a:r>
                        <a:rPr lang="fi-FI" sz="1300" b="0" i="0" kern="1200" baseline="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rPr>
                        <a:t>lukio 1. ja 2.v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Tupakoi päivittäin, %, 8. ja 9. </a:t>
                      </a:r>
                      <a:r>
                        <a:rPr lang="fi-FI" sz="1300" b="0" i="0" kern="1200" dirty="0" err="1">
                          <a:solidFill>
                            <a:schemeClr val="dk1"/>
                          </a:solidFill>
                          <a:effectLst/>
                          <a:latin typeface="+mn-lt"/>
                          <a:ea typeface="+mn-ea"/>
                          <a:cs typeface="+mn-cs"/>
                        </a:rPr>
                        <a:t>lk</a:t>
                      </a:r>
                      <a:endParaRPr lang="fi-FI" sz="1300" b="0" i="0" kern="1200" dirty="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Hyväksyy tupakoinnin,</a:t>
                      </a:r>
                      <a:r>
                        <a:rPr lang="fi-FI" sz="1300" b="0" i="0" kern="1200" baseline="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rPr>
                        <a:t> 8. ja 9.lk, erityisesti pojat</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Nuuskaa päivittäin, %,  8. ja 9.lk</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Hyväksyy nuuskaamisen, %,  8. ja 9.lk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Hyväksyy sähkösavukkeiden käytön, %,  8. ja 9.lk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Nuuskaa päivittäin, %, lukio 1. ja 2.v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Tupakoi päivittäin, %,  lukio 1. ja 2.v,</a:t>
                      </a:r>
                      <a:r>
                        <a:rPr lang="fi-FI" sz="1300" b="0" i="0" kern="1200" baseline="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rPr>
                        <a:t>erityisesti tytöt ja </a:t>
                      </a:r>
                      <a:r>
                        <a:rPr lang="fi-FI" sz="1300" b="0" i="0" kern="1200" dirty="0" err="1">
                          <a:solidFill>
                            <a:schemeClr val="dk1"/>
                          </a:solidFill>
                          <a:effectLst/>
                          <a:latin typeface="+mn-lt"/>
                          <a:ea typeface="+mn-ea"/>
                          <a:cs typeface="+mn-cs"/>
                        </a:rPr>
                        <a:t>ammatill</a:t>
                      </a:r>
                      <a:r>
                        <a:rPr lang="fi-FI" sz="1300" b="0" i="0" kern="1200" dirty="0">
                          <a:solidFill>
                            <a:schemeClr val="dk1"/>
                          </a:solidFill>
                          <a:effectLst/>
                          <a:latin typeface="+mn-lt"/>
                          <a:ea typeface="+mn-ea"/>
                          <a:cs typeface="+mn-cs"/>
                        </a:rPr>
                        <a:t> 1. ja 2.v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fi-FI" sz="1300" baseline="0">
                        <a:solidFill>
                          <a:schemeClr val="tx1"/>
                        </a:solidFill>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fi-FI" sz="1300" baseline="0" dirty="0">
                          <a:solidFill>
                            <a:schemeClr val="tx1"/>
                          </a:solidFill>
                        </a:rPr>
                        <a:t>Vaikuttavat </a:t>
                      </a:r>
                      <a:r>
                        <a:rPr lang="fi-FI" sz="1300" baseline="0" dirty="0" err="1">
                          <a:solidFill>
                            <a:schemeClr val="tx1"/>
                          </a:solidFill>
                        </a:rPr>
                        <a:t>hyte</a:t>
                      </a:r>
                      <a:r>
                        <a:rPr lang="fi-FI" sz="1300" baseline="0" dirty="0">
                          <a:solidFill>
                            <a:schemeClr val="tx1"/>
                          </a:solidFill>
                        </a:rPr>
                        <a:t>-menetelmät kysely</a:t>
                      </a:r>
                    </a:p>
                    <a:p>
                      <a:pPr marL="0" indent="0" rtl="0" fontAlgn="base">
                        <a:buFont typeface="Arial" panose="020B0604020202020204" pitchFamily="34" charset="0"/>
                        <a:buNone/>
                      </a:pPr>
                      <a:endParaRPr lang="fi-FI" sz="1300" b="0" i="0" kern="1200">
                        <a:solidFill>
                          <a:schemeClr val="dk1"/>
                        </a:solidFill>
                        <a:effectLst/>
                        <a:latin typeface="+mn-lt"/>
                        <a:ea typeface="+mn-ea"/>
                        <a:cs typeface="+mn-cs"/>
                      </a:endParaRPr>
                    </a:p>
                  </a:txBody>
                  <a:tcPr/>
                </a:tc>
                <a:extLst>
                  <a:ext uri="{0D108BD9-81ED-4DB2-BD59-A6C34878D82A}">
                    <a16:rowId xmlns:a16="http://schemas.microsoft.com/office/drawing/2014/main" val="3776990299"/>
                  </a:ext>
                </a:extLst>
              </a:tr>
              <a:tr h="1413582">
                <a:tc>
                  <a:txBody>
                    <a:bodyPr/>
                    <a:lstStyle/>
                    <a:p>
                      <a:pPr marL="0" marR="0" lvl="0" indent="0" algn="l">
                        <a:lnSpc>
                          <a:spcPct val="100000"/>
                        </a:lnSpc>
                        <a:spcBef>
                          <a:spcPts val="0"/>
                        </a:spcBef>
                        <a:spcAft>
                          <a:spcPts val="0"/>
                        </a:spcAft>
                        <a:buNone/>
                      </a:pPr>
                      <a:r>
                        <a:rPr lang="fi-FI" sz="1400" b="1" i="0" u="none" strike="noStrike" kern="1200" noProof="0" dirty="0">
                          <a:solidFill>
                            <a:schemeClr val="tx1"/>
                          </a:solidFill>
                          <a:effectLst/>
                          <a:latin typeface="Calibri"/>
                        </a:rPr>
                        <a:t>Nuorten huumekokeilujen ja –käytön ehkäisy </a:t>
                      </a:r>
                    </a:p>
                  </a:txBody>
                  <a:tcPr/>
                </a:tc>
                <a:tc>
                  <a:txBody>
                    <a:bodyPr/>
                    <a:lstStyle/>
                    <a:p>
                      <a:pPr marL="285750" lvl="0" indent="-285750">
                        <a:buFont typeface="Arial" panose="020B0604020202020204" pitchFamily="34" charset="0"/>
                        <a:buChar char="•"/>
                      </a:pPr>
                      <a:r>
                        <a:rPr lang="fi-FI" sz="1300" b="0" i="0" u="none" strike="noStrike" noProof="0" dirty="0">
                          <a:solidFill>
                            <a:schemeClr val="tx1"/>
                          </a:solidFill>
                          <a:latin typeface="Calibri"/>
                        </a:rPr>
                        <a:t>erit. 2. asteen nuoret</a:t>
                      </a:r>
                      <a:endParaRPr lang="fi-FI" sz="1300" b="0" dirty="0"/>
                    </a:p>
                  </a:txBody>
                  <a:tcPr/>
                </a:tc>
                <a:tc>
                  <a:txBody>
                    <a:bodyPr/>
                    <a:lstStyle/>
                    <a:p>
                      <a:pPr marL="285750" marR="0" lvl="0" indent="-285750" algn="l" rtl="0" eaLnBrk="1" fontAlgn="auto" latinLnBrk="0" hangingPunct="1">
                        <a:lnSpc>
                          <a:spcPct val="100000"/>
                        </a:lnSpc>
                        <a:spcBef>
                          <a:spcPts val="0"/>
                        </a:spcBef>
                        <a:spcAft>
                          <a:spcPts val="0"/>
                        </a:spcAft>
                        <a:buClrTx/>
                        <a:buSzTx/>
                        <a:buFont typeface="Arial"/>
                        <a:buChar char="•"/>
                      </a:pPr>
                      <a:r>
                        <a:rPr lang="fi-FI" sz="1300" b="0" i="0" u="none" strike="noStrike" noProof="0" dirty="0">
                          <a:solidFill>
                            <a:schemeClr val="tx1"/>
                          </a:solidFill>
                          <a:latin typeface="Calibri"/>
                        </a:rPr>
                        <a:t>Viestintä eri huumausaineiden vaikutuksista</a:t>
                      </a:r>
                      <a:r>
                        <a:rPr lang="fi-FI" sz="1300" b="0" i="0" u="none" strike="noStrike" baseline="0" noProof="0" dirty="0">
                          <a:solidFill>
                            <a:schemeClr val="tx1"/>
                          </a:solidFill>
                          <a:latin typeface="Calibri"/>
                        </a:rPr>
                        <a:t> ja </a:t>
                      </a:r>
                      <a:r>
                        <a:rPr lang="fi-FI" sz="1300" b="0" i="0" u="none" strike="noStrike" noProof="0" dirty="0">
                          <a:solidFill>
                            <a:schemeClr val="tx1"/>
                          </a:solidFill>
                          <a:latin typeface="Calibri"/>
                        </a:rPr>
                        <a:t>kokeilun riskeistä</a:t>
                      </a:r>
                      <a:endParaRPr lang="fi-FI" b="0" dirty="0">
                        <a:solidFill>
                          <a:schemeClr val="tx1"/>
                        </a:solidFill>
                      </a:endParaRPr>
                    </a:p>
                    <a:p>
                      <a:pPr marL="285750" marR="0" lvl="0" indent="-285750" algn="l">
                        <a:lnSpc>
                          <a:spcPct val="100000"/>
                        </a:lnSpc>
                        <a:spcBef>
                          <a:spcPts val="0"/>
                        </a:spcBef>
                        <a:spcAft>
                          <a:spcPts val="0"/>
                        </a:spcAft>
                        <a:buClrTx/>
                        <a:buSzTx/>
                        <a:buFont typeface="Arial"/>
                        <a:buChar char="•"/>
                      </a:pPr>
                      <a:r>
                        <a:rPr lang="fi-FI" sz="1300" dirty="0">
                          <a:solidFill>
                            <a:schemeClr val="tx1"/>
                          </a:solidFill>
                        </a:rPr>
                        <a:t>Huumeiden </a:t>
                      </a:r>
                      <a:r>
                        <a:rPr lang="fi-FI" sz="1300" dirty="0">
                          <a:solidFill>
                            <a:schemeClr val="tx1"/>
                          </a:solidFill>
                          <a:hlinkClick r:id="rId13"/>
                        </a:rPr>
                        <a:t>puheeksiotto</a:t>
                      </a:r>
                      <a:endParaRPr lang="fi-FI" sz="1300" dirty="0">
                        <a:solidFill>
                          <a:schemeClr val="tx1"/>
                        </a:solidFill>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14"/>
                        </a:rPr>
                        <a:t>Kannabiksen puheeksiotto ja CAST- seula</a:t>
                      </a:r>
                      <a:endParaRPr lang="fi-FI" sz="1300" b="0" i="0" kern="1200" dirty="0">
                        <a:solidFill>
                          <a:srgbClr val="FF0000"/>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Huumeiden käyttötesti </a:t>
                      </a:r>
                      <a:r>
                        <a:rPr lang="fi-FI" sz="1300" b="0" i="0" kern="1200" dirty="0">
                          <a:solidFill>
                            <a:schemeClr val="dk1"/>
                          </a:solidFill>
                          <a:effectLst/>
                          <a:latin typeface="+mn-lt"/>
                          <a:ea typeface="+mn-ea"/>
                          <a:cs typeface="+mn-cs"/>
                          <a:hlinkClick r:id="rId15"/>
                        </a:rPr>
                        <a:t>DAST20</a:t>
                      </a:r>
                      <a:endParaRPr lang="fi-FI" sz="1300" b="0" i="0" kern="1200" dirty="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hlinkClick r:id="rId16"/>
                        </a:rPr>
                        <a:t>Päihdeilmiö</a:t>
                      </a:r>
                      <a:r>
                        <a:rPr lang="fi-FI" sz="1300" b="0" i="0" kern="1200" dirty="0">
                          <a:solidFill>
                            <a:schemeClr val="tx1"/>
                          </a:solidFill>
                          <a:effectLst/>
                          <a:latin typeface="+mn-lt"/>
                          <a:ea typeface="+mn-ea"/>
                          <a:cs typeface="+mn-cs"/>
                        </a:rPr>
                        <a:t>,</a:t>
                      </a:r>
                      <a:endParaRPr lang="fi-FI" dirty="0">
                        <a:solidFill>
                          <a:schemeClr val="tx1"/>
                        </a:solidFill>
                      </a:endParaRPr>
                    </a:p>
                    <a:p>
                      <a:pPr marL="285750" lvl="0" indent="-285750">
                        <a:buFont typeface="Arial" panose="020B0604020202020204" pitchFamily="34" charset="0"/>
                        <a:buChar char="•"/>
                      </a:pPr>
                      <a:r>
                        <a:rPr lang="fi-FI" sz="1300" b="0" i="0" kern="1200" dirty="0">
                          <a:solidFill>
                            <a:schemeClr val="tx1"/>
                          </a:solidFill>
                          <a:effectLst/>
                          <a:latin typeface="+mn-lt"/>
                          <a:ea typeface="+mn-ea"/>
                          <a:cs typeface="+mn-cs"/>
                          <a:hlinkClick r:id="rId17">
                            <a:extLst>
                              <a:ext uri="{A12FA001-AC4F-418D-AE19-62706E023703}">
                                <ahyp:hlinkClr xmlns:ahyp="http://schemas.microsoft.com/office/drawing/2018/hyperlinkcolor" xmlns="" val="tx"/>
                              </a:ext>
                            </a:extLst>
                          </a:hlinkClick>
                        </a:rPr>
                        <a:t>Ryhmäilmiö</a:t>
                      </a:r>
                      <a:r>
                        <a:rPr lang="fi-FI" sz="1300" b="0" i="0" kern="1200" dirty="0">
                          <a:solidFill>
                            <a:schemeClr val="tx1"/>
                          </a:solidFill>
                          <a:effectLst/>
                          <a:latin typeface="+mn-lt"/>
                          <a:ea typeface="+mn-ea"/>
                          <a:cs typeface="+mn-cs"/>
                        </a:rPr>
                        <a:t> </a:t>
                      </a:r>
                      <a:endParaRPr lang="fi-FI" dirty="0">
                        <a:solidFill>
                          <a:schemeClr val="tx1"/>
                        </a:solidFill>
                      </a:endParaRPr>
                    </a:p>
                    <a:p>
                      <a:pPr marL="285750" lvl="0" indent="-285750">
                        <a:buFont typeface="Arial" panose="020B0604020202020204" pitchFamily="34" charset="0"/>
                        <a:buChar char="•"/>
                      </a:pPr>
                      <a:r>
                        <a:rPr lang="fi-FI" sz="1300" b="0" i="0" kern="1200" dirty="0">
                          <a:solidFill>
                            <a:schemeClr val="tx1"/>
                          </a:solidFill>
                          <a:effectLst/>
                          <a:latin typeface="+mn-lt"/>
                          <a:ea typeface="+mn-ea"/>
                          <a:cs typeface="+mn-cs"/>
                          <a:hlinkClick r:id="rId12">
                            <a:extLst>
                              <a:ext uri="{A12FA001-AC4F-418D-AE19-62706E023703}">
                                <ahyp:hlinkClr xmlns:ahyp="http://schemas.microsoft.com/office/drawing/2018/hyperlinkcolor" xmlns="" val="tx"/>
                              </a:ext>
                            </a:extLst>
                          </a:hlinkClick>
                        </a:rPr>
                        <a:t>Ankkuritoiminta</a:t>
                      </a:r>
                      <a:endParaRPr lang="fi-FI" sz="1300" b="0" i="0" kern="1200" dirty="0">
                        <a:solidFill>
                          <a:schemeClr val="tx1"/>
                        </a:solidFill>
                        <a:effectLst/>
                        <a:latin typeface="+mn-lt"/>
                        <a:ea typeface="+mn-ea"/>
                        <a:cs typeface="+mn-cs"/>
                      </a:endParaRPr>
                    </a:p>
                  </a:txBody>
                  <a:tcPr/>
                </a:tc>
                <a:tc>
                  <a:txBody>
                    <a:bodyPr/>
                    <a:lstStyle/>
                    <a:p>
                      <a:pPr marL="0" indent="0" fontAlgn="t">
                        <a:buFont typeface="Arial" panose="020B0604020202020204" pitchFamily="34" charset="0"/>
                        <a:buNone/>
                      </a:pPr>
                      <a:r>
                        <a:rPr lang="fi-FI" sz="1300" dirty="0">
                          <a:solidFill>
                            <a:schemeClr val="tx1"/>
                          </a:solidFill>
                        </a:rPr>
                        <a:t>Koulutervekysely,</a:t>
                      </a:r>
                      <a:r>
                        <a:rPr lang="fi-FI" sz="1300" baseline="0" dirty="0">
                          <a:solidFill>
                            <a:schemeClr val="tx1"/>
                          </a:solidFill>
                        </a:rPr>
                        <a:t> 8. ja 9.lk ja 2. aste:</a:t>
                      </a:r>
                      <a:endParaRPr lang="fi-FI" sz="1300" dirty="0">
                        <a:solidFill>
                          <a:schemeClr val="tx1"/>
                        </a:solidFill>
                      </a:endParaRPr>
                    </a:p>
                    <a:p>
                      <a:pPr marL="285750" indent="-285750" fontAlgn="t">
                        <a:buFont typeface="Arial" panose="020B0604020202020204" pitchFamily="34" charset="0"/>
                        <a:buChar char="•"/>
                      </a:pPr>
                      <a:r>
                        <a:rPr lang="fi-FI" sz="1300" baseline="0" dirty="0">
                          <a:solidFill>
                            <a:schemeClr val="tx1"/>
                          </a:solidFill>
                        </a:rPr>
                        <a:t>Hyväksyy kannabiksen polttamisen, %</a:t>
                      </a:r>
                    </a:p>
                    <a:p>
                      <a:pPr marL="285750" indent="-285750" fontAlgn="t">
                        <a:buFont typeface="Arial" panose="020B0604020202020204" pitchFamily="34" charset="0"/>
                        <a:buChar char="•"/>
                      </a:pPr>
                      <a:r>
                        <a:rPr lang="fi-FI" sz="1300" baseline="0" dirty="0">
                          <a:solidFill>
                            <a:schemeClr val="tx1"/>
                          </a:solidFill>
                        </a:rPr>
                        <a:t>Kokeillut laittomia huumeita ainakin kerran, %</a:t>
                      </a:r>
                      <a:endParaRPr lang="fi-FI" dirty="0"/>
                    </a:p>
                    <a:p>
                      <a:pPr marL="285750" lvl="0" indent="-285750">
                        <a:buFont typeface="Arial" panose="020B0604020202020204" pitchFamily="34" charset="0"/>
                        <a:buChar char="•"/>
                      </a:pPr>
                      <a:r>
                        <a:rPr lang="fi-FI" sz="1300" baseline="0" dirty="0">
                          <a:solidFill>
                            <a:schemeClr val="tx1"/>
                          </a:solidFill>
                        </a:rPr>
                        <a:t>Kokeillut kannabista ainakin kerran, %</a:t>
                      </a:r>
                    </a:p>
                    <a:p>
                      <a:pPr marL="285750" lvl="0" indent="-285750">
                        <a:buFont typeface="Arial" panose="020B0604020202020204" pitchFamily="34" charset="0"/>
                        <a:buChar char="•"/>
                      </a:pPr>
                      <a:r>
                        <a:rPr lang="fi-FI" sz="1300" baseline="0" dirty="0">
                          <a:solidFill>
                            <a:schemeClr val="tx1"/>
                          </a:solidFill>
                        </a:rPr>
                        <a:t>Käyttänyt kannabista/ jotain muuta huumaavaa ainetta viimeisen 30 päivän aikana, % </a:t>
                      </a:r>
                    </a:p>
                    <a:p>
                      <a:pPr marL="0" lvl="0" indent="0">
                        <a:buFontTx/>
                        <a:buNone/>
                      </a:pPr>
                      <a:r>
                        <a:rPr lang="fi-FI" sz="1300" baseline="0" dirty="0">
                          <a:solidFill>
                            <a:schemeClr val="tx1"/>
                          </a:solidFill>
                        </a:rPr>
                        <a:t>Vaikuttavat </a:t>
                      </a:r>
                      <a:r>
                        <a:rPr lang="fi-FI" sz="1300" baseline="0" dirty="0" err="1">
                          <a:solidFill>
                            <a:schemeClr val="tx1"/>
                          </a:solidFill>
                        </a:rPr>
                        <a:t>hyte</a:t>
                      </a:r>
                      <a:r>
                        <a:rPr lang="fi-FI" sz="1300" baseline="0" dirty="0">
                          <a:solidFill>
                            <a:schemeClr val="tx1"/>
                          </a:solidFill>
                        </a:rPr>
                        <a:t>-menetelmät kysely</a:t>
                      </a:r>
                    </a:p>
                  </a:txBody>
                  <a:tcPr/>
                </a:tc>
                <a:extLst>
                  <a:ext uri="{0D108BD9-81ED-4DB2-BD59-A6C34878D82A}">
                    <a16:rowId xmlns:a16="http://schemas.microsoft.com/office/drawing/2014/main" val="4018694654"/>
                  </a:ext>
                </a:extLst>
              </a:tr>
              <a:tr h="1284130">
                <a:tc>
                  <a:txBody>
                    <a:bodyPr/>
                    <a:lstStyle/>
                    <a:p>
                      <a:pPr marL="0" marR="0" lvl="0" indent="0" algn="l" rtl="0">
                        <a:lnSpc>
                          <a:spcPct val="100000"/>
                        </a:lnSpc>
                        <a:spcBef>
                          <a:spcPts val="0"/>
                        </a:spcBef>
                        <a:spcAft>
                          <a:spcPts val="0"/>
                        </a:spcAft>
                        <a:buClrTx/>
                        <a:buSzTx/>
                        <a:buFontTx/>
                        <a:buNone/>
                      </a:pPr>
                      <a:r>
                        <a:rPr lang="fi-FI" sz="1400" b="1" i="0" kern="1200" dirty="0">
                          <a:solidFill>
                            <a:schemeClr val="dk1"/>
                          </a:solidFill>
                          <a:effectLst/>
                          <a:latin typeface="+mn-lt"/>
                          <a:ea typeface="+mn-ea"/>
                          <a:cs typeface="+mn-cs"/>
                        </a:rPr>
                        <a:t>Netin haitallinen käyttö vähenee </a:t>
                      </a:r>
                      <a:endParaRPr lang="fi-FI" sz="1400" b="1" baseline="0" dirty="0"/>
                    </a:p>
                  </a:txBody>
                  <a:tcPr/>
                </a:tc>
                <a:tc>
                  <a:txBody>
                    <a:bodyPr/>
                    <a:lstStyle/>
                    <a:p>
                      <a:pPr marL="285750" lvl="0" indent="-285750">
                        <a:buFont typeface="Arial" panose="020B0604020202020204" pitchFamily="34" charset="0"/>
                        <a:buChar char="•"/>
                      </a:pPr>
                      <a:r>
                        <a:rPr lang="fi-FI" sz="1300" b="0" i="0" kern="1200" dirty="0">
                          <a:solidFill>
                            <a:schemeClr val="dk1"/>
                          </a:solidFill>
                          <a:effectLst/>
                          <a:latin typeface="+mn-lt"/>
                          <a:ea typeface="+mn-ea"/>
                          <a:cs typeface="+mn-cs"/>
                        </a:rPr>
                        <a:t>8 ja 9.lk nuoret, erityisesti tytöt </a:t>
                      </a:r>
                      <a:endParaRPr lang="fi-FI" sz="1300" dirty="0">
                        <a:solidFill>
                          <a:srgbClr val="7030A0"/>
                        </a:solidFill>
                      </a:endParaRPr>
                    </a:p>
                  </a:txBody>
                  <a:tcPr/>
                </a:tc>
                <a:tc>
                  <a:txBody>
                    <a:bodyPr/>
                    <a:lstStyle/>
                    <a:p>
                      <a:pPr marL="285750" lvl="0" indent="-285750" rtl="0">
                        <a:buFont typeface="Arial"/>
                        <a:buChar char="•"/>
                      </a:pPr>
                      <a:r>
                        <a:rPr lang="fi-FI" sz="1300" b="0" i="0" kern="1200" dirty="0">
                          <a:solidFill>
                            <a:schemeClr val="dk1"/>
                          </a:solidFill>
                          <a:effectLst/>
                          <a:latin typeface="+mn-lt"/>
                          <a:ea typeface="+mn-ea"/>
                          <a:cs typeface="+mn-cs"/>
                          <a:hlinkClick r:id="rId18"/>
                        </a:rPr>
                        <a:t>Puheeksiotto</a:t>
                      </a:r>
                      <a:r>
                        <a:rPr lang="fi-FI" sz="1300" b="0" i="0" kern="1200" dirty="0">
                          <a:solidFill>
                            <a:schemeClr val="dk1"/>
                          </a:solidFill>
                          <a:effectLst/>
                          <a:latin typeface="+mn-lt"/>
                          <a:ea typeface="+mn-ea"/>
                          <a:cs typeface="+mn-cs"/>
                        </a:rPr>
                        <a:t> ja neuvonta </a:t>
                      </a:r>
                      <a:endParaRPr lang="fi-FI" dirty="0"/>
                    </a:p>
                    <a:p>
                      <a:pPr marL="285750" lvl="0" indent="-285750" rtl="0">
                        <a:buFont typeface="Arial" panose="020B0604020202020204" pitchFamily="34" charset="0"/>
                        <a:buChar char="•"/>
                      </a:pPr>
                      <a:r>
                        <a:rPr lang="fi-FI" sz="1300" b="0" i="0" kern="1200" dirty="0">
                          <a:solidFill>
                            <a:schemeClr val="dk1"/>
                          </a:solidFill>
                          <a:effectLst/>
                          <a:latin typeface="+mn-lt"/>
                          <a:ea typeface="+mn-ea"/>
                          <a:cs typeface="+mn-cs"/>
                          <a:hlinkClick r:id="rId19"/>
                        </a:rPr>
                        <a:t>Mediakasvatus</a:t>
                      </a:r>
                      <a:r>
                        <a:rPr lang="fi-FI" sz="1300" b="0" i="0" kern="1200" dirty="0">
                          <a:solidFill>
                            <a:schemeClr val="dk1"/>
                          </a:solidFill>
                          <a:effectLst/>
                          <a:latin typeface="+mn-lt"/>
                          <a:ea typeface="+mn-ea"/>
                          <a:cs typeface="+mn-cs"/>
                        </a:rPr>
                        <a:t> lapsille, nuorille ja vanhemmille </a:t>
                      </a:r>
                      <a:endParaRPr lang="fi-FI" sz="1300" b="0" i="0" kern="1200" dirty="0">
                        <a:solidFill>
                          <a:srgbClr val="FF0000"/>
                        </a:solidFill>
                        <a:effectLst/>
                        <a:latin typeface="+mn-lt"/>
                        <a:ea typeface="+mn-ea"/>
                        <a:cs typeface="+mn-cs"/>
                      </a:endParaRPr>
                    </a:p>
                    <a:p>
                      <a:pPr marL="285750" lvl="0" indent="-285750" rtl="0">
                        <a:buFont typeface="Arial" panose="020B0604020202020204" pitchFamily="34" charset="0"/>
                        <a:buChar char="•"/>
                      </a:pPr>
                      <a:r>
                        <a:rPr lang="fi-FI" sz="1300" b="0" i="0" kern="1200" dirty="0">
                          <a:solidFill>
                            <a:schemeClr val="dk1"/>
                          </a:solidFill>
                          <a:effectLst/>
                          <a:latin typeface="+mn-lt"/>
                          <a:ea typeface="+mn-ea"/>
                          <a:cs typeface="+mn-cs"/>
                        </a:rPr>
                        <a:t>Nettiriippuvuustesti: </a:t>
                      </a:r>
                      <a:r>
                        <a:rPr lang="fi-FI" sz="1300" b="0" i="0" u="sng" strike="noStrike" kern="1200" dirty="0">
                          <a:solidFill>
                            <a:schemeClr val="dk1"/>
                          </a:solidFill>
                          <a:effectLst/>
                          <a:latin typeface="+mn-lt"/>
                          <a:ea typeface="+mn-ea"/>
                          <a:cs typeface="+mn-cs"/>
                          <a:hlinkClick r:id="rId20"/>
                        </a:rPr>
                        <a:t>Nettiriippuvuustesti</a:t>
                      </a:r>
                      <a:r>
                        <a:rPr lang="fi-FI" sz="1300" b="0" i="0" u="sng" strike="noStrike" kern="1200" dirty="0">
                          <a:solidFill>
                            <a:schemeClr val="dk1"/>
                          </a:solidFill>
                          <a:effectLst/>
                          <a:latin typeface="+mn-lt"/>
                          <a:ea typeface="+mn-ea"/>
                          <a:cs typeface="+mn-cs"/>
                          <a:hlinkClick r:id="rId20">
                            <a:extLst>
                              <a:ext uri="{A12FA001-AC4F-418D-AE19-62706E023703}">
                                <ahyp:hlinkClr xmlns:ahyp="http://schemas.microsoft.com/office/drawing/2018/hyperlinkcolor" xmlns="" val="tx"/>
                              </a:ext>
                            </a:extLst>
                          </a:hlinkClick>
                        </a:rPr>
                        <a:t> - IAT | Päihdelinkki.fi (paihdelinkki.fi)</a:t>
                      </a:r>
                      <a:r>
                        <a:rPr lang="fi-FI" sz="1300" b="0" i="0" kern="1200" dirty="0">
                          <a:solidFill>
                            <a:schemeClr val="dk1"/>
                          </a:solidFill>
                          <a:effectLst/>
                          <a:latin typeface="+mn-lt"/>
                          <a:ea typeface="+mn-ea"/>
                          <a:cs typeface="+mn-cs"/>
                        </a:rPr>
                        <a:t> </a:t>
                      </a:r>
                    </a:p>
                    <a:p>
                      <a:pPr marL="285750" lvl="0" indent="-285750" rtl="0">
                        <a:buFont typeface="Arial" panose="020B0604020202020204" pitchFamily="34" charset="0"/>
                        <a:buChar char="•"/>
                      </a:pPr>
                      <a:r>
                        <a:rPr lang="fi-FI" sz="1300" b="0" i="0" kern="1200" dirty="0">
                          <a:solidFill>
                            <a:schemeClr val="dk1"/>
                          </a:solidFill>
                          <a:effectLst/>
                          <a:latin typeface="+mn-lt"/>
                          <a:ea typeface="+mn-ea"/>
                          <a:cs typeface="+mn-cs"/>
                        </a:rPr>
                        <a:t>Pelaamishäiriötesti </a:t>
                      </a:r>
                      <a:r>
                        <a:rPr lang="fi-FI" sz="1300" b="0" i="0" kern="1200" dirty="0">
                          <a:solidFill>
                            <a:schemeClr val="dk1"/>
                          </a:solidFill>
                          <a:effectLst/>
                          <a:latin typeface="+mn-lt"/>
                          <a:ea typeface="+mn-ea"/>
                          <a:cs typeface="+mn-cs"/>
                          <a:hlinkClick r:id="rId21"/>
                        </a:rPr>
                        <a:t>(IDGT-10)</a:t>
                      </a:r>
                      <a:endParaRPr lang="fi-FI" sz="1300" b="0" i="0" kern="1200" dirty="0">
                        <a:solidFill>
                          <a:schemeClr val="dk1"/>
                        </a:solidFill>
                        <a:effectLst/>
                        <a:latin typeface="+mn-lt"/>
                        <a:ea typeface="+mn-ea"/>
                        <a:cs typeface="+mn-cs"/>
                      </a:endParaRPr>
                    </a:p>
                  </a:txBody>
                  <a:tcPr/>
                </a:tc>
                <a:tc>
                  <a:txBody>
                    <a:bodyPr/>
                    <a:lstStyle/>
                    <a:p>
                      <a:pPr marL="0" lvl="0" indent="0">
                        <a:buFont typeface="Arial" panose="020B0604020202020204" pitchFamily="34" charset="0"/>
                        <a:buNone/>
                      </a:pPr>
                      <a:r>
                        <a:rPr lang="fi-FI" sz="1300" dirty="0">
                          <a:solidFill>
                            <a:schemeClr val="tx1"/>
                          </a:solidFill>
                        </a:rPr>
                        <a:t>Kouluterveyskysely, 8. ja 9.lk:</a:t>
                      </a:r>
                      <a:endParaRPr lang="fi-FI" dirty="0"/>
                    </a:p>
                    <a:p>
                      <a:pPr marL="285750" lvl="0" indent="-285750" rtl="0">
                        <a:buFont typeface="Arial" panose="020B0604020202020204" pitchFamily="34" charset="0"/>
                        <a:buChar char="•"/>
                      </a:pPr>
                      <a:r>
                        <a:rPr lang="fi-FI" sz="1300" b="0" i="0" kern="1200" dirty="0">
                          <a:solidFill>
                            <a:schemeClr val="tx1"/>
                          </a:solidFill>
                          <a:effectLst/>
                          <a:latin typeface="+mn-lt"/>
                          <a:ea typeface="+mn-ea"/>
                          <a:cs typeface="+mn-cs"/>
                        </a:rPr>
                        <a:t>Yrittänyt usein viettää vähemmän aikaa netissä, mutta ei ole onnistunut, %</a:t>
                      </a:r>
                      <a:endParaRPr lang="fi-FI" dirty="0"/>
                    </a:p>
                    <a:p>
                      <a:pPr marL="285750" lvl="0" indent="-285750" rtl="0">
                        <a:buFont typeface="Arial" panose="020B0604020202020204" pitchFamily="34" charset="0"/>
                        <a:buChar char="•"/>
                      </a:pPr>
                      <a:r>
                        <a:rPr lang="fi-FI" sz="1300" b="0" i="0" kern="1200" dirty="0">
                          <a:solidFill>
                            <a:schemeClr val="tx1"/>
                          </a:solidFill>
                          <a:effectLst/>
                          <a:latin typeface="+mn-lt"/>
                          <a:ea typeface="+mn-ea"/>
                          <a:cs typeface="+mn-cs"/>
                        </a:rPr>
                        <a:t>Tuntenut olonsa usein hermostuneeksi, kun ei ole päässyt nettiin,</a:t>
                      </a:r>
                      <a:r>
                        <a:rPr lang="fi-FI" sz="1300" b="0" i="0" kern="1200" baseline="0" dirty="0">
                          <a:solidFill>
                            <a:schemeClr val="tx1"/>
                          </a:solidFill>
                          <a:effectLst/>
                          <a:latin typeface="+mn-lt"/>
                          <a:ea typeface="+mn-ea"/>
                          <a:cs typeface="+mn-cs"/>
                        </a:rPr>
                        <a:t> %</a:t>
                      </a:r>
                      <a:endParaRPr lang="fi-FI" sz="1300" b="0" i="0" kern="1200" dirty="0">
                        <a:solidFill>
                          <a:schemeClr val="tx1"/>
                        </a:solidFill>
                        <a:effectLst/>
                        <a:latin typeface="+mn-lt"/>
                        <a:ea typeface="+mn-ea"/>
                        <a:cs typeface="+mn-cs"/>
                      </a:endParaRPr>
                    </a:p>
                    <a:p>
                      <a:pPr marL="285750" lvl="0" indent="-285750" rtl="0">
                        <a:buFont typeface="Arial" panose="020B0604020202020204" pitchFamily="34" charset="0"/>
                        <a:buChar char="•"/>
                      </a:pPr>
                      <a:r>
                        <a:rPr lang="fi-FI" sz="1300" b="0" i="0" kern="1200" dirty="0">
                          <a:solidFill>
                            <a:schemeClr val="tx1"/>
                          </a:solidFill>
                          <a:effectLst/>
                          <a:latin typeface="+mn-lt"/>
                          <a:ea typeface="+mn-ea"/>
                          <a:cs typeface="+mn-cs"/>
                        </a:rPr>
                        <a:t>Ei ole usein syönyt tai nukkunut netin takia, %</a:t>
                      </a:r>
                      <a:endParaRPr lang="fi-FI" dirty="0"/>
                    </a:p>
                  </a:txBody>
                  <a:tcPr/>
                </a:tc>
                <a:extLst>
                  <a:ext uri="{0D108BD9-81ED-4DB2-BD59-A6C34878D82A}">
                    <a16:rowId xmlns:a16="http://schemas.microsoft.com/office/drawing/2014/main" val="286009854"/>
                  </a:ext>
                </a:extLst>
              </a:tr>
            </a:tbl>
          </a:graphicData>
        </a:graphic>
      </p:graphicFrame>
    </p:spTree>
    <p:extLst>
      <p:ext uri="{BB962C8B-B14F-4D97-AF65-F5344CB8AC3E}">
        <p14:creationId xmlns:p14="http://schemas.microsoft.com/office/powerpoint/2010/main" val="847378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1726" y="132851"/>
            <a:ext cx="10550846" cy="853550"/>
          </a:xfrm>
        </p:spPr>
        <p:txBody>
          <a:bodyPr>
            <a:normAutofit fontScale="90000"/>
          </a:bodyPr>
          <a:lstStyle/>
          <a:p>
            <a:r>
              <a:rPr lang="fi-FI" sz="2800">
                <a:latin typeface="Verdana" panose="020B0604030504040204" pitchFamily="34" charset="0"/>
                <a:ea typeface="Verdana" panose="020B0604030504040204" pitchFamily="34" charset="0"/>
              </a:rPr>
              <a:t>Hyvinvointikertomuksen ja –suunnitelman työstämiseen ovat osallistuneet useat eri tahot</a:t>
            </a:r>
            <a:endParaRPr lang="fi-FI" sz="2000">
              <a:latin typeface="Verdana" panose="020B0604030504040204" pitchFamily="34" charset="0"/>
              <a:ea typeface="Verdana" panose="020B0604030504040204" pitchFamily="34" charset="0"/>
            </a:endParaRPr>
          </a:p>
        </p:txBody>
      </p:sp>
      <p:graphicFrame>
        <p:nvGraphicFramePr>
          <p:cNvPr id="6" name="Sisällön paikkamerkki 5"/>
          <p:cNvGraphicFramePr>
            <a:graphicFrameLocks noGrp="1"/>
          </p:cNvGraphicFramePr>
          <p:nvPr>
            <p:ph idx="1"/>
            <p:extLst>
              <p:ext uri="{D42A27DB-BD31-4B8C-83A1-F6EECF244321}">
                <p14:modId xmlns:p14="http://schemas.microsoft.com/office/powerpoint/2010/main" val="3636487641"/>
              </p:ext>
            </p:extLst>
          </p:nvPr>
        </p:nvGraphicFramePr>
        <p:xfrm>
          <a:off x="519665" y="1137071"/>
          <a:ext cx="3160750" cy="5573576"/>
        </p:xfrm>
        <a:graphic>
          <a:graphicData uri="http://schemas.openxmlformats.org/drawingml/2006/table">
            <a:tbl>
              <a:tblPr/>
              <a:tblGrid>
                <a:gridCol w="3160750">
                  <a:extLst>
                    <a:ext uri="{9D8B030D-6E8A-4147-A177-3AD203B41FA5}">
                      <a16:colId xmlns:a16="http://schemas.microsoft.com/office/drawing/2014/main" val="2863813604"/>
                    </a:ext>
                  </a:extLst>
                </a:gridCol>
              </a:tblGrid>
              <a:tr h="5573576">
                <a:tc>
                  <a:txBody>
                    <a:bodyPr/>
                    <a:lstStyle/>
                    <a:p>
                      <a:pPr algn="l"/>
                      <a:r>
                        <a:rPr lang="fi-FI" sz="1600">
                          <a:effectLst/>
                          <a:latin typeface="Verdana" panose="020B0604030504040204" pitchFamily="34" charset="0"/>
                          <a:ea typeface="Verdana" panose="020B0604030504040204" pitchFamily="34" charset="0"/>
                        </a:rPr>
                        <a:t>HYVINVOINTI-</a:t>
                      </a:r>
                      <a:r>
                        <a:rPr lang="fi-FI" sz="1600">
                          <a:solidFill>
                            <a:srgbClr val="7030A0"/>
                          </a:solidFill>
                          <a:effectLst/>
                          <a:latin typeface="Verdana" panose="020B0604030504040204" pitchFamily="34" charset="0"/>
                          <a:ea typeface="Verdana" panose="020B0604030504040204" pitchFamily="34" charset="0"/>
                        </a:rPr>
                        <a:t>KERTOMUKSEN</a:t>
                      </a:r>
                      <a:r>
                        <a:rPr lang="fi-FI" sz="1600" baseline="0">
                          <a:solidFill>
                            <a:srgbClr val="7030A0"/>
                          </a:solidFill>
                          <a:effectLst/>
                          <a:latin typeface="Verdana" panose="020B0604030504040204" pitchFamily="34" charset="0"/>
                          <a:ea typeface="Verdana" panose="020B0604030504040204" pitchFamily="34" charset="0"/>
                        </a:rPr>
                        <a:t> </a:t>
                      </a:r>
                      <a:r>
                        <a:rPr lang="fi-FI" sz="1600" baseline="0">
                          <a:solidFill>
                            <a:schemeClr val="tx2"/>
                          </a:solidFill>
                          <a:effectLst/>
                          <a:latin typeface="Verdana" panose="020B0604030504040204" pitchFamily="34" charset="0"/>
                          <a:ea typeface="Verdana" panose="020B0604030504040204" pitchFamily="34" charset="0"/>
                        </a:rPr>
                        <a:t>TYÖSTÄMISEEN OVAT OSALLISTUNEET</a:t>
                      </a:r>
                      <a:r>
                        <a:rPr lang="fi-FI" sz="1600">
                          <a:solidFill>
                            <a:schemeClr val="tx2"/>
                          </a:solidFill>
                          <a:effectLst/>
                          <a:latin typeface="Verdana" panose="020B0604030504040204" pitchFamily="34" charset="0"/>
                          <a:ea typeface="Verdana" panose="020B0604030504040204" pitchFamily="34" charset="0"/>
                        </a:rPr>
                        <a:t>:</a:t>
                      </a:r>
                      <a:r>
                        <a:rPr lang="fi-FI" sz="1000">
                          <a:effectLst/>
                          <a:latin typeface="Verdana" panose="020B0604030504040204" pitchFamily="34" charset="0"/>
                          <a:ea typeface="Verdana" panose="020B0604030504040204" pitchFamily="34" charset="0"/>
                        </a:rPr>
                        <a:t/>
                      </a:r>
                      <a:br>
                        <a:rPr lang="fi-FI" sz="1000">
                          <a:effectLst/>
                          <a:latin typeface="Verdana" panose="020B0604030504040204" pitchFamily="34" charset="0"/>
                          <a:ea typeface="Verdana" panose="020B0604030504040204" pitchFamily="34" charset="0"/>
                        </a:rPr>
                      </a:br>
                      <a:r>
                        <a:rPr lang="fi-FI" sz="1000">
                          <a:effectLst/>
                          <a:latin typeface="Verdana" panose="020B0604030504040204" pitchFamily="34" charset="0"/>
                          <a:ea typeface="Verdana" panose="020B0604030504040204" pitchFamily="34" charset="0"/>
                        </a:rPr>
                        <a:t/>
                      </a:r>
                      <a:br>
                        <a:rPr lang="fi-FI" sz="1000">
                          <a:effectLst/>
                          <a:latin typeface="Verdana" panose="020B0604030504040204" pitchFamily="34" charset="0"/>
                          <a:ea typeface="Verdana" panose="020B0604030504040204" pitchFamily="34" charset="0"/>
                        </a:rPr>
                      </a:br>
                      <a:endParaRPr lang="fi-FI" sz="1000">
                        <a:solidFill>
                          <a:schemeClr val="tx2"/>
                        </a:solidFill>
                        <a:effectLst/>
                        <a:latin typeface="Verdana" panose="020B0604030504040204" pitchFamily="34" charset="0"/>
                        <a:ea typeface="Verdana" panose="020B0604030504040204" pitchFamily="34" charset="0"/>
                      </a:endParaRPr>
                    </a:p>
                    <a:p>
                      <a:pPr marL="285750" lvl="0" indent="-285750" algn="l">
                        <a:buFontTx/>
                        <a:buChar char="-"/>
                      </a:pPr>
                      <a:r>
                        <a:rPr lang="fi-FI" sz="1400">
                          <a:solidFill>
                            <a:schemeClr val="tx2"/>
                          </a:solidFill>
                          <a:effectLst/>
                          <a:latin typeface="Verdana" panose="020B0604030504040204" pitchFamily="34" charset="0"/>
                          <a:ea typeface="Verdana" panose="020B0604030504040204" pitchFamily="34" charset="0"/>
                        </a:rPr>
                        <a:t>Itä-Suomen ennaltaehkäisevä ryhmä Ankkuri,</a:t>
                      </a:r>
                    </a:p>
                    <a:p>
                      <a:pPr marL="285750" lvl="0" indent="-285750" algn="l">
                        <a:buFontTx/>
                        <a:buChar char="-"/>
                      </a:pPr>
                      <a:r>
                        <a:rPr lang="fi-FI" sz="1400">
                          <a:solidFill>
                            <a:schemeClr val="tx2"/>
                          </a:solidFill>
                          <a:effectLst/>
                          <a:latin typeface="Verdana" panose="020B0604030504040204" pitchFamily="34" charset="0"/>
                          <a:ea typeface="Verdana" panose="020B0604030504040204" pitchFamily="34" charset="0"/>
                        </a:rPr>
                        <a:t>Poliisi (tilastotietokannat)</a:t>
                      </a:r>
                    </a:p>
                    <a:p>
                      <a:pPr marL="285750" lvl="0" indent="-285750" algn="l">
                        <a:buFontTx/>
                        <a:buChar char="-"/>
                      </a:pPr>
                      <a:r>
                        <a:rPr lang="fi-FI" sz="1400">
                          <a:solidFill>
                            <a:schemeClr val="tx2"/>
                          </a:solidFill>
                          <a:effectLst/>
                          <a:latin typeface="Verdana" panose="020B0604030504040204" pitchFamily="34" charset="0"/>
                          <a:ea typeface="Verdana" panose="020B0604030504040204" pitchFamily="34" charset="0"/>
                        </a:rPr>
                        <a:t>Liikenneturvan väki,</a:t>
                      </a:r>
                    </a:p>
                    <a:p>
                      <a:pPr marL="285750" lvl="0" indent="-285750" algn="l">
                        <a:buFontTx/>
                        <a:buChar char="-"/>
                      </a:pPr>
                      <a:r>
                        <a:rPr lang="fi-FI" sz="1400">
                          <a:solidFill>
                            <a:schemeClr val="tx2"/>
                          </a:solidFill>
                          <a:effectLst/>
                          <a:latin typeface="Verdana" panose="020B0604030504040204" pitchFamily="34" charset="0"/>
                          <a:ea typeface="Verdana" panose="020B0604030504040204" pitchFamily="34" charset="0"/>
                        </a:rPr>
                        <a:t>Nuoret Pystyyn hanke,</a:t>
                      </a:r>
                    </a:p>
                    <a:p>
                      <a:pPr marL="285750" lvl="0" indent="-285750" algn="l">
                        <a:buFontTx/>
                        <a:buChar char="-"/>
                      </a:pPr>
                      <a:r>
                        <a:rPr lang="fi-FI" sz="1400" err="1">
                          <a:solidFill>
                            <a:schemeClr val="tx2"/>
                          </a:solidFill>
                          <a:effectLst/>
                          <a:latin typeface="Verdana" panose="020B0604030504040204" pitchFamily="34" charset="0"/>
                          <a:ea typeface="Verdana" panose="020B0604030504040204" pitchFamily="34" charset="0"/>
                        </a:rPr>
                        <a:t>Pohjois</a:t>
                      </a:r>
                      <a:r>
                        <a:rPr lang="fi-FI" sz="1400">
                          <a:solidFill>
                            <a:schemeClr val="tx2"/>
                          </a:solidFill>
                          <a:effectLst/>
                          <a:latin typeface="Verdana" panose="020B0604030504040204" pitchFamily="34" charset="0"/>
                          <a:ea typeface="Verdana" panose="020B0604030504040204" pitchFamily="34" charset="0"/>
                        </a:rPr>
                        <a:t>-Savon Yrittäjät</a:t>
                      </a:r>
                    </a:p>
                    <a:p>
                      <a:pPr marL="285750" lvl="0" indent="-285750" algn="l">
                        <a:buFontTx/>
                        <a:buChar char="-"/>
                      </a:pPr>
                      <a:r>
                        <a:rPr lang="fi-FI" sz="1400" err="1">
                          <a:solidFill>
                            <a:schemeClr val="tx2"/>
                          </a:solidFill>
                          <a:effectLst/>
                          <a:latin typeface="Verdana" panose="020B0604030504040204" pitchFamily="34" charset="0"/>
                          <a:ea typeface="Verdana" panose="020B0604030504040204" pitchFamily="34" charset="0"/>
                        </a:rPr>
                        <a:t>Pohjois</a:t>
                      </a:r>
                      <a:r>
                        <a:rPr lang="fi-FI" sz="1400">
                          <a:solidFill>
                            <a:schemeClr val="tx2"/>
                          </a:solidFill>
                          <a:effectLst/>
                          <a:latin typeface="Verdana" panose="020B0604030504040204" pitchFamily="34" charset="0"/>
                          <a:ea typeface="Verdana" panose="020B0604030504040204" pitchFamily="34" charset="0"/>
                        </a:rPr>
                        <a:t>-Savon liitto, Teemu Juntunen ja Maarit Intke,</a:t>
                      </a:r>
                    </a:p>
                    <a:p>
                      <a:pPr marL="285750" lvl="0" indent="-285750" algn="l">
                        <a:buFontTx/>
                        <a:buChar char="-"/>
                      </a:pPr>
                      <a:r>
                        <a:rPr lang="fi-FI" sz="1400">
                          <a:solidFill>
                            <a:schemeClr val="tx2"/>
                          </a:solidFill>
                          <a:effectLst/>
                          <a:latin typeface="Verdana" panose="020B0604030504040204" pitchFamily="34" charset="0"/>
                          <a:ea typeface="Verdana" panose="020B0604030504040204" pitchFamily="34" charset="0"/>
                        </a:rPr>
                        <a:t>Väkivaltaverkoston toimijat, Marianne Kettunen</a:t>
                      </a:r>
                    </a:p>
                    <a:p>
                      <a:pPr marL="285750" lvl="0" indent="-285750" algn="l">
                        <a:buFontTx/>
                        <a:buChar char="-"/>
                      </a:pPr>
                      <a:r>
                        <a:rPr lang="fi-FI" sz="1400" err="1">
                          <a:solidFill>
                            <a:schemeClr val="tx2"/>
                          </a:solidFill>
                          <a:effectLst/>
                          <a:latin typeface="Verdana" panose="020B0604030504040204" pitchFamily="34" charset="0"/>
                          <a:ea typeface="Verdana" panose="020B0604030504040204" pitchFamily="34" charset="0"/>
                        </a:rPr>
                        <a:t>Pohjois</a:t>
                      </a:r>
                      <a:r>
                        <a:rPr lang="fi-FI" sz="1400">
                          <a:solidFill>
                            <a:schemeClr val="tx2"/>
                          </a:solidFill>
                          <a:effectLst/>
                          <a:latin typeface="Verdana" panose="020B0604030504040204" pitchFamily="34" charset="0"/>
                          <a:ea typeface="Verdana" panose="020B0604030504040204" pitchFamily="34" charset="0"/>
                        </a:rPr>
                        <a:t>-Savon syöpäyhdistys,</a:t>
                      </a:r>
                      <a:r>
                        <a:rPr lang="fi-FI" sz="1400" baseline="0">
                          <a:solidFill>
                            <a:schemeClr val="tx2"/>
                          </a:solidFill>
                          <a:effectLst/>
                          <a:latin typeface="Verdana" panose="020B0604030504040204" pitchFamily="34" charset="0"/>
                          <a:ea typeface="Verdana" panose="020B0604030504040204" pitchFamily="34" charset="0"/>
                        </a:rPr>
                        <a:t> </a:t>
                      </a:r>
                      <a:r>
                        <a:rPr lang="fi-FI" sz="1400">
                          <a:solidFill>
                            <a:schemeClr val="tx2"/>
                          </a:solidFill>
                          <a:effectLst/>
                          <a:latin typeface="Verdana" panose="020B0604030504040204" pitchFamily="34" charset="0"/>
                          <a:ea typeface="Verdana" panose="020B0604030504040204" pitchFamily="34" charset="0"/>
                        </a:rPr>
                        <a:t>Heidi Kolehmainen</a:t>
                      </a:r>
                    </a:p>
                    <a:p>
                      <a:pPr marL="285750" lvl="0" indent="-285750" algn="l">
                        <a:buFontTx/>
                        <a:buChar char="-"/>
                      </a:pPr>
                      <a:r>
                        <a:rPr lang="fi-FI" sz="1400" err="1">
                          <a:solidFill>
                            <a:schemeClr val="tx2"/>
                          </a:solidFill>
                          <a:effectLst/>
                          <a:latin typeface="Verdana" panose="020B0604030504040204" pitchFamily="34" charset="0"/>
                          <a:ea typeface="Verdana" panose="020B0604030504040204" pitchFamily="34" charset="0"/>
                        </a:rPr>
                        <a:t>Likes</a:t>
                      </a:r>
                      <a:r>
                        <a:rPr lang="fi-FI" sz="1400">
                          <a:solidFill>
                            <a:schemeClr val="tx2"/>
                          </a:solidFill>
                          <a:effectLst/>
                          <a:latin typeface="Verdana" panose="020B0604030504040204" pitchFamily="34" charset="0"/>
                          <a:ea typeface="Verdana" panose="020B0604030504040204" pitchFamily="34" charset="0"/>
                        </a:rPr>
                        <a:t>, Virpi Inkinen</a:t>
                      </a:r>
                    </a:p>
                    <a:p>
                      <a:pPr marL="285750" lvl="0" indent="-285750" algn="l">
                        <a:buFontTx/>
                        <a:buChar char="-"/>
                      </a:pPr>
                      <a:r>
                        <a:rPr lang="fi-FI" sz="1400">
                          <a:solidFill>
                            <a:schemeClr val="tx2"/>
                          </a:solidFill>
                          <a:effectLst/>
                          <a:latin typeface="Verdana" panose="020B0604030504040204" pitchFamily="34" charset="0"/>
                          <a:ea typeface="Verdana" panose="020B0604030504040204" pitchFamily="34" charset="0"/>
                        </a:rPr>
                        <a:t>Päihdepalvelusäätiö</a:t>
                      </a:r>
                    </a:p>
                    <a:p>
                      <a:pPr marL="285750" lvl="0" indent="-285750" algn="l">
                        <a:buFontTx/>
                        <a:buChar char="-"/>
                      </a:pPr>
                      <a:r>
                        <a:rPr lang="fi-FI" sz="1400">
                          <a:solidFill>
                            <a:schemeClr val="tx2"/>
                          </a:solidFill>
                          <a:effectLst/>
                          <a:latin typeface="Verdana" panose="020B0604030504040204" pitchFamily="34" charset="0"/>
                          <a:ea typeface="Verdana" panose="020B0604030504040204" pitchFamily="34" charset="0"/>
                        </a:rPr>
                        <a:t>Savon mielenterveysomaiset- </a:t>
                      </a:r>
                      <a:r>
                        <a:rPr lang="fi-FI" sz="1400" err="1">
                          <a:solidFill>
                            <a:schemeClr val="tx2"/>
                          </a:solidFill>
                          <a:effectLst/>
                          <a:latin typeface="Verdana" panose="020B0604030504040204" pitchFamily="34" charset="0"/>
                          <a:ea typeface="Verdana" panose="020B0604030504040204" pitchFamily="34" charset="0"/>
                        </a:rPr>
                        <a:t>FinFami</a:t>
                      </a:r>
                      <a:r>
                        <a:rPr lang="fi-FI" sz="1400">
                          <a:solidFill>
                            <a:schemeClr val="tx2"/>
                          </a:solidFill>
                          <a:effectLst/>
                          <a:latin typeface="Verdana" panose="020B0604030504040204" pitchFamily="34" charset="0"/>
                          <a:ea typeface="Verdana" panose="020B0604030504040204" pitchFamily="34" charset="0"/>
                        </a:rPr>
                        <a:t> ry</a:t>
                      </a:r>
                    </a:p>
                    <a:p>
                      <a:pPr marL="285750" lvl="0" indent="-285750" algn="l">
                        <a:buFontTx/>
                        <a:buChar char="-"/>
                      </a:pPr>
                      <a:r>
                        <a:rPr lang="fi-FI" sz="1400">
                          <a:solidFill>
                            <a:schemeClr val="tx2"/>
                          </a:solidFill>
                          <a:effectLst/>
                          <a:latin typeface="Verdana" panose="020B0604030504040204" pitchFamily="34" charset="0"/>
                          <a:ea typeface="Verdana" panose="020B0604030504040204" pitchFamily="34" charset="0"/>
                        </a:rPr>
                        <a:t>Kuopion kriisikeskus – Pelituki</a:t>
                      </a:r>
                    </a:p>
                    <a:p>
                      <a:pPr marL="285750" lvl="0" indent="-285750" algn="l">
                        <a:buFontTx/>
                        <a:buChar char="-"/>
                      </a:pPr>
                      <a:r>
                        <a:rPr lang="fi-FI" sz="1400">
                          <a:solidFill>
                            <a:schemeClr val="tx2"/>
                          </a:solidFill>
                          <a:effectLst/>
                          <a:latin typeface="Verdana" panose="020B0604030504040204" pitchFamily="34" charset="0"/>
                          <a:ea typeface="Verdana" panose="020B0604030504040204" pitchFamily="34" charset="0"/>
                        </a:rPr>
                        <a:t>Ehyt ry</a:t>
                      </a:r>
                      <a:r>
                        <a:rPr lang="fi-FI" sz="1000">
                          <a:effectLst/>
                        </a:rPr>
                        <a:t/>
                      </a:r>
                      <a:br>
                        <a:rPr lang="fi-FI" sz="1000">
                          <a:effectLst/>
                        </a:rPr>
                      </a:br>
                      <a:endParaRPr lang="fi-FI" sz="1000">
                        <a:effectLst/>
                      </a:endParaRPr>
                    </a:p>
                  </a:txBody>
                  <a:tcPr marL="51574" marR="51574" marT="25787" marB="2578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4688346"/>
                  </a:ext>
                </a:extLst>
              </a:tr>
            </a:tbl>
          </a:graphicData>
        </a:graphic>
      </p:graphicFrame>
      <p:sp>
        <p:nvSpPr>
          <p:cNvPr id="7" name="Rectangle 1"/>
          <p:cNvSpPr>
            <a:spLocks noChangeArrowheads="1"/>
          </p:cNvSpPr>
          <p:nvPr/>
        </p:nvSpPr>
        <p:spPr bwMode="auto">
          <a:xfrm>
            <a:off x="0" y="-22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a:ln>
                  <a:noFill/>
                </a:ln>
                <a:solidFill>
                  <a:schemeClr val="tx1"/>
                </a:solidFill>
                <a:effectLst/>
                <a:latin typeface="Verdana" panose="020B0604030504040204" pitchFamily="34" charset="0"/>
                <a:ea typeface="Verdana" panose="020B0604030504040204" pitchFamily="34" charset="0"/>
              </a:rPr>
              <a:t/>
            </a:r>
            <a:br>
              <a:rPr kumimoji="0" lang="fi-FI" altLang="fi-FI" sz="1200" b="0" i="0" u="none" strike="noStrike" cap="none" normalizeH="0" baseline="0">
                <a:ln>
                  <a:noFill/>
                </a:ln>
                <a:solidFill>
                  <a:schemeClr val="tx1"/>
                </a:solidFill>
                <a:effectLst/>
                <a:latin typeface="Verdana" panose="020B0604030504040204" pitchFamily="34" charset="0"/>
                <a:ea typeface="Verdana" panose="020B0604030504040204" pitchFamily="34" charset="0"/>
              </a:rPr>
            </a:br>
            <a:endParaRPr kumimoji="0" lang="fi-FI" altLang="fi-FI" sz="1200" b="0" i="0" u="none" strike="noStrike" cap="none" normalizeH="0" baseline="0">
              <a:ln>
                <a:noFill/>
              </a:ln>
              <a:solidFill>
                <a:schemeClr val="tx1"/>
              </a:solidFill>
              <a:effectLst/>
              <a:latin typeface="Verdana" panose="020B0604030504040204" pitchFamily="34" charset="0"/>
              <a:ea typeface="Verdana" panose="020B0604030504040204" pitchFamily="34" charset="0"/>
            </a:endParaRPr>
          </a:p>
        </p:txBody>
      </p:sp>
      <p:sp>
        <p:nvSpPr>
          <p:cNvPr id="3" name="Tekstiruutu 2"/>
          <p:cNvSpPr txBox="1"/>
          <p:nvPr/>
        </p:nvSpPr>
        <p:spPr>
          <a:xfrm>
            <a:off x="4157709" y="1209071"/>
            <a:ext cx="7549491" cy="5878532"/>
          </a:xfrm>
          <a:prstGeom prst="rect">
            <a:avLst/>
          </a:prstGeom>
          <a:noFill/>
        </p:spPr>
        <p:txBody>
          <a:bodyPr wrap="square" rtlCol="0">
            <a:spAutoFit/>
          </a:bodyPr>
          <a:lstStyle/>
          <a:p>
            <a:r>
              <a:rPr lang="fi-FI" sz="1600">
                <a:latin typeface="Verdana" panose="020B0604030504040204" pitchFamily="34" charset="0"/>
                <a:ea typeface="Verdana" panose="020B0604030504040204" pitchFamily="34" charset="0"/>
              </a:rPr>
              <a:t>HYVINVOINTI</a:t>
            </a:r>
            <a:r>
              <a:rPr lang="fi-FI" sz="1600">
                <a:solidFill>
                  <a:srgbClr val="7030A0"/>
                </a:solidFill>
                <a:latin typeface="Verdana" panose="020B0604030504040204" pitchFamily="34" charset="0"/>
                <a:ea typeface="Verdana" panose="020B0604030504040204" pitchFamily="34" charset="0"/>
              </a:rPr>
              <a:t>SUUNNITELMAN</a:t>
            </a:r>
            <a:r>
              <a:rPr lang="fi-FI" sz="1600">
                <a:solidFill>
                  <a:schemeClr val="tx2"/>
                </a:solidFill>
                <a:latin typeface="Verdana" panose="020B0604030504040204" pitchFamily="34" charset="0"/>
                <a:ea typeface="Verdana" panose="020B0604030504040204" pitchFamily="34" charset="0"/>
              </a:rPr>
              <a:t> TYÖSTÄMISEEN OVAT OSALLISTUNEET:</a:t>
            </a:r>
            <a:r>
              <a:rPr lang="fi-FI" sz="2000">
                <a:latin typeface="Verdana" panose="020B0604030504040204" pitchFamily="34" charset="0"/>
                <a:ea typeface="Verdana" panose="020B0604030504040204" pitchFamily="34" charset="0"/>
              </a:rPr>
              <a:t/>
            </a:r>
            <a:br>
              <a:rPr lang="fi-FI" sz="2000">
                <a:latin typeface="Verdana" panose="020B0604030504040204" pitchFamily="34" charset="0"/>
                <a:ea typeface="Verdana" panose="020B0604030504040204" pitchFamily="34" charset="0"/>
              </a:rPr>
            </a:br>
            <a:endParaRPr lang="fi-FI" sz="2000">
              <a:solidFill>
                <a:schemeClr val="tx2"/>
              </a:solidFill>
              <a:latin typeface="Verdana" panose="020B0604030504040204" pitchFamily="34" charset="0"/>
              <a:ea typeface="Verdana" panose="020B0604030504040204" pitchFamily="34" charset="0"/>
            </a:endParaRPr>
          </a:p>
          <a:p>
            <a:pPr marL="285750" lvl="0" indent="-285750">
              <a:buFontTx/>
              <a:buChar char="-"/>
            </a:pPr>
            <a:r>
              <a:rPr lang="fi-FI" sz="1400">
                <a:solidFill>
                  <a:schemeClr val="tx2"/>
                </a:solidFill>
                <a:latin typeface="Verdana" panose="020B0604030504040204" pitchFamily="34" charset="0"/>
                <a:ea typeface="Verdana" panose="020B0604030504040204" pitchFamily="34" charset="0"/>
              </a:rPr>
              <a:t>Itä-Suomen ennaltaehkäisevä ryhmä Ankkuri</a:t>
            </a:r>
          </a:p>
          <a:p>
            <a:pPr marL="285750" lvl="0" indent="-285750">
              <a:buFontTx/>
              <a:buChar char="-"/>
            </a:pPr>
            <a:r>
              <a:rPr lang="fi-FI" sz="1400">
                <a:solidFill>
                  <a:schemeClr val="tx2"/>
                </a:solidFill>
                <a:latin typeface="Verdana" panose="020B0604030504040204" pitchFamily="34" charset="0"/>
                <a:ea typeface="Verdana" panose="020B0604030504040204" pitchFamily="34" charset="0"/>
              </a:rPr>
              <a:t>Itä-Suomen poliisi</a:t>
            </a:r>
          </a:p>
          <a:p>
            <a:pPr marL="285750" lvl="0" indent="-285750">
              <a:buFontTx/>
              <a:buChar char="-"/>
            </a:pPr>
            <a:r>
              <a:rPr lang="fi-FI" sz="1400">
                <a:solidFill>
                  <a:schemeClr val="tx2"/>
                </a:solidFill>
                <a:latin typeface="Verdana" panose="020B0604030504040204" pitchFamily="34" charset="0"/>
                <a:ea typeface="Verdana" panose="020B0604030504040204" pitchFamily="34" charset="0"/>
              </a:rPr>
              <a:t>Liikenneturvan väki</a:t>
            </a:r>
          </a:p>
          <a:p>
            <a:pPr marL="285750" lvl="0" indent="-285750">
              <a:buFontTx/>
              <a:buChar char="-"/>
            </a:pPr>
            <a:r>
              <a:rPr lang="fi-FI" sz="1400" err="1">
                <a:solidFill>
                  <a:schemeClr val="tx2"/>
                </a:solidFill>
                <a:latin typeface="Verdana" panose="020B0604030504040204" pitchFamily="34" charset="0"/>
                <a:ea typeface="Verdana" panose="020B0604030504040204" pitchFamily="34" charset="0"/>
              </a:rPr>
              <a:t>Pohjois</a:t>
            </a:r>
            <a:r>
              <a:rPr lang="fi-FI" sz="1400">
                <a:solidFill>
                  <a:schemeClr val="tx2"/>
                </a:solidFill>
                <a:latin typeface="Verdana" panose="020B0604030504040204" pitchFamily="34" charset="0"/>
                <a:ea typeface="Verdana" panose="020B0604030504040204" pitchFamily="34" charset="0"/>
              </a:rPr>
              <a:t>-Savon liikunnan väki</a:t>
            </a:r>
          </a:p>
          <a:p>
            <a:pPr marL="285750" lvl="0" indent="-285750">
              <a:buFontTx/>
              <a:buChar char="-"/>
            </a:pPr>
            <a:r>
              <a:rPr lang="fi-FI" sz="1400" err="1">
                <a:solidFill>
                  <a:schemeClr val="tx2"/>
                </a:solidFill>
                <a:latin typeface="Verdana" panose="020B0604030504040204" pitchFamily="34" charset="0"/>
                <a:ea typeface="Verdana" panose="020B0604030504040204" pitchFamily="34" charset="0"/>
              </a:rPr>
              <a:t>Pohjois</a:t>
            </a:r>
            <a:r>
              <a:rPr lang="fi-FI" sz="1400">
                <a:solidFill>
                  <a:schemeClr val="tx2"/>
                </a:solidFill>
                <a:latin typeface="Verdana" panose="020B0604030504040204" pitchFamily="34" charset="0"/>
                <a:ea typeface="Verdana" panose="020B0604030504040204" pitchFamily="34" charset="0"/>
              </a:rPr>
              <a:t>-Savon syöpäyhdistys, Heidi Kolehmainen</a:t>
            </a:r>
          </a:p>
          <a:p>
            <a:pPr marL="285750" lvl="0" indent="-285750">
              <a:buFontTx/>
              <a:buChar char="-"/>
            </a:pPr>
            <a:r>
              <a:rPr lang="fi-FI" sz="1400">
                <a:solidFill>
                  <a:schemeClr val="tx2"/>
                </a:solidFill>
                <a:latin typeface="Verdana" panose="020B0604030504040204" pitchFamily="34" charset="0"/>
                <a:ea typeface="Verdana" panose="020B0604030504040204" pitchFamily="34" charset="0"/>
              </a:rPr>
              <a:t>Kuopion väkivaltaverkoston toimijat</a:t>
            </a:r>
          </a:p>
          <a:p>
            <a:pPr marL="285750" lvl="0" indent="-285750">
              <a:buFontTx/>
              <a:buChar char="-"/>
            </a:pPr>
            <a:r>
              <a:rPr lang="fi-FI" sz="1400" err="1">
                <a:solidFill>
                  <a:schemeClr val="tx2"/>
                </a:solidFill>
                <a:latin typeface="Verdana" panose="020B0604030504040204" pitchFamily="34" charset="0"/>
                <a:ea typeface="Verdana" panose="020B0604030504040204" pitchFamily="34" charset="0"/>
              </a:rPr>
              <a:t>Pohjois</a:t>
            </a:r>
            <a:r>
              <a:rPr lang="fi-FI" sz="1400">
                <a:solidFill>
                  <a:schemeClr val="tx2"/>
                </a:solidFill>
                <a:latin typeface="Verdana" panose="020B0604030504040204" pitchFamily="34" charset="0"/>
                <a:ea typeface="Verdana" panose="020B0604030504040204" pitchFamily="34" charset="0"/>
              </a:rPr>
              <a:t>-Savon kylät ry, Merja Kaija</a:t>
            </a:r>
          </a:p>
          <a:p>
            <a:pPr marL="285750" lvl="0" indent="-285750">
              <a:buFontTx/>
              <a:buChar char="-"/>
            </a:pPr>
            <a:r>
              <a:rPr lang="fi-FI" sz="1400">
                <a:solidFill>
                  <a:schemeClr val="tx2"/>
                </a:solidFill>
                <a:latin typeface="Verdana" panose="020B0604030504040204" pitchFamily="34" charset="0"/>
                <a:ea typeface="Verdana" panose="020B0604030504040204" pitchFamily="34" charset="0"/>
              </a:rPr>
              <a:t>Mansikka ry, Seija Korhonen</a:t>
            </a:r>
          </a:p>
          <a:p>
            <a:pPr marL="285750" lvl="0" indent="-285750">
              <a:buFontTx/>
              <a:buChar char="-"/>
            </a:pPr>
            <a:r>
              <a:rPr lang="fi-FI" sz="1400" err="1">
                <a:solidFill>
                  <a:schemeClr val="tx2"/>
                </a:solidFill>
                <a:latin typeface="Verdana" panose="020B0604030504040204" pitchFamily="34" charset="0"/>
                <a:ea typeface="Verdana" panose="020B0604030504040204" pitchFamily="34" charset="0"/>
              </a:rPr>
              <a:t>Sokra</a:t>
            </a:r>
            <a:r>
              <a:rPr lang="fi-FI" sz="1400">
                <a:solidFill>
                  <a:schemeClr val="tx2"/>
                </a:solidFill>
                <a:latin typeface="Verdana" panose="020B0604030504040204" pitchFamily="34" charset="0"/>
                <a:ea typeface="Verdana" panose="020B0604030504040204" pitchFamily="34" charset="0"/>
              </a:rPr>
              <a:t>, THL, Elina Pekonen</a:t>
            </a:r>
          </a:p>
          <a:p>
            <a:pPr marL="285750" lvl="0" indent="-285750">
              <a:buFontTx/>
              <a:buChar char="-"/>
            </a:pPr>
            <a:r>
              <a:rPr lang="fi-FI" sz="1400">
                <a:solidFill>
                  <a:schemeClr val="tx2"/>
                </a:solidFill>
                <a:latin typeface="Verdana" panose="020B0604030504040204" pitchFamily="34" charset="0"/>
                <a:ea typeface="Verdana" panose="020B0604030504040204" pitchFamily="34" charset="0"/>
              </a:rPr>
              <a:t>Tulevaisuuden </a:t>
            </a:r>
            <a:r>
              <a:rPr lang="fi-FI" sz="1400" err="1">
                <a:solidFill>
                  <a:schemeClr val="tx2"/>
                </a:solidFill>
                <a:latin typeface="Verdana" panose="020B0604030504040204" pitchFamily="34" charset="0"/>
                <a:ea typeface="Verdana" panose="020B0604030504040204" pitchFamily="34" charset="0"/>
              </a:rPr>
              <a:t>sote</a:t>
            </a:r>
            <a:r>
              <a:rPr lang="fi-FI" sz="1400">
                <a:solidFill>
                  <a:schemeClr val="tx2"/>
                </a:solidFill>
                <a:latin typeface="Verdana" panose="020B0604030504040204" pitchFamily="34" charset="0"/>
                <a:ea typeface="Verdana" panose="020B0604030504040204" pitchFamily="34" charset="0"/>
              </a:rPr>
              <a:t>-keskus-ohjelma – Posote20 –Siilinjärven ennaltaehkäisytyöpaketin tiimi</a:t>
            </a:r>
          </a:p>
          <a:p>
            <a:pPr marL="285750" lvl="0" indent="-285750">
              <a:buFontTx/>
              <a:buChar char="-"/>
            </a:pPr>
            <a:r>
              <a:rPr lang="fi-FI" sz="1400">
                <a:solidFill>
                  <a:schemeClr val="tx2"/>
                </a:solidFill>
                <a:latin typeface="Verdana" panose="020B0604030504040204" pitchFamily="34" charset="0"/>
                <a:ea typeface="Verdana" panose="020B0604030504040204" pitchFamily="34" charset="0"/>
              </a:rPr>
              <a:t>TE-palvelut</a:t>
            </a:r>
          </a:p>
          <a:p>
            <a:pPr marL="285750" lvl="0" indent="-285750">
              <a:buFontTx/>
              <a:buChar char="-"/>
            </a:pPr>
            <a:r>
              <a:rPr lang="fi-FI" sz="1400">
                <a:solidFill>
                  <a:schemeClr val="tx2"/>
                </a:solidFill>
                <a:latin typeface="Verdana" panose="020B0604030504040204" pitchFamily="34" charset="0"/>
                <a:ea typeface="Verdana" panose="020B0604030504040204" pitchFamily="34" charset="0"/>
              </a:rPr>
              <a:t>Kulttuuri kuulolla – kulttuuritoimintalain mukainen alueellinen kulttuuritoimintaverkosto</a:t>
            </a:r>
          </a:p>
          <a:p>
            <a:pPr marL="285750" lvl="0" indent="-285750">
              <a:buFontTx/>
              <a:buChar char="-"/>
            </a:pPr>
            <a:r>
              <a:rPr lang="fi-FI" sz="1400" err="1">
                <a:solidFill>
                  <a:schemeClr val="tx2"/>
                </a:solidFill>
                <a:latin typeface="Verdana" panose="020B0604030504040204" pitchFamily="34" charset="0"/>
                <a:ea typeface="Verdana" panose="020B0604030504040204" pitchFamily="34" charset="0"/>
              </a:rPr>
              <a:t>Pohjois</a:t>
            </a:r>
            <a:r>
              <a:rPr lang="fi-FI" sz="1400">
                <a:solidFill>
                  <a:schemeClr val="tx2"/>
                </a:solidFill>
                <a:latin typeface="Verdana" panose="020B0604030504040204" pitchFamily="34" charset="0"/>
                <a:ea typeface="Verdana" panose="020B0604030504040204" pitchFamily="34" charset="0"/>
              </a:rPr>
              <a:t>-Savon seksuaaliterveyden edistämisen työryhmä</a:t>
            </a:r>
          </a:p>
          <a:p>
            <a:pPr marL="285750" lvl="0" indent="-285750">
              <a:buFontTx/>
              <a:buChar char="-"/>
            </a:pPr>
            <a:r>
              <a:rPr lang="fi-FI" sz="1400" err="1">
                <a:solidFill>
                  <a:schemeClr val="tx2"/>
                </a:solidFill>
                <a:latin typeface="Verdana" panose="020B0604030504040204" pitchFamily="34" charset="0"/>
                <a:ea typeface="Verdana" panose="020B0604030504040204" pitchFamily="34" charset="0"/>
              </a:rPr>
              <a:t>Pohjois</a:t>
            </a:r>
            <a:r>
              <a:rPr lang="fi-FI" sz="1400">
                <a:solidFill>
                  <a:schemeClr val="tx2"/>
                </a:solidFill>
                <a:latin typeface="Verdana" panose="020B0604030504040204" pitchFamily="34" charset="0"/>
                <a:ea typeface="Verdana" panose="020B0604030504040204" pitchFamily="34" charset="0"/>
              </a:rPr>
              <a:t>-Savon kiusaamisen ehkäisyn työryhmä</a:t>
            </a:r>
          </a:p>
          <a:p>
            <a:pPr marL="285750" lvl="0" indent="-285750">
              <a:buFontTx/>
              <a:buChar char="-"/>
            </a:pPr>
            <a:r>
              <a:rPr lang="fi-FI" sz="1400" err="1">
                <a:solidFill>
                  <a:schemeClr val="tx2"/>
                </a:solidFill>
                <a:latin typeface="Verdana" panose="020B0604030504040204" pitchFamily="34" charset="0"/>
                <a:ea typeface="Verdana" panose="020B0604030504040204" pitchFamily="34" charset="0"/>
              </a:rPr>
              <a:t>Pohjois</a:t>
            </a:r>
            <a:r>
              <a:rPr lang="fi-FI" sz="1400">
                <a:solidFill>
                  <a:schemeClr val="tx2"/>
                </a:solidFill>
                <a:latin typeface="Verdana" panose="020B0604030504040204" pitchFamily="34" charset="0"/>
                <a:ea typeface="Verdana" panose="020B0604030504040204" pitchFamily="34" charset="0"/>
              </a:rPr>
              <a:t>-Savon maakunnallinen ravitsemustyöryhmä</a:t>
            </a:r>
          </a:p>
          <a:p>
            <a:pPr marL="285750" lvl="0" indent="-285750">
              <a:buFontTx/>
              <a:buChar char="-"/>
            </a:pPr>
            <a:r>
              <a:rPr lang="fi-FI" sz="1400" err="1">
                <a:solidFill>
                  <a:schemeClr val="tx2"/>
                </a:solidFill>
                <a:latin typeface="Verdana" panose="020B0604030504040204" pitchFamily="34" charset="0"/>
                <a:ea typeface="Verdana" panose="020B0604030504040204" pitchFamily="34" charset="0"/>
              </a:rPr>
              <a:t>Pohjois</a:t>
            </a:r>
            <a:r>
              <a:rPr lang="fi-FI" sz="1400">
                <a:solidFill>
                  <a:schemeClr val="tx2"/>
                </a:solidFill>
                <a:latin typeface="Verdana" panose="020B0604030504040204" pitchFamily="34" charset="0"/>
                <a:ea typeface="Verdana" panose="020B0604030504040204" pitchFamily="34" charset="0"/>
              </a:rPr>
              <a:t>-Savon ehkäisevän mielenterveys- ja päihdetyön verkosto</a:t>
            </a:r>
          </a:p>
          <a:p>
            <a:pPr marL="285750" lvl="0" indent="-285750">
              <a:buFontTx/>
              <a:buChar char="-"/>
            </a:pPr>
            <a:r>
              <a:rPr lang="fi-FI" sz="1400" err="1">
                <a:solidFill>
                  <a:schemeClr val="tx2"/>
                </a:solidFill>
                <a:latin typeface="Verdana" panose="020B0604030504040204" pitchFamily="34" charset="0"/>
                <a:ea typeface="Verdana" panose="020B0604030504040204" pitchFamily="34" charset="0"/>
              </a:rPr>
              <a:t>Pohjois</a:t>
            </a:r>
            <a:r>
              <a:rPr lang="fi-FI" sz="1400">
                <a:solidFill>
                  <a:schemeClr val="tx2"/>
                </a:solidFill>
                <a:latin typeface="Verdana" panose="020B0604030504040204" pitchFamily="34" charset="0"/>
                <a:ea typeface="Verdana" panose="020B0604030504040204" pitchFamily="34" charset="0"/>
              </a:rPr>
              <a:t>-Savon kuntien </a:t>
            </a:r>
            <a:r>
              <a:rPr lang="fi-FI" sz="1400" err="1">
                <a:solidFill>
                  <a:schemeClr val="tx2"/>
                </a:solidFill>
                <a:latin typeface="Verdana" panose="020B0604030504040204" pitchFamily="34" charset="0"/>
                <a:ea typeface="Verdana" panose="020B0604030504040204" pitchFamily="34" charset="0"/>
              </a:rPr>
              <a:t>hyte</a:t>
            </a:r>
            <a:r>
              <a:rPr lang="fi-FI" sz="1400">
                <a:solidFill>
                  <a:schemeClr val="tx2"/>
                </a:solidFill>
                <a:latin typeface="Verdana" panose="020B0604030504040204" pitchFamily="34" charset="0"/>
                <a:ea typeface="Verdana" panose="020B0604030504040204" pitchFamily="34" charset="0"/>
              </a:rPr>
              <a:t>-yhdyshenkilöiden ja hyvinvointikoordinaattorien verkosto</a:t>
            </a:r>
          </a:p>
          <a:p>
            <a:pPr marL="285750" lvl="0" indent="-285750">
              <a:buFontTx/>
              <a:buChar char="-"/>
            </a:pPr>
            <a:r>
              <a:rPr lang="fi-FI" sz="1400">
                <a:solidFill>
                  <a:schemeClr val="tx2"/>
                </a:solidFill>
                <a:latin typeface="Verdana" panose="020B0604030504040204" pitchFamily="34" charset="0"/>
                <a:ea typeface="Verdana" panose="020B0604030504040204" pitchFamily="34" charset="0"/>
              </a:rPr>
              <a:t>Alueellinen kaatumisten ehkäisyverkosto</a:t>
            </a:r>
          </a:p>
          <a:p>
            <a:pPr marL="285750" lvl="0" indent="-285750">
              <a:buFontTx/>
              <a:buChar char="-"/>
            </a:pPr>
            <a:r>
              <a:rPr lang="fi-FI" sz="1400" err="1">
                <a:solidFill>
                  <a:schemeClr val="tx2"/>
                </a:solidFill>
                <a:latin typeface="Verdana" panose="020B0604030504040204" pitchFamily="34" charset="0"/>
                <a:ea typeface="Verdana" panose="020B0604030504040204" pitchFamily="34" charset="0"/>
              </a:rPr>
              <a:t>Pohjois</a:t>
            </a:r>
            <a:r>
              <a:rPr lang="fi-FI" sz="1400">
                <a:solidFill>
                  <a:schemeClr val="tx2"/>
                </a:solidFill>
                <a:latin typeface="Verdana" panose="020B0604030504040204" pitchFamily="34" charset="0"/>
                <a:ea typeface="Verdana" panose="020B0604030504040204" pitchFamily="34" charset="0"/>
              </a:rPr>
              <a:t>-Savon poikkihallinnollinen HYTE-ryhmä</a:t>
            </a:r>
          </a:p>
          <a:p>
            <a:pPr marL="285750" lvl="0" indent="-285750">
              <a:buFontTx/>
              <a:buChar char="-"/>
            </a:pPr>
            <a:r>
              <a:rPr lang="fi-FI" sz="1400">
                <a:solidFill>
                  <a:schemeClr val="tx2"/>
                </a:solidFill>
                <a:latin typeface="Verdana" panose="020B0604030504040204" pitchFamily="34" charset="0"/>
                <a:ea typeface="Verdana" panose="020B0604030504040204" pitchFamily="34" charset="0"/>
              </a:rPr>
              <a:t>Oppimisen tuen hankkeen väki</a:t>
            </a:r>
            <a:endParaRPr lang="fi-FI" sz="1400"/>
          </a:p>
          <a:p>
            <a:endParaRPr lang="fi-FI"/>
          </a:p>
        </p:txBody>
      </p:sp>
    </p:spTree>
    <p:extLst>
      <p:ext uri="{BB962C8B-B14F-4D97-AF65-F5344CB8AC3E}">
        <p14:creationId xmlns:p14="http://schemas.microsoft.com/office/powerpoint/2010/main" val="1960492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3379" y="129654"/>
            <a:ext cx="10972800" cy="486210"/>
          </a:xfrm>
        </p:spPr>
        <p:txBody>
          <a:bodyPr>
            <a:noAutofit/>
          </a:bodyPr>
          <a:lstStyle/>
          <a:p>
            <a:r>
              <a:rPr lang="fi-FI" sz="2800" b="1">
                <a:solidFill>
                  <a:srgbClr val="7030A0"/>
                </a:solidFill>
              </a:rPr>
              <a:t>Painopiste: </a:t>
            </a:r>
            <a:r>
              <a:rPr lang="fi-FI" sz="2800" b="1">
                <a:solidFill>
                  <a:schemeClr val="accent4"/>
                </a:solidFill>
                <a:ea typeface="Verdana" panose="020B0604030504040204" pitchFamily="34" charset="0"/>
                <a:cs typeface="Verdana" panose="020B0604030504040204" pitchFamily="34" charset="0"/>
              </a:rPr>
              <a:t>Mielen hyvinvointi ja riippuvuuksien ehkäisy</a:t>
            </a:r>
            <a:r>
              <a:rPr lang="fi-FI" sz="2800" b="1">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
            </a:r>
            <a:br>
              <a:rPr lang="fi-FI" sz="2800" b="1">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br>
            <a:endParaRPr lang="fi-FI" sz="2800" b="1">
              <a:solidFill>
                <a:srgbClr val="7030A0"/>
              </a:solidFill>
            </a:endParaRPr>
          </a:p>
        </p:txBody>
      </p:sp>
      <p:graphicFrame>
        <p:nvGraphicFramePr>
          <p:cNvPr id="4" name="Sisällön paikkamerkki 3"/>
          <p:cNvGraphicFramePr>
            <a:graphicFrameLocks noGrp="1"/>
          </p:cNvGraphicFramePr>
          <p:nvPr>
            <p:ph sz="quarter" idx="13"/>
            <p:extLst>
              <p:ext uri="{D42A27DB-BD31-4B8C-83A1-F6EECF244321}">
                <p14:modId xmlns:p14="http://schemas.microsoft.com/office/powerpoint/2010/main" val="2426792737"/>
              </p:ext>
            </p:extLst>
          </p:nvPr>
        </p:nvGraphicFramePr>
        <p:xfrm>
          <a:off x="93378" y="441157"/>
          <a:ext cx="12166990" cy="5897880"/>
        </p:xfrm>
        <a:graphic>
          <a:graphicData uri="http://schemas.openxmlformats.org/drawingml/2006/table">
            <a:tbl>
              <a:tblPr firstRow="1" bandRow="1">
                <a:tableStyleId>{1E171933-4619-4E11-9A3F-F7608DF75F80}</a:tableStyleId>
              </a:tblPr>
              <a:tblGrid>
                <a:gridCol w="1346539">
                  <a:extLst>
                    <a:ext uri="{9D8B030D-6E8A-4147-A177-3AD203B41FA5}">
                      <a16:colId xmlns:a16="http://schemas.microsoft.com/office/drawing/2014/main" val="1527863934"/>
                    </a:ext>
                  </a:extLst>
                </a:gridCol>
                <a:gridCol w="1061545">
                  <a:extLst>
                    <a:ext uri="{9D8B030D-6E8A-4147-A177-3AD203B41FA5}">
                      <a16:colId xmlns:a16="http://schemas.microsoft.com/office/drawing/2014/main" val="2118112610"/>
                    </a:ext>
                  </a:extLst>
                </a:gridCol>
                <a:gridCol w="5822731">
                  <a:extLst>
                    <a:ext uri="{9D8B030D-6E8A-4147-A177-3AD203B41FA5}">
                      <a16:colId xmlns:a16="http://schemas.microsoft.com/office/drawing/2014/main" val="2405627847"/>
                    </a:ext>
                  </a:extLst>
                </a:gridCol>
                <a:gridCol w="3936175">
                  <a:extLst>
                    <a:ext uri="{9D8B030D-6E8A-4147-A177-3AD203B41FA5}">
                      <a16:colId xmlns:a16="http://schemas.microsoft.com/office/drawing/2014/main" val="1987869538"/>
                    </a:ext>
                  </a:extLst>
                </a:gridCol>
              </a:tblGrid>
              <a:tr h="456742">
                <a:tc>
                  <a:txBody>
                    <a:bodyPr/>
                    <a:lstStyle/>
                    <a:p>
                      <a:r>
                        <a:rPr lang="fi-FI" sz="1600" dirty="0"/>
                        <a:t>TAVOITTEET</a:t>
                      </a:r>
                    </a:p>
                  </a:txBody>
                  <a:tcPr/>
                </a:tc>
                <a:tc>
                  <a:txBody>
                    <a:bodyPr/>
                    <a:lstStyle/>
                    <a:p>
                      <a:r>
                        <a:rPr lang="fi-FI" sz="1200" dirty="0"/>
                        <a:t>HUOMIOI</a:t>
                      </a:r>
                      <a:r>
                        <a:rPr lang="fi-FI" sz="1200" baseline="0" dirty="0"/>
                        <a:t> ERITYISESTI</a:t>
                      </a:r>
                      <a:endParaRPr lang="fi-FI" sz="1200" dirty="0"/>
                    </a:p>
                  </a:txBody>
                  <a:tcPr/>
                </a:tc>
                <a:tc>
                  <a:txBody>
                    <a:bodyPr/>
                    <a:lstStyle/>
                    <a:p>
                      <a:r>
                        <a:rPr lang="fi-FI" sz="1600" dirty="0"/>
                        <a:t>MENETELMÄT</a:t>
                      </a:r>
                      <a:endParaRPr lang="fi-FI" sz="1600" dirty="0">
                        <a:solidFill>
                          <a:srgbClr val="C00000"/>
                        </a:solidFill>
                      </a:endParaRPr>
                    </a:p>
                  </a:txBody>
                  <a:tcPr/>
                </a:tc>
                <a:tc>
                  <a:txBody>
                    <a:bodyPr/>
                    <a:lstStyle/>
                    <a:p>
                      <a:r>
                        <a:rPr lang="fi-FI" sz="1600" dirty="0"/>
                        <a:t>MITTARIT</a:t>
                      </a:r>
                    </a:p>
                  </a:txBody>
                  <a:tcPr/>
                </a:tc>
                <a:extLst>
                  <a:ext uri="{0D108BD9-81ED-4DB2-BD59-A6C34878D82A}">
                    <a16:rowId xmlns:a16="http://schemas.microsoft.com/office/drawing/2014/main" val="1840333654"/>
                  </a:ext>
                </a:extLst>
              </a:tr>
              <a:tr h="3259478">
                <a:tc>
                  <a:txBody>
                    <a:bodyPr/>
                    <a:lstStyle/>
                    <a:p>
                      <a:r>
                        <a:rPr lang="fi-FI" sz="1400" b="1" i="0" kern="1200" dirty="0">
                          <a:solidFill>
                            <a:schemeClr val="dk1"/>
                          </a:solidFill>
                          <a:effectLst/>
                          <a:latin typeface="+mn-lt"/>
                          <a:ea typeface="+mn-ea"/>
                          <a:cs typeface="+mn-cs"/>
                        </a:rPr>
                        <a:t>Työikäisten ja ikäihmisten päihteiden käyttö ja riippuvuuksien aiheuttamat haitat vähenevät</a:t>
                      </a:r>
                      <a:r>
                        <a:rPr lang="fi-FI" sz="1400" b="0" i="0" kern="1200" dirty="0">
                          <a:solidFill>
                            <a:schemeClr val="dk1"/>
                          </a:solidFill>
                          <a:effectLst/>
                          <a:latin typeface="+mn-lt"/>
                          <a:ea typeface="+mn-ea"/>
                          <a:cs typeface="+mn-cs"/>
                        </a:rPr>
                        <a:t>  </a:t>
                      </a:r>
                      <a:endParaRPr lang="fi-FI" sz="1400" dirty="0"/>
                    </a:p>
                  </a:txBody>
                  <a:tcPr/>
                </a:tc>
                <a:tc>
                  <a:txBody>
                    <a:bodyPr/>
                    <a:lstStyle/>
                    <a:p>
                      <a:endParaRPr lang="fi-FI" sz="1400">
                        <a:solidFill>
                          <a:srgbClr val="7030A0"/>
                        </a:solidFill>
                      </a:endParaRPr>
                    </a:p>
                  </a:txBody>
                  <a:tcPr/>
                </a:tc>
                <a:tc>
                  <a:txBody>
                    <a:bodyPr/>
                    <a:lstStyle/>
                    <a:p>
                      <a:pPr marL="285750" lvl="0" indent="-285750">
                        <a:buFont typeface="Arial" panose="020B0604020202020204" pitchFamily="34" charset="0"/>
                        <a:buChar char="•"/>
                      </a:pPr>
                      <a:r>
                        <a:rPr lang="fi-FI" sz="1300" b="0" i="0" kern="1200" dirty="0">
                          <a:solidFill>
                            <a:schemeClr val="dk1"/>
                          </a:solidFill>
                          <a:effectLst/>
                          <a:latin typeface="+mn-lt"/>
                          <a:ea typeface="+mn-ea"/>
                          <a:cs typeface="+mn-cs"/>
                        </a:rPr>
                        <a:t>Päihteiden käytön systemaattinen </a:t>
                      </a:r>
                      <a:r>
                        <a:rPr lang="fi-FI" sz="1300" b="0" i="0" kern="1200" dirty="0">
                          <a:solidFill>
                            <a:schemeClr val="dk1"/>
                          </a:solidFill>
                          <a:effectLst/>
                          <a:latin typeface="+mn-lt"/>
                          <a:ea typeface="+mn-ea"/>
                          <a:cs typeface="+mn-cs"/>
                          <a:hlinkClick r:id="rId3"/>
                        </a:rPr>
                        <a:t>puheeksiotto</a:t>
                      </a:r>
                      <a:r>
                        <a:rPr lang="fi-FI" sz="1300" b="0" i="0" kern="1200" dirty="0">
                          <a:solidFill>
                            <a:schemeClr val="dk1"/>
                          </a:solidFill>
                          <a:effectLst/>
                          <a:latin typeface="+mn-lt"/>
                          <a:ea typeface="+mn-ea"/>
                          <a:cs typeface="+mn-cs"/>
                        </a:rPr>
                        <a:t>, lyhytneuvonta, </a:t>
                      </a:r>
                      <a:r>
                        <a:rPr lang="fi-FI" sz="1300" b="0" i="0" kern="1200" dirty="0">
                          <a:solidFill>
                            <a:schemeClr val="dk1"/>
                          </a:solidFill>
                          <a:effectLst/>
                          <a:latin typeface="+mn-lt"/>
                          <a:ea typeface="+mn-ea"/>
                          <a:cs typeface="+mn-cs"/>
                          <a:hlinkClick r:id="rId4"/>
                        </a:rPr>
                        <a:t>kirjaaminen</a:t>
                      </a:r>
                      <a:r>
                        <a:rPr lang="fi-FI" sz="1300" b="0" i="0" kern="1200" baseline="0" dirty="0">
                          <a:solidFill>
                            <a:schemeClr val="dk1"/>
                          </a:solidFill>
                          <a:effectLst/>
                          <a:latin typeface="+mn-lt"/>
                          <a:ea typeface="+mn-ea"/>
                          <a:cs typeface="+mn-cs"/>
                          <a:hlinkClick r:id="rId4"/>
                        </a:rPr>
                        <a:t> </a:t>
                      </a:r>
                      <a:endParaRPr lang="fi-FI" sz="1300" b="0" i="0" kern="1200">
                        <a:solidFill>
                          <a:schemeClr val="dk1"/>
                        </a:solidFill>
                        <a:effectLst/>
                        <a:latin typeface="+mn-lt"/>
                        <a:ea typeface="+mn-ea"/>
                        <a:cs typeface="+mn-cs"/>
                      </a:endParaRPr>
                    </a:p>
                    <a:p>
                      <a:pPr marL="742950" lvl="1" indent="-285750" rtl="0" fontAlgn="base">
                        <a:buFont typeface="Arial" panose="020B0604020202020204" pitchFamily="34" charset="0"/>
                        <a:buChar char="•"/>
                      </a:pPr>
                      <a:r>
                        <a:rPr lang="fi-FI" sz="1300" b="0" i="0" kern="1200" dirty="0">
                          <a:solidFill>
                            <a:schemeClr val="tx1"/>
                          </a:solidFill>
                          <a:effectLst/>
                          <a:latin typeface="+mn-lt"/>
                          <a:ea typeface="+mn-ea"/>
                          <a:cs typeface="+mn-cs"/>
                          <a:hlinkClick r:id="rId5"/>
                        </a:rPr>
                        <a:t>Alkoholin riskikäytön tunnistamisen toimintamalli </a:t>
                      </a:r>
                      <a:r>
                        <a:rPr lang="fi-FI" sz="1300" b="0" i="0" kern="1200" dirty="0">
                          <a:solidFill>
                            <a:schemeClr val="tx1"/>
                          </a:solidFill>
                          <a:effectLst/>
                          <a:latin typeface="+mn-lt"/>
                          <a:ea typeface="+mn-ea"/>
                          <a:cs typeface="+mn-cs"/>
                        </a:rPr>
                        <a:t> (AUDIT-C ) </a:t>
                      </a:r>
                    </a:p>
                    <a:p>
                      <a:pPr marL="742950" marR="0" lvl="1"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fi-FI" sz="1300" b="0" i="0" u="none" strike="noStrike" baseline="0" noProof="0" dirty="0">
                          <a:hlinkClick r:id="rId6"/>
                        </a:rPr>
                        <a:t>Ikääntyneiden (yli 65v) päihdemittari  </a:t>
                      </a:r>
                      <a:endParaRPr lang="fi-FI" sz="1400" dirty="0"/>
                    </a:p>
                    <a:p>
                      <a:pPr marL="742950" marR="0" lvl="1"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fi-FI" sz="1300" b="0" i="0" kern="1200" dirty="0">
                          <a:solidFill>
                            <a:schemeClr val="tx1"/>
                          </a:solidFill>
                          <a:effectLst/>
                          <a:latin typeface="+mn-lt"/>
                          <a:ea typeface="+mn-ea"/>
                          <a:cs typeface="+mn-cs"/>
                        </a:rPr>
                        <a:t>Tupakoinnin ja nikotiinin käytön ja riippuvuuden tunnistaminen (</a:t>
                      </a:r>
                      <a:r>
                        <a:rPr lang="fi-FI" sz="1300" b="0" i="0" u="none" strike="noStrike" baseline="0" noProof="0" dirty="0" err="1">
                          <a:solidFill>
                            <a:schemeClr val="dk1"/>
                          </a:solidFill>
                          <a:latin typeface="+mn-lt"/>
                        </a:rPr>
                        <a:t>Fageströmin</a:t>
                      </a:r>
                      <a:r>
                        <a:rPr lang="fi-FI" sz="1300" b="0" i="0" u="none" strike="noStrike" baseline="0" noProof="0" dirty="0">
                          <a:solidFill>
                            <a:schemeClr val="dk1"/>
                          </a:solidFill>
                          <a:latin typeface="+mn-lt"/>
                        </a:rPr>
                        <a:t> nikotiiniriippuvuustesti </a:t>
                      </a:r>
                      <a:r>
                        <a:rPr lang="fi-FI" sz="1300" b="0" i="0" u="none" strike="noStrike" baseline="0" noProof="0" dirty="0">
                          <a:solidFill>
                            <a:schemeClr val="dk1"/>
                          </a:solidFill>
                          <a:latin typeface="+mn-lt"/>
                          <a:hlinkClick r:id="rId7"/>
                        </a:rPr>
                        <a:t>HSI</a:t>
                      </a:r>
                      <a:r>
                        <a:rPr lang="fi-FI" sz="1300" b="0" i="0" u="none" strike="noStrike" baseline="0" noProof="0" dirty="0">
                          <a:solidFill>
                            <a:schemeClr val="dk1"/>
                          </a:solidFill>
                          <a:latin typeface="+mn-lt"/>
                        </a:rPr>
                        <a:t>) </a:t>
                      </a:r>
                      <a:r>
                        <a:rPr lang="fi-FI" sz="1300" b="0" i="0" kern="1200" dirty="0">
                          <a:solidFill>
                            <a:schemeClr val="tx1"/>
                          </a:solidFill>
                          <a:effectLst/>
                          <a:latin typeface="+mn-lt"/>
                          <a:ea typeface="+mn-ea"/>
                          <a:cs typeface="+mn-cs"/>
                        </a:rPr>
                        <a:t>ja </a:t>
                      </a:r>
                      <a:r>
                        <a:rPr lang="fi-FI" sz="1300" b="0" i="0" u="none" strike="noStrike" kern="1200" noProof="0" dirty="0">
                          <a:solidFill>
                            <a:schemeClr val="tx1"/>
                          </a:solidFill>
                          <a:effectLst/>
                          <a:latin typeface="Calibri"/>
                          <a:hlinkClick r:id="rId8"/>
                        </a:rPr>
                        <a:t>lopettamista tukeva keskustelu </a:t>
                      </a:r>
                      <a:r>
                        <a:rPr lang="fi-FI" sz="1300" b="0" i="0" u="none" strike="noStrike" kern="1200" noProof="0" dirty="0">
                          <a:solidFill>
                            <a:schemeClr val="tx1"/>
                          </a:solidFill>
                          <a:effectLst/>
                          <a:latin typeface="Calibri"/>
                        </a:rPr>
                        <a:t>(mm. </a:t>
                      </a:r>
                      <a:r>
                        <a:rPr lang="fi-FI" sz="1300" b="0" i="0" u="none" strike="noStrike" kern="1200" noProof="0" dirty="0">
                          <a:solidFill>
                            <a:schemeClr val="tx1"/>
                          </a:solidFill>
                          <a:effectLst/>
                        </a:rPr>
                        <a:t>Nikotiinittomuuden toimintamalli neuvolassa)</a:t>
                      </a:r>
                    </a:p>
                    <a:p>
                      <a:pPr marL="742950" marR="0" lvl="1"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fi-FI" sz="1300" b="0" i="0" u="none" strike="noStrike" kern="1200" noProof="0" dirty="0">
                          <a:solidFill>
                            <a:schemeClr val="tx1"/>
                          </a:solidFill>
                          <a:effectLst/>
                          <a:latin typeface="+mn-lt"/>
                          <a:ea typeface="+mn-ea"/>
                          <a:cs typeface="+mn-cs"/>
                        </a:rPr>
                        <a:t>Rahapelaamisen </a:t>
                      </a:r>
                      <a:r>
                        <a:rPr lang="fi-FI" sz="1300" b="0" i="0" u="none" strike="noStrike" kern="1200" noProof="0" dirty="0" err="1">
                          <a:solidFill>
                            <a:schemeClr val="tx1"/>
                          </a:solidFill>
                          <a:effectLst/>
                          <a:latin typeface="+mn-lt"/>
                          <a:ea typeface="+mn-ea"/>
                          <a:cs typeface="+mn-cs"/>
                        </a:rPr>
                        <a:t>puheeksiotto</a:t>
                      </a:r>
                      <a:r>
                        <a:rPr lang="fi-FI" sz="1300" b="0" i="0" u="none" strike="noStrike" kern="1200" noProof="0" dirty="0">
                          <a:solidFill>
                            <a:schemeClr val="tx1"/>
                          </a:solidFill>
                          <a:effectLst/>
                          <a:latin typeface="+mn-lt"/>
                          <a:ea typeface="+mn-ea"/>
                          <a:cs typeface="+mn-cs"/>
                        </a:rPr>
                        <a:t>, </a:t>
                      </a:r>
                      <a:r>
                        <a:rPr lang="fi-FI" sz="1300" b="0" i="0" u="none" strike="noStrike" baseline="0" noProof="0" dirty="0">
                          <a:hlinkClick r:id="rId9"/>
                        </a:rPr>
                        <a:t>BBGS –lyhytseula</a:t>
                      </a:r>
                      <a:endParaRPr lang="fi-FI" sz="1300" b="1" i="0" kern="1200" dirty="0">
                        <a:solidFill>
                          <a:schemeClr val="tx1"/>
                        </a:solidFill>
                        <a:effectLst/>
                        <a:latin typeface="+mn-lt"/>
                        <a:ea typeface="+mn-ea"/>
                        <a:cs typeface="+mn-cs"/>
                      </a:endParaRPr>
                    </a:p>
                    <a:p>
                      <a:pPr marL="285750" lvl="0" indent="-285750">
                        <a:buFont typeface="Arial" panose="020B0604020202020204" pitchFamily="34" charset="0"/>
                        <a:buChar char="•"/>
                      </a:pPr>
                      <a:r>
                        <a:rPr lang="fi-FI" sz="1300" b="0" i="0" kern="1200" dirty="0">
                          <a:solidFill>
                            <a:schemeClr val="tx1"/>
                          </a:solidFill>
                          <a:effectLst/>
                          <a:latin typeface="+mn-lt"/>
                          <a:ea typeface="+mn-ea"/>
                          <a:cs typeface="+mn-cs"/>
                        </a:rPr>
                        <a:t>Lisätään digitaalisten itsearviointi- ja oma-apupalvelujen käyttöä</a:t>
                      </a:r>
                      <a:r>
                        <a:rPr lang="fi-FI" sz="1300" b="0" i="0" kern="1200" dirty="0">
                          <a:solidFill>
                            <a:schemeClr val="dk1"/>
                          </a:solidFill>
                          <a:effectLst/>
                          <a:latin typeface="+mn-lt"/>
                          <a:ea typeface="+mn-ea"/>
                          <a:cs typeface="+mn-cs"/>
                        </a:rPr>
                        <a:t> (esim.</a:t>
                      </a:r>
                      <a:r>
                        <a:rPr lang="fi-FI" sz="1300" b="0" i="0" kern="1200" baseline="0" dirty="0">
                          <a:solidFill>
                            <a:schemeClr val="dk1"/>
                          </a:solidFill>
                          <a:effectLst/>
                          <a:latin typeface="+mn-lt"/>
                          <a:ea typeface="+mn-ea"/>
                          <a:cs typeface="+mn-cs"/>
                        </a:rPr>
                        <a:t> </a:t>
                      </a:r>
                      <a:r>
                        <a:rPr lang="fi-FI" sz="1300" b="0" i="0" kern="1200" baseline="0" dirty="0">
                          <a:solidFill>
                            <a:schemeClr val="dk1"/>
                          </a:solidFill>
                          <a:effectLst/>
                          <a:latin typeface="+mn-lt"/>
                          <a:ea typeface="+mn-ea"/>
                          <a:cs typeface="+mn-cs"/>
                          <a:hlinkClick r:id="rId10"/>
                        </a:rPr>
                        <a:t>Päihdelinkki Oma-apu</a:t>
                      </a:r>
                      <a:r>
                        <a:rPr lang="fi-FI" sz="1300" b="0" i="0" kern="1200" baseline="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hlinkClick r:id="rId11"/>
                        </a:rPr>
                        <a:t>Uusi alku</a:t>
                      </a:r>
                      <a:r>
                        <a:rPr lang="fi-FI" sz="1300" b="0" i="0" kern="1200" baseline="0" dirty="0">
                          <a:solidFill>
                            <a:schemeClr val="dk1"/>
                          </a:solidFill>
                          <a:effectLst/>
                          <a:latin typeface="+mn-lt"/>
                          <a:ea typeface="+mn-ea"/>
                          <a:cs typeface="+mn-cs"/>
                        </a:rPr>
                        <a:t> </a:t>
                      </a:r>
                      <a:r>
                        <a:rPr lang="fi-FI" sz="1300" b="0" i="0" kern="1200" baseline="0" dirty="0">
                          <a:solidFill>
                            <a:schemeClr val="dk1"/>
                          </a:solidFill>
                          <a:effectLst/>
                          <a:latin typeface="+mn-lt"/>
                          <a:ea typeface="+mn-ea"/>
                          <a:cs typeface="+mn-cs"/>
                          <a:hlinkClick r:id="rId11"/>
                        </a:rPr>
                        <a:t>- </a:t>
                      </a:r>
                      <a:r>
                        <a:rPr lang="fi-FI" sz="1300" b="0" i="0" kern="1200" dirty="0">
                          <a:solidFill>
                            <a:schemeClr val="dk1"/>
                          </a:solidFill>
                          <a:effectLst/>
                          <a:latin typeface="+mn-lt"/>
                          <a:ea typeface="+mn-ea"/>
                          <a:cs typeface="+mn-cs"/>
                          <a:hlinkClick r:id="rId11"/>
                        </a:rPr>
                        <a:t>30 päivää ilman alkoholia</a:t>
                      </a:r>
                      <a:r>
                        <a:rPr lang="fi-FI" sz="1300" b="0" i="0" kern="120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hlinkClick r:id="rId12"/>
                        </a:rPr>
                        <a:t>28 päivää ilman</a:t>
                      </a:r>
                      <a:r>
                        <a:rPr lang="fi-FI" sz="1300" b="0" i="0" kern="120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hlinkClick r:id="rId13"/>
                        </a:rPr>
                        <a:t>Erovirasto</a:t>
                      </a:r>
                      <a:r>
                        <a:rPr lang="fi-FI" sz="1300" b="0" i="0" kern="1200" dirty="0">
                          <a:solidFill>
                            <a:schemeClr val="dk1"/>
                          </a:solidFill>
                          <a:effectLst/>
                          <a:latin typeface="+mn-lt"/>
                          <a:ea typeface="+mn-ea"/>
                          <a:cs typeface="+mn-cs"/>
                        </a:rPr>
                        <a:t> - sovellus, </a:t>
                      </a:r>
                      <a:r>
                        <a:rPr lang="fi-FI" sz="1300" b="0" i="0" kern="1200" dirty="0">
                          <a:solidFill>
                            <a:schemeClr val="dk1"/>
                          </a:solidFill>
                          <a:effectLst/>
                          <a:latin typeface="+mn-lt"/>
                          <a:ea typeface="+mn-ea"/>
                          <a:cs typeface="+mn-cs"/>
                          <a:hlinkClick r:id="rId14"/>
                        </a:rPr>
                        <a:t>Stumppi.fi</a:t>
                      </a:r>
                      <a:r>
                        <a:rPr lang="fi-FI" sz="1300" b="0" i="0" kern="1200" dirty="0">
                          <a:solidFill>
                            <a:schemeClr val="dk1"/>
                          </a:solidFill>
                          <a:effectLst/>
                          <a:latin typeface="+mn-lt"/>
                          <a:ea typeface="+mn-ea"/>
                          <a:cs typeface="+mn-cs"/>
                        </a:rPr>
                        <a:t>)</a:t>
                      </a:r>
                      <a:endParaRPr lang="fi-FI" dirty="0"/>
                    </a:p>
                    <a:p>
                      <a:pPr marL="285750" lvl="0" indent="-285750">
                        <a:buFont typeface="Arial" panose="020B0604020202020204" pitchFamily="34" charset="0"/>
                        <a:buChar char="•"/>
                      </a:pPr>
                      <a:r>
                        <a:rPr lang="fi-FI" sz="1300" b="0" i="0" u="none" strike="noStrike" kern="1200" noProof="0" dirty="0">
                          <a:solidFill>
                            <a:schemeClr val="dk1"/>
                          </a:solidFill>
                          <a:effectLst/>
                          <a:latin typeface="Calibri"/>
                          <a:hlinkClick r:id="rId15"/>
                        </a:rPr>
                        <a:t>Savuton Kunta </a:t>
                      </a:r>
                      <a:r>
                        <a:rPr lang="fi-FI" sz="1300" b="0" i="0" u="none" strike="noStrike" kern="1200" noProof="0" dirty="0">
                          <a:solidFill>
                            <a:schemeClr val="dk1"/>
                          </a:solidFill>
                          <a:effectLst/>
                          <a:latin typeface="Calibri"/>
                        </a:rPr>
                        <a:t>ja </a:t>
                      </a:r>
                      <a:r>
                        <a:rPr lang="fi-FI" sz="1300" b="0" i="0" u="none" strike="noStrike" kern="1200" noProof="0" dirty="0">
                          <a:solidFill>
                            <a:schemeClr val="dk1"/>
                          </a:solidFill>
                          <a:effectLst/>
                          <a:latin typeface="Calibri"/>
                          <a:hlinkClick r:id="rId16"/>
                        </a:rPr>
                        <a:t>työpaikka</a:t>
                      </a:r>
                      <a:r>
                        <a:rPr lang="fi-FI" sz="1300" b="0" i="0" u="none" strike="noStrike" kern="1200" noProof="0" dirty="0">
                          <a:solidFill>
                            <a:schemeClr val="dk1"/>
                          </a:solidFill>
                          <a:effectLst/>
                          <a:latin typeface="Calibri"/>
                        </a:rPr>
                        <a:t>  -toimintamalli</a:t>
                      </a:r>
                      <a:endParaRPr lang="fi-FI" sz="1300" b="0" i="0" kern="1200" dirty="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Työpaikan päihdeohjelma </a:t>
                      </a:r>
                      <a:r>
                        <a:rPr lang="fi-FI" sz="1300" b="0" i="0" kern="1200" dirty="0">
                          <a:solidFill>
                            <a:schemeClr val="tx1"/>
                          </a:solidFill>
                          <a:effectLst/>
                          <a:latin typeface="+mn-lt"/>
                          <a:ea typeface="+mn-ea"/>
                          <a:cs typeface="+mn-cs"/>
                        </a:rPr>
                        <a:t>(keinoina esim. </a:t>
                      </a:r>
                      <a:r>
                        <a:rPr lang="fi-FI" sz="1300" b="0" i="0" kern="1200" dirty="0">
                          <a:solidFill>
                            <a:schemeClr val="tx1"/>
                          </a:solidFill>
                          <a:effectLst/>
                          <a:latin typeface="+mn-lt"/>
                          <a:ea typeface="+mn-ea"/>
                          <a:cs typeface="+mn-cs"/>
                          <a:hlinkClick r:id="rId17"/>
                        </a:rPr>
                        <a:t>Päihdeohjelmaopas</a:t>
                      </a:r>
                      <a:r>
                        <a:rPr lang="fi-FI" sz="1300" b="0" i="0" kern="1200" dirty="0">
                          <a:solidFill>
                            <a:schemeClr val="tx1"/>
                          </a:solidFill>
                          <a:effectLst/>
                          <a:latin typeface="+mn-lt"/>
                          <a:ea typeface="+mn-ea"/>
                          <a:cs typeface="+mn-cs"/>
                        </a:rPr>
                        <a:t>/ </a:t>
                      </a:r>
                      <a:r>
                        <a:rPr lang="fi-FI" sz="1300" b="0" i="0" u="none" strike="noStrike" kern="1200" noProof="0" dirty="0">
                          <a:solidFill>
                            <a:schemeClr val="tx1"/>
                          </a:solidFill>
                          <a:effectLst/>
                          <a:latin typeface="Calibri"/>
                        </a:rPr>
                        <a:t>Työturvallisuuskeskus</a:t>
                      </a:r>
                      <a:r>
                        <a:rPr lang="fi-FI" sz="1300" b="0" i="0" kern="1200" dirty="0">
                          <a:solidFill>
                            <a:schemeClr val="tx1"/>
                          </a:solidFill>
                          <a:effectLst/>
                          <a:latin typeface="+mn-lt"/>
                          <a:ea typeface="+mn-ea"/>
                          <a:cs typeface="+mn-cs"/>
                        </a:rPr>
                        <a:t>,</a:t>
                      </a:r>
                      <a:r>
                        <a:rPr lang="fi-FI" sz="1300" b="0" i="0" kern="120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hlinkClick r:id="rId18"/>
                        </a:rPr>
                        <a:t>Ota puheeksi päihteet työpaikalla </a:t>
                      </a:r>
                      <a:r>
                        <a:rPr lang="fi-FI" sz="1300" b="0" i="0" kern="1200" dirty="0">
                          <a:solidFill>
                            <a:schemeClr val="dk1"/>
                          </a:solidFill>
                          <a:effectLst/>
                          <a:latin typeface="+mn-lt"/>
                          <a:ea typeface="+mn-ea"/>
                          <a:cs typeface="+mn-cs"/>
                        </a:rPr>
                        <a:t>-verkkokurssi / A-klinikka, </a:t>
                      </a:r>
                      <a:r>
                        <a:rPr lang="fi-FI" sz="1300" b="0" i="0" kern="1200" dirty="0">
                          <a:solidFill>
                            <a:schemeClr val="dk1"/>
                          </a:solidFill>
                          <a:effectLst/>
                          <a:latin typeface="+mn-lt"/>
                          <a:ea typeface="+mn-ea"/>
                          <a:cs typeface="+mn-cs"/>
                          <a:hlinkClick r:id="rId19"/>
                        </a:rPr>
                        <a:t>HUUGO –ohjelma</a:t>
                      </a:r>
                      <a:r>
                        <a:rPr lang="fi-FI" sz="1300" b="0" i="0" kern="1200" dirty="0">
                          <a:solidFill>
                            <a:schemeClr val="dk1"/>
                          </a:solidFill>
                          <a:effectLst/>
                          <a:latin typeface="+mn-lt"/>
                          <a:ea typeface="+mn-ea"/>
                          <a:cs typeface="+mn-cs"/>
                        </a:rPr>
                        <a:t>) </a:t>
                      </a:r>
                    </a:p>
                    <a:p>
                      <a:pPr marL="285750" lvl="0" indent="-285750">
                        <a:buFont typeface="Arial" panose="020B0604020202020204" pitchFamily="34" charset="0"/>
                        <a:buChar char="•"/>
                      </a:pPr>
                      <a:r>
                        <a:rPr lang="fi-FI" sz="1300" b="0" i="0" kern="1200" dirty="0">
                          <a:solidFill>
                            <a:schemeClr val="tx1"/>
                          </a:solidFill>
                          <a:effectLst/>
                          <a:latin typeface="+mn-lt"/>
                          <a:ea typeface="+mn-ea"/>
                          <a:cs typeface="+mn-cs"/>
                        </a:rPr>
                        <a:t>Haitallisen rahapelaamisen tunnistaminen ja tuki </a:t>
                      </a:r>
                      <a:r>
                        <a:rPr lang="fi-FI" sz="1300" b="0" i="0" kern="1200" dirty="0">
                          <a:solidFill>
                            <a:schemeClr val="dk1"/>
                          </a:solidFill>
                          <a:effectLst/>
                          <a:latin typeface="+mn-lt"/>
                          <a:ea typeface="+mn-ea"/>
                          <a:cs typeface="+mn-cs"/>
                        </a:rPr>
                        <a:t>(</a:t>
                      </a:r>
                      <a:r>
                        <a:rPr lang="fi-FI" sz="1300" b="0" i="0" kern="1200" dirty="0">
                          <a:solidFill>
                            <a:schemeClr val="dk1"/>
                          </a:solidFill>
                          <a:effectLst/>
                          <a:latin typeface="+mn-lt"/>
                          <a:ea typeface="+mn-ea"/>
                          <a:cs typeface="+mn-cs"/>
                          <a:hlinkClick r:id="rId20"/>
                        </a:rPr>
                        <a:t>Pelituki-materiaalit</a:t>
                      </a:r>
                      <a:r>
                        <a:rPr lang="fi-FI" sz="1300" b="0" i="0" kern="120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hlinkClick r:id="rId21"/>
                        </a:rPr>
                        <a:t>Eläke pelissä</a:t>
                      </a:r>
                      <a:r>
                        <a:rPr lang="fi-FI" sz="1300" b="0" i="0" kern="1200" dirty="0">
                          <a:solidFill>
                            <a:schemeClr val="dk1"/>
                          </a:solidFill>
                          <a:effectLst/>
                          <a:latin typeface="+mn-lt"/>
                          <a:ea typeface="+mn-ea"/>
                          <a:cs typeface="+mn-cs"/>
                        </a:rPr>
                        <a:t>)</a:t>
                      </a:r>
                    </a:p>
                    <a:p>
                      <a:pPr marL="285750" lvl="0" indent="-285750">
                        <a:buFont typeface="Arial" panose="020B0604020202020204" pitchFamily="34" charset="0"/>
                        <a:buChar char="•"/>
                      </a:pPr>
                      <a:r>
                        <a:rPr lang="fi-FI" sz="1300" b="0" i="0" kern="1200" dirty="0">
                          <a:solidFill>
                            <a:schemeClr val="dk1"/>
                          </a:solidFill>
                          <a:effectLst/>
                          <a:latin typeface="+mn-lt"/>
                          <a:ea typeface="+mn-ea"/>
                          <a:cs typeface="+mn-cs"/>
                        </a:rPr>
                        <a:t>Pelaamishäiriö-testi</a:t>
                      </a:r>
                      <a:r>
                        <a:rPr lang="fi-FI" sz="1300" b="0" i="0" kern="1200" baseline="0" dirty="0">
                          <a:solidFill>
                            <a:schemeClr val="dk1"/>
                          </a:solidFill>
                          <a:effectLst/>
                          <a:latin typeface="+mn-lt"/>
                          <a:ea typeface="+mn-ea"/>
                          <a:cs typeface="+mn-cs"/>
                        </a:rPr>
                        <a:t> </a:t>
                      </a:r>
                      <a:r>
                        <a:rPr lang="fi-FI" sz="1300" b="0" i="0" kern="1200" baseline="0" dirty="0">
                          <a:solidFill>
                            <a:schemeClr val="dk1"/>
                          </a:solidFill>
                          <a:effectLst/>
                          <a:latin typeface="+mn-lt"/>
                          <a:ea typeface="+mn-ea"/>
                          <a:cs typeface="+mn-cs"/>
                          <a:hlinkClick r:id="rId22"/>
                        </a:rPr>
                        <a:t>(IGDT-10)</a:t>
                      </a:r>
                      <a:endParaRPr lang="fi-FI" sz="1300" b="0" i="0" kern="1200" dirty="0">
                        <a:solidFill>
                          <a:schemeClr val="dk1"/>
                        </a:solidFill>
                        <a:effectLst/>
                        <a:latin typeface="+mn-lt"/>
                        <a:ea typeface="+mn-ea"/>
                        <a:cs typeface="+mn-cs"/>
                      </a:endParaRPr>
                    </a:p>
                    <a:p>
                      <a:pPr marL="285750" lvl="0" indent="-285750">
                        <a:buFont typeface="Arial" panose="020B0604020202020204" pitchFamily="34" charset="0"/>
                        <a:buChar char="•"/>
                      </a:pPr>
                      <a:r>
                        <a:rPr lang="fi-FI" sz="1300" b="0" i="0" u="none" strike="noStrike" kern="1200" noProof="0" dirty="0">
                          <a:solidFill>
                            <a:schemeClr val="tx1"/>
                          </a:solidFill>
                          <a:effectLst/>
                        </a:rPr>
                        <a:t>Päihteitä käyttävien läheisten tai perheiden lasten näkökulman huomioiminen perusterveydenhuollossa (kirjallinen toimintaohje)</a:t>
                      </a:r>
                      <a:endParaRPr lang="fi-FI" sz="1300" b="0" i="0" u="none" strike="noStrike" kern="1200" noProof="0" dirty="0">
                        <a:solidFill>
                          <a:schemeClr val="tx1"/>
                        </a:solidFill>
                        <a:effectLst/>
                        <a:latin typeface="Calibri"/>
                      </a:endParaRPr>
                    </a:p>
                    <a:p>
                      <a:pPr marL="285750" lvl="0" indent="-285750">
                        <a:buFont typeface="Arial" panose="020B0604020202020204" pitchFamily="34" charset="0"/>
                        <a:buChar char="•"/>
                      </a:pPr>
                      <a:r>
                        <a:rPr lang="fi-FI" sz="1300" b="0" i="0" u="none" strike="noStrike" kern="1200" noProof="0" dirty="0">
                          <a:effectLst/>
                          <a:hlinkClick r:id="rId23"/>
                        </a:rPr>
                        <a:t>PAKKA </a:t>
                      </a:r>
                      <a:r>
                        <a:rPr lang="fi-FI" sz="1300" b="0" i="0" u="none" strike="noStrike" kern="1200" noProof="0" dirty="0">
                          <a:effectLst/>
                        </a:rPr>
                        <a:t>-toimintamalli  </a:t>
                      </a:r>
                      <a:endParaRPr lang="fi-FI" sz="1300" b="0" i="0" u="none" strike="noStrike" kern="1200" noProof="0" dirty="0">
                        <a:solidFill>
                          <a:srgbClr val="FF0000"/>
                        </a:solidFill>
                        <a:effectLst/>
                        <a:latin typeface="Calibri"/>
                      </a:endParaRPr>
                    </a:p>
                    <a:p>
                      <a:pPr marL="285750" lvl="0" indent="-285750">
                        <a:buFont typeface="Arial" panose="020B0604020202020204" pitchFamily="34" charset="0"/>
                        <a:buChar char="•"/>
                      </a:pPr>
                      <a:r>
                        <a:rPr lang="fi-FI" sz="1300" b="0" i="0" u="none" strike="noStrike" kern="1200" noProof="0" dirty="0">
                          <a:solidFill>
                            <a:schemeClr val="tx1"/>
                          </a:solidFill>
                          <a:effectLst/>
                          <a:hlinkClick r:id="rId24"/>
                        </a:rPr>
                        <a:t>Terveysneuvontapisteet: neulanvaihtopisteet</a:t>
                      </a:r>
                      <a:r>
                        <a:rPr lang="fi-FI" sz="1300" b="0" i="0" u="none" strike="noStrike" kern="1200" baseline="0" noProof="0" dirty="0">
                          <a:solidFill>
                            <a:schemeClr val="tx1"/>
                          </a:solidFill>
                          <a:effectLst/>
                        </a:rPr>
                        <a:t>, tietoisuuden lisääminen C-hepatiittitartuntojen ehkäisemiseksi</a:t>
                      </a:r>
                    </a:p>
                  </a:txBody>
                  <a:tcPr/>
                </a:tc>
                <a:tc>
                  <a:txBody>
                    <a:bodyPr/>
                    <a:lstStyle/>
                    <a:p>
                      <a:pPr marL="0" indent="0" rtl="0" fontAlgn="base">
                        <a:buFont typeface="Arial" panose="020B0604020202020204" pitchFamily="34" charset="0"/>
                        <a:buNone/>
                      </a:pPr>
                      <a:r>
                        <a:rPr lang="fi-FI" sz="1300" b="0" i="0" kern="1200" dirty="0" err="1">
                          <a:solidFill>
                            <a:schemeClr val="dk1"/>
                          </a:solidFill>
                          <a:effectLst/>
                          <a:latin typeface="+mn-lt"/>
                          <a:ea typeface="+mn-ea"/>
                          <a:cs typeface="+mn-cs"/>
                        </a:rPr>
                        <a:t>FinLapset</a:t>
                      </a:r>
                      <a:r>
                        <a:rPr lang="fi-FI" sz="1300" b="0" i="0" kern="1200" dirty="0">
                          <a:solidFill>
                            <a:schemeClr val="dk1"/>
                          </a:solidFill>
                          <a:effectLst/>
                          <a:latin typeface="+mn-lt"/>
                          <a:ea typeface="+mn-ea"/>
                          <a:cs typeface="+mn-cs"/>
                        </a:rPr>
                        <a:t>,</a:t>
                      </a:r>
                      <a:r>
                        <a:rPr lang="fi-FI" sz="1300" b="0" i="0" kern="1200" baseline="0" dirty="0">
                          <a:solidFill>
                            <a:schemeClr val="dk1"/>
                          </a:solidFill>
                          <a:effectLst/>
                          <a:latin typeface="+mn-lt"/>
                          <a:ea typeface="+mn-ea"/>
                          <a:cs typeface="+mn-cs"/>
                        </a:rPr>
                        <a:t> 4v. Lapset:</a:t>
                      </a:r>
                      <a:endParaRPr lang="fi-FI" sz="1300" b="0" i="0" kern="1200" dirty="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Lapsi on altistunut toisen tai molempien vanhempien humalahakuiselle juomiselle,</a:t>
                      </a:r>
                      <a:r>
                        <a:rPr lang="fi-FI" sz="1300" b="0" i="0" kern="1200" baseline="0" dirty="0">
                          <a:solidFill>
                            <a:schemeClr val="dk1"/>
                          </a:solidFill>
                          <a:effectLst/>
                          <a:latin typeface="+mn-lt"/>
                          <a:ea typeface="+mn-ea"/>
                          <a:cs typeface="+mn-cs"/>
                        </a:rPr>
                        <a:t> %</a:t>
                      </a:r>
                      <a:endParaRPr lang="fi-FI" sz="1300" b="0" i="0" kern="1200" dirty="0">
                        <a:solidFill>
                          <a:srgbClr val="FF0000"/>
                        </a:solidFill>
                        <a:effectLst/>
                        <a:latin typeface="+mn-lt"/>
                        <a:ea typeface="+mn-ea"/>
                        <a:cs typeface="+mn-cs"/>
                      </a:endParaRPr>
                    </a:p>
                    <a:p>
                      <a:pPr marL="0" indent="0" rtl="0" fontAlgn="base">
                        <a:buFont typeface="Arial" panose="020B0604020202020204" pitchFamily="34" charset="0"/>
                        <a:buNone/>
                      </a:pPr>
                      <a:r>
                        <a:rPr lang="fi-FI" sz="1300" b="0" i="0" kern="1200" dirty="0" err="1">
                          <a:solidFill>
                            <a:schemeClr val="dk1"/>
                          </a:solidFill>
                          <a:effectLst/>
                          <a:latin typeface="+mn-lt"/>
                          <a:ea typeface="+mn-ea"/>
                          <a:cs typeface="+mn-cs"/>
                        </a:rPr>
                        <a:t>FinSote</a:t>
                      </a:r>
                      <a:r>
                        <a:rPr lang="fi-FI" sz="1300" b="0" i="0" kern="1200" dirty="0">
                          <a:solidFill>
                            <a:schemeClr val="dk1"/>
                          </a:solidFill>
                          <a:effectLst/>
                          <a:latin typeface="+mn-lt"/>
                          <a:ea typeface="+mn-ea"/>
                          <a:cs typeface="+mn-cs"/>
                        </a:rPr>
                        <a:t>:</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Päivittäin tupakoivien osuus 20-64v, 2018</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Päivittäin tupakoivien osuus 20+v, erit. keskitason ja korkea koulutus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Päivittäin tupakoivien osuus 65+v</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Alkoholia liikaa käyttävien osuus (AUDIT-C), % 65v+</a:t>
                      </a:r>
                    </a:p>
                    <a:p>
                      <a:pPr marL="0" indent="0" rtl="0" fontAlgn="base">
                        <a:buFont typeface="Arial" panose="020B0604020202020204" pitchFamily="34" charset="0"/>
                        <a:buNone/>
                      </a:pPr>
                      <a:r>
                        <a:rPr lang="fi-FI" sz="1300" b="0" i="0" kern="1200" dirty="0">
                          <a:solidFill>
                            <a:schemeClr val="dk1"/>
                          </a:solidFill>
                          <a:effectLst/>
                          <a:latin typeface="+mn-lt"/>
                          <a:ea typeface="+mn-ea"/>
                          <a:cs typeface="+mn-cs"/>
                        </a:rPr>
                        <a:t>Sotkanet: </a:t>
                      </a:r>
                    </a:p>
                    <a:p>
                      <a:pPr marL="285750" indent="-285750" algn="l" rtl="0" fontAlgn="base">
                        <a:buFont typeface="Arial" panose="020B0604020202020204" pitchFamily="34" charset="0"/>
                        <a:buChar char="•"/>
                      </a:pPr>
                      <a:r>
                        <a:rPr lang="fi-FI" sz="1300" b="0" i="0" kern="1200" dirty="0">
                          <a:solidFill>
                            <a:schemeClr val="dk1"/>
                          </a:solidFill>
                          <a:effectLst/>
                          <a:latin typeface="+mn-lt"/>
                          <a:ea typeface="+mn-ea"/>
                          <a:cs typeface="+mn-cs"/>
                        </a:rPr>
                        <a:t>Alkoholin myynti asukasta kohden 100% alkoholina, litraa</a:t>
                      </a:r>
                    </a:p>
                    <a:p>
                      <a:pPr marL="285750" indent="-285750" algn="l" rtl="0" fontAlgn="base">
                        <a:buFont typeface="Arial" panose="020B0604020202020204" pitchFamily="34" charset="0"/>
                        <a:buChar char="•"/>
                      </a:pPr>
                      <a:r>
                        <a:rPr lang="fi-FI" sz="1300" b="0" i="0" kern="1200" dirty="0">
                          <a:solidFill>
                            <a:schemeClr val="dk1"/>
                          </a:solidFill>
                          <a:effectLst/>
                          <a:latin typeface="+mn-lt"/>
                          <a:ea typeface="+mn-ea"/>
                          <a:cs typeface="+mn-cs"/>
                        </a:rPr>
                        <a:t>Poliisin tietoon </a:t>
                      </a:r>
                      <a:r>
                        <a:rPr lang="fi-FI" sz="1300" b="0" i="0" kern="1200" baseline="0" dirty="0">
                          <a:solidFill>
                            <a:schemeClr val="dk1"/>
                          </a:solidFill>
                          <a:effectLst/>
                          <a:latin typeface="+mn-lt"/>
                          <a:ea typeface="+mn-ea"/>
                          <a:cs typeface="+mn-cs"/>
                        </a:rPr>
                        <a:t>t</a:t>
                      </a:r>
                      <a:r>
                        <a:rPr lang="fi-FI" sz="1300" b="0" i="0" kern="1200" dirty="0">
                          <a:solidFill>
                            <a:schemeClr val="dk1"/>
                          </a:solidFill>
                          <a:effectLst/>
                          <a:latin typeface="+mn-lt"/>
                          <a:ea typeface="+mn-ea"/>
                          <a:cs typeface="+mn-cs"/>
                        </a:rPr>
                        <a:t>ulleet huumaus-aineiden käyttörikokset/ 1000 asukasta </a:t>
                      </a:r>
                    </a:p>
                    <a:p>
                      <a:pPr marL="285750" indent="-285750" algn="l" rtl="0" fontAlgn="base">
                        <a:buFont typeface="Arial" panose="020B0604020202020204" pitchFamily="34" charset="0"/>
                        <a:buChar char="•"/>
                      </a:pPr>
                      <a:r>
                        <a:rPr lang="fi-FI" sz="1300" b="0" i="0" kern="1200" dirty="0">
                          <a:solidFill>
                            <a:schemeClr val="dk1"/>
                          </a:solidFill>
                          <a:effectLst/>
                          <a:latin typeface="+mn-lt"/>
                          <a:ea typeface="+mn-ea"/>
                          <a:cs typeface="+mn-cs"/>
                        </a:rPr>
                        <a:t>C-hepatiitti –infektoiden määrä, kaikki tartuntatavat</a:t>
                      </a:r>
                    </a:p>
                    <a:p>
                      <a:pPr marL="285750" indent="-285750" algn="l" rtl="0" fontAlgn="base">
                        <a:buFont typeface="Arial" panose="020B0604020202020204" pitchFamily="34" charset="0"/>
                        <a:buChar char="•"/>
                      </a:pPr>
                      <a:r>
                        <a:rPr lang="fi-FI" sz="1300" b="0" i="0" kern="1200" dirty="0">
                          <a:solidFill>
                            <a:schemeClr val="dk1"/>
                          </a:solidFill>
                          <a:effectLst/>
                          <a:latin typeface="+mn-lt"/>
                          <a:ea typeface="+mn-ea"/>
                          <a:cs typeface="+mn-cs"/>
                        </a:rPr>
                        <a:t>Raskauden aikana tupakoineet, % synnyttäjistä</a:t>
                      </a:r>
                    </a:p>
                    <a:p>
                      <a:pPr marL="285750" indent="-285750" algn="l" rtl="0" fontAlgn="base">
                        <a:buFont typeface="Arial" panose="020B0604020202020204" pitchFamily="34" charset="0"/>
                        <a:buChar char="•"/>
                      </a:pPr>
                      <a:r>
                        <a:rPr lang="fi-FI" sz="1300" b="0" i="0" kern="1200" dirty="0">
                          <a:solidFill>
                            <a:schemeClr val="dk1"/>
                          </a:solidFill>
                          <a:effectLst/>
                          <a:latin typeface="+mn-lt"/>
                          <a:ea typeface="+mn-ea"/>
                          <a:cs typeface="+mn-cs"/>
                        </a:rPr>
                        <a:t>Päihdehuollon laitoksissa olleet 25-64/ 1000 </a:t>
                      </a:r>
                      <a:r>
                        <a:rPr lang="fi-FI" sz="1300" b="0" i="0" kern="1200" dirty="0" err="1">
                          <a:solidFill>
                            <a:schemeClr val="dk1"/>
                          </a:solidFill>
                          <a:effectLst/>
                          <a:latin typeface="+mn-lt"/>
                          <a:ea typeface="+mn-ea"/>
                          <a:cs typeface="+mn-cs"/>
                        </a:rPr>
                        <a:t>vastaavanikäistä</a:t>
                      </a:r>
                      <a:r>
                        <a:rPr lang="fi-FI" sz="1300" b="0" i="0" kern="1200" dirty="0">
                          <a:solidFill>
                            <a:schemeClr val="dk1"/>
                          </a:solidFill>
                          <a:effectLst/>
                          <a:latin typeface="+mn-lt"/>
                          <a:ea typeface="+mn-ea"/>
                          <a:cs typeface="+mn-cs"/>
                        </a:rPr>
                        <a:t> </a:t>
                      </a:r>
                    </a:p>
                    <a:p>
                      <a:pPr marL="0" indent="0" rtl="0" fontAlgn="base">
                        <a:buFont typeface="Arial" panose="020B0604020202020204" pitchFamily="34" charset="0"/>
                        <a:buNone/>
                      </a:pPr>
                      <a:endParaRPr lang="fi-FI" sz="1300" b="0" i="0" kern="1200">
                        <a:solidFill>
                          <a:schemeClr val="dk1"/>
                        </a:solidFill>
                        <a:effectLst/>
                        <a:latin typeface="+mn-lt"/>
                        <a:ea typeface="+mn-ea"/>
                        <a:cs typeface="+mn-cs"/>
                      </a:endParaRPr>
                    </a:p>
                    <a:p>
                      <a:pPr marL="0" indent="0" rtl="0" fontAlgn="base">
                        <a:buFont typeface="Arial" panose="020B0604020202020204" pitchFamily="34" charset="0"/>
                        <a:buNone/>
                      </a:pPr>
                      <a:r>
                        <a:rPr lang="fi-FI" sz="1300" b="0" i="0" kern="1200" dirty="0">
                          <a:solidFill>
                            <a:schemeClr val="dk1"/>
                          </a:solidFill>
                          <a:effectLst/>
                          <a:latin typeface="+mn-lt"/>
                          <a:ea typeface="+mn-ea"/>
                          <a:cs typeface="+mn-cs"/>
                        </a:rPr>
                        <a:t>Terveyspiste</a:t>
                      </a:r>
                      <a:r>
                        <a:rPr lang="fi-FI" sz="1300" b="0" i="0" kern="1200" baseline="0" dirty="0">
                          <a:solidFill>
                            <a:schemeClr val="dk1"/>
                          </a:solidFill>
                          <a:effectLst/>
                          <a:latin typeface="+mn-lt"/>
                          <a:ea typeface="+mn-ea"/>
                          <a:cs typeface="+mn-cs"/>
                        </a:rPr>
                        <a:t> Portti:</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Terveyspiste Portin kävijämäärä</a:t>
                      </a:r>
                    </a:p>
                    <a:p>
                      <a:pPr marL="0" indent="0" rtl="0" fontAlgn="base">
                        <a:buFont typeface="Arial" panose="020B0604020202020204" pitchFamily="34" charset="0"/>
                        <a:buNone/>
                      </a:pPr>
                      <a:endParaRPr lang="fi-FI" sz="1300" b="0" i="0" kern="120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rgbClr val="7030A0"/>
                          </a:solidFill>
                          <a:effectLst/>
                          <a:latin typeface="+mn-lt"/>
                          <a:ea typeface="+mn-ea"/>
                          <a:cs typeface="+mn-cs"/>
                        </a:rPr>
                        <a:t>Alkoholinkäytön mini-intervention toteutuminen, kun juomiseen liittyy haitta tai haittariski HYTE(H)</a:t>
                      </a:r>
                    </a:p>
                    <a:p>
                      <a:pPr marL="0" indent="0" rtl="0" fontAlgn="base">
                        <a:buFont typeface="Arial" panose="020B0604020202020204" pitchFamily="34" charset="0"/>
                        <a:buNone/>
                      </a:pPr>
                      <a:endParaRPr lang="fi-FI" sz="1300" b="0" i="0" kern="1200" dirty="0">
                        <a:solidFill>
                          <a:srgbClr val="7030A0"/>
                        </a:solidFill>
                        <a:effectLst/>
                        <a:latin typeface="+mn-lt"/>
                        <a:ea typeface="+mn-ea"/>
                        <a:cs typeface="+mn-cs"/>
                      </a:endParaRPr>
                    </a:p>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US" sz="1300" b="0" i="0" u="none" strike="noStrike" noProof="0" dirty="0" err="1">
                          <a:solidFill>
                            <a:schemeClr val="tx1"/>
                          </a:solidFill>
                        </a:rPr>
                        <a:t>Vaikuttavat</a:t>
                      </a:r>
                      <a:r>
                        <a:rPr lang="en-US" sz="1300" b="0" i="0" u="none" strike="noStrike" noProof="0" dirty="0">
                          <a:solidFill>
                            <a:schemeClr val="tx1"/>
                          </a:solidFill>
                        </a:rPr>
                        <a:t> </a:t>
                      </a:r>
                      <a:r>
                        <a:rPr lang="en-US" sz="1300" b="0" i="0" u="none" strike="noStrike" noProof="0" dirty="0" err="1">
                          <a:solidFill>
                            <a:schemeClr val="tx1"/>
                          </a:solidFill>
                        </a:rPr>
                        <a:t>hyte-menetelmät</a:t>
                      </a:r>
                      <a:r>
                        <a:rPr lang="en-US" sz="1300" b="0" i="0" u="none" strike="noStrike" noProof="0" dirty="0">
                          <a:solidFill>
                            <a:schemeClr val="tx1"/>
                          </a:solidFill>
                        </a:rPr>
                        <a:t> </a:t>
                      </a:r>
                      <a:r>
                        <a:rPr lang="en-US" sz="1300" b="0" i="0" u="none" strike="noStrike" noProof="0" dirty="0" err="1">
                          <a:solidFill>
                            <a:schemeClr val="tx1"/>
                          </a:solidFill>
                        </a:rPr>
                        <a:t>kysely</a:t>
                      </a:r>
                      <a:endParaRPr lang="en-US" sz="1300" b="0" i="0" u="none" strike="noStrike" noProof="0" dirty="0">
                        <a:solidFill>
                          <a:schemeClr val="tx1"/>
                        </a:solidFill>
                      </a:endParaRPr>
                    </a:p>
                  </a:txBody>
                  <a:tcPr/>
                </a:tc>
                <a:extLst>
                  <a:ext uri="{0D108BD9-81ED-4DB2-BD59-A6C34878D82A}">
                    <a16:rowId xmlns:a16="http://schemas.microsoft.com/office/drawing/2014/main" val="3746883810"/>
                  </a:ext>
                </a:extLst>
              </a:tr>
            </a:tbl>
          </a:graphicData>
        </a:graphic>
      </p:graphicFrame>
    </p:spTree>
    <p:extLst>
      <p:ext uri="{BB962C8B-B14F-4D97-AF65-F5344CB8AC3E}">
        <p14:creationId xmlns:p14="http://schemas.microsoft.com/office/powerpoint/2010/main" val="6559333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2550" y="73213"/>
            <a:ext cx="10972800" cy="458914"/>
          </a:xfrm>
        </p:spPr>
        <p:txBody>
          <a:bodyPr>
            <a:noAutofit/>
          </a:bodyPr>
          <a:lstStyle/>
          <a:p>
            <a:r>
              <a:rPr lang="fi-FI" sz="2800" b="1">
                <a:solidFill>
                  <a:srgbClr val="7030A0"/>
                </a:solidFill>
              </a:rPr>
              <a:t>Painopiste: Tapaturmien ja väkivallan ehkäiseminen</a:t>
            </a:r>
          </a:p>
        </p:txBody>
      </p:sp>
      <p:graphicFrame>
        <p:nvGraphicFramePr>
          <p:cNvPr id="4" name="Sisällön paikkamerkki 3"/>
          <p:cNvGraphicFramePr>
            <a:graphicFrameLocks noGrp="1"/>
          </p:cNvGraphicFramePr>
          <p:nvPr>
            <p:ph sz="quarter" idx="13"/>
            <p:extLst>
              <p:ext uri="{D42A27DB-BD31-4B8C-83A1-F6EECF244321}">
                <p14:modId xmlns:p14="http://schemas.microsoft.com/office/powerpoint/2010/main" val="2982231558"/>
              </p:ext>
            </p:extLst>
          </p:nvPr>
        </p:nvGraphicFramePr>
        <p:xfrm>
          <a:off x="62023" y="531627"/>
          <a:ext cx="12095058" cy="5974080"/>
        </p:xfrm>
        <a:graphic>
          <a:graphicData uri="http://schemas.openxmlformats.org/drawingml/2006/table">
            <a:tbl>
              <a:tblPr firstRow="1" bandRow="1">
                <a:tableStyleId>{F5AB1C69-6EDB-4FF4-983F-18BD219EF322}</a:tableStyleId>
              </a:tblPr>
              <a:tblGrid>
                <a:gridCol w="2266345">
                  <a:extLst>
                    <a:ext uri="{9D8B030D-6E8A-4147-A177-3AD203B41FA5}">
                      <a16:colId xmlns:a16="http://schemas.microsoft.com/office/drawing/2014/main" val="1527863934"/>
                    </a:ext>
                  </a:extLst>
                </a:gridCol>
                <a:gridCol w="1193296">
                  <a:extLst>
                    <a:ext uri="{9D8B030D-6E8A-4147-A177-3AD203B41FA5}">
                      <a16:colId xmlns:a16="http://schemas.microsoft.com/office/drawing/2014/main" val="2118112610"/>
                    </a:ext>
                  </a:extLst>
                </a:gridCol>
                <a:gridCol w="4439590">
                  <a:extLst>
                    <a:ext uri="{9D8B030D-6E8A-4147-A177-3AD203B41FA5}">
                      <a16:colId xmlns:a16="http://schemas.microsoft.com/office/drawing/2014/main" val="2405627847"/>
                    </a:ext>
                  </a:extLst>
                </a:gridCol>
                <a:gridCol w="4195827">
                  <a:extLst>
                    <a:ext uri="{9D8B030D-6E8A-4147-A177-3AD203B41FA5}">
                      <a16:colId xmlns:a16="http://schemas.microsoft.com/office/drawing/2014/main" val="1987869538"/>
                    </a:ext>
                  </a:extLst>
                </a:gridCol>
              </a:tblGrid>
              <a:tr h="556014">
                <a:tc>
                  <a:txBody>
                    <a:bodyPr/>
                    <a:lstStyle/>
                    <a:p>
                      <a:r>
                        <a:rPr lang="fi-FI" sz="1600"/>
                        <a:t>TAVOITTEET</a:t>
                      </a:r>
                    </a:p>
                  </a:txBody>
                  <a:tcPr/>
                </a:tc>
                <a:tc>
                  <a:txBody>
                    <a:bodyPr/>
                    <a:lstStyle/>
                    <a:p>
                      <a:r>
                        <a:rPr lang="fi-FI" sz="1600"/>
                        <a:t>HUOMIOI</a:t>
                      </a:r>
                      <a:r>
                        <a:rPr lang="fi-FI" sz="1600" baseline="0" dirty="0"/>
                        <a:t> </a:t>
                      </a:r>
                      <a:r>
                        <a:rPr lang="fi-FI" sz="1600" baseline="0"/>
                        <a:t>ERITYISESTI</a:t>
                      </a:r>
                      <a:endParaRPr lang="fi-FI"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a:t>MENETELMÄT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a:t>MITTARIT</a:t>
                      </a:r>
                    </a:p>
                    <a:p>
                      <a:endParaRPr lang="fi-FI" sz="1600"/>
                    </a:p>
                  </a:txBody>
                  <a:tcPr/>
                </a:tc>
                <a:extLst>
                  <a:ext uri="{0D108BD9-81ED-4DB2-BD59-A6C34878D82A}">
                    <a16:rowId xmlns:a16="http://schemas.microsoft.com/office/drawing/2014/main" val="1840333654"/>
                  </a:ext>
                </a:extLst>
              </a:tr>
              <a:tr h="4799281">
                <a:tc>
                  <a:txBody>
                    <a:bodyPr/>
                    <a:lstStyle/>
                    <a:p>
                      <a:r>
                        <a:rPr lang="fi-FI" sz="1400" b="1"/>
                        <a:t>Ketään ei kiusata</a:t>
                      </a:r>
                    </a:p>
                  </a:txBody>
                  <a:tcPr/>
                </a:tc>
                <a:tc>
                  <a:txBody>
                    <a:bodyPr/>
                    <a:lstStyle/>
                    <a:p>
                      <a:pPr marL="285750" indent="-285750">
                        <a:buFont typeface="Arial" panose="020B0604020202020204" pitchFamily="34" charset="0"/>
                        <a:buChar char="•"/>
                      </a:pPr>
                      <a:r>
                        <a:rPr lang="fi-FI" sz="1300"/>
                        <a:t>Kiusaamisen verkkovälitteisyys ja vapaa-ajalla</a:t>
                      </a:r>
                    </a:p>
                    <a:p>
                      <a:pPr marL="285750" indent="-285750">
                        <a:buFont typeface="Arial" panose="020B0604020202020204" pitchFamily="34" charset="0"/>
                        <a:buChar char="•"/>
                      </a:pPr>
                      <a:endParaRPr lang="fi-FI" sz="1300"/>
                    </a:p>
                    <a:p>
                      <a:pPr marL="285750" indent="-285750">
                        <a:buFont typeface="Arial" panose="020B0604020202020204" pitchFamily="34" charset="0"/>
                        <a:buChar char="•"/>
                      </a:pPr>
                      <a:r>
                        <a:rPr lang="fi-FI" sz="1300"/>
                        <a:t>Erit.</a:t>
                      </a:r>
                      <a:r>
                        <a:rPr lang="fi-FI" sz="1300" baseline="0"/>
                        <a:t> 8. ja 9.lk pojat </a:t>
                      </a:r>
                      <a:endParaRPr lang="fi-FI" sz="1300" baseline="0">
                        <a:solidFill>
                          <a:srgbClr val="FF0000"/>
                        </a:solidFill>
                      </a:endParaRPr>
                    </a:p>
                    <a:p>
                      <a:endParaRPr lang="fi-FI" sz="1300"/>
                    </a:p>
                  </a:txBody>
                  <a:tcPr/>
                </a:tc>
                <a:tc>
                  <a:txBody>
                    <a:bodyPr/>
                    <a:lstStyle/>
                    <a:p>
                      <a:pPr marL="285750" indent="-285750" rtl="0" fontAlgn="base">
                        <a:buFont typeface="Arial" panose="020B0604020202020204" pitchFamily="34" charset="0"/>
                        <a:buChar char="•"/>
                      </a:pPr>
                      <a:r>
                        <a:rPr lang="fi-FI" sz="1300" b="0" i="0" u="none" strike="noStrike" kern="1200" noProof="0">
                          <a:solidFill>
                            <a:schemeClr val="dk1"/>
                          </a:solidFill>
                          <a:effectLst/>
                          <a:latin typeface="Calibri"/>
                        </a:rPr>
                        <a:t>Valistus ja</a:t>
                      </a:r>
                      <a:r>
                        <a:rPr lang="fi-FI" sz="1300" b="0" i="0" u="none" strike="noStrike" kern="1200" baseline="0" noProof="0" dirty="0">
                          <a:solidFill>
                            <a:schemeClr val="dk1"/>
                          </a:solidFill>
                          <a:effectLst/>
                          <a:latin typeface="Calibri"/>
                        </a:rPr>
                        <a:t> </a:t>
                      </a:r>
                      <a:r>
                        <a:rPr lang="fi-FI" sz="1300" b="0" i="0" u="none" strike="noStrike" kern="1200" noProof="0">
                          <a:solidFill>
                            <a:schemeClr val="dk1"/>
                          </a:solidFill>
                          <a:effectLst/>
                          <a:latin typeface="Calibri"/>
                        </a:rPr>
                        <a:t>viestintä: Aikuisille;</a:t>
                      </a:r>
                      <a:r>
                        <a:rPr lang="fi-FI" sz="1300" b="0" i="0" u="none" strike="noStrike" kern="1200" baseline="0" noProof="0" dirty="0">
                          <a:solidFill>
                            <a:schemeClr val="dk1"/>
                          </a:solidFill>
                          <a:effectLst/>
                          <a:latin typeface="Calibri"/>
                        </a:rPr>
                        <a:t> </a:t>
                      </a:r>
                      <a:r>
                        <a:rPr lang="fi-FI" sz="1300" b="0" i="0" u="none" strike="noStrike" kern="1200" noProof="0">
                          <a:solidFill>
                            <a:schemeClr val="dk1"/>
                          </a:solidFill>
                          <a:effectLst/>
                          <a:latin typeface="Calibri"/>
                        </a:rPr>
                        <a:t> toimimme mallina.</a:t>
                      </a:r>
                      <a:r>
                        <a:rPr lang="fi-FI" sz="1300" b="0" i="0" u="none" strike="noStrike" kern="1200" baseline="0" noProof="0">
                          <a:solidFill>
                            <a:schemeClr val="dk1"/>
                          </a:solidFill>
                          <a:effectLst/>
                          <a:latin typeface="Calibri"/>
                        </a:rPr>
                        <a:t> Kaikille:</a:t>
                      </a:r>
                      <a:r>
                        <a:rPr lang="fi-FI" sz="1300" b="0" i="0" u="none" strike="noStrike" kern="1200" noProof="0" dirty="0">
                          <a:solidFill>
                            <a:schemeClr val="dk1"/>
                          </a:solidFill>
                          <a:effectLst/>
                          <a:latin typeface="Calibri"/>
                        </a:rPr>
                        <a:t> </a:t>
                      </a:r>
                      <a:r>
                        <a:rPr lang="fi-FI" sz="1300" b="0" i="0" u="none" strike="noStrike" kern="1200" noProof="0">
                          <a:solidFill>
                            <a:schemeClr val="dk1"/>
                          </a:solidFill>
                          <a:effectLst/>
                          <a:latin typeface="Calibri"/>
                        </a:rPr>
                        <a:t>Kiusaaminen on lähes aina rikos.</a:t>
                      </a:r>
                      <a:r>
                        <a:rPr lang="fi-FI" sz="1300" b="0" i="0" u="none" strike="noStrike" kern="1200" baseline="0" noProof="0" dirty="0">
                          <a:solidFill>
                            <a:schemeClr val="dk1"/>
                          </a:solidFill>
                          <a:effectLst/>
                          <a:latin typeface="Calibri"/>
                        </a:rPr>
                        <a:t> </a:t>
                      </a:r>
                      <a:endParaRPr lang="fi-FI" sz="1300" b="0" i="0" u="none" strike="noStrike" kern="1200" noProof="0">
                        <a:solidFill>
                          <a:schemeClr val="dk1"/>
                        </a:solidFill>
                        <a:effectLst/>
                        <a:latin typeface="Calibri"/>
                      </a:endParaRPr>
                    </a:p>
                    <a:p>
                      <a:pPr marL="285750" indent="-285750" rtl="0" fontAlgn="base">
                        <a:buFont typeface="Arial" panose="020B0604020202020204" pitchFamily="34" charset="0"/>
                        <a:buChar char="•"/>
                      </a:pPr>
                      <a:r>
                        <a:rPr lang="fi-FI" sz="1300" b="0" i="0" u="none" strike="noStrike" kern="1200" noProof="0" dirty="0">
                          <a:solidFill>
                            <a:schemeClr val="dk1"/>
                          </a:solidFill>
                          <a:effectLst/>
                          <a:latin typeface="Calibri"/>
                          <a:hlinkClick r:id="rId3"/>
                        </a:rPr>
                        <a:t>Yhteisöllinen toimintakulttuuri:</a:t>
                      </a:r>
                      <a:r>
                        <a:rPr lang="fi-FI" sz="1300" b="0" i="0" u="none" strike="noStrike" kern="1200" baseline="0" noProof="0" dirty="0">
                          <a:solidFill>
                            <a:schemeClr val="dk1"/>
                          </a:solidFill>
                          <a:effectLst/>
                          <a:latin typeface="Calibri"/>
                          <a:hlinkClick r:id="rId3"/>
                        </a:rPr>
                        <a:t> </a:t>
                      </a:r>
                      <a:r>
                        <a:rPr lang="fi-FI" sz="1300" b="0" i="0" u="none" strike="noStrike" kern="1200" baseline="0" noProof="0">
                          <a:solidFill>
                            <a:schemeClr val="dk1"/>
                          </a:solidFill>
                          <a:effectLst/>
                          <a:latin typeface="Calibri"/>
                        </a:rPr>
                        <a:t>vertaissuhteiden tuki, hyväksytyksi tuleminen, yhteisöön kuuluminen ”me-hengen” vahvistaminen ja ryhmädynamiikka, oppilaiden osallisuus ja yhteiset pelisäännöt </a:t>
                      </a:r>
                      <a:endParaRPr lang="fi-FI"/>
                    </a:p>
                    <a:p>
                      <a:pPr marL="285750" lvl="0" indent="-285750">
                        <a:buFont typeface="Arial" panose="020B0604020202020204" pitchFamily="34" charset="0"/>
                        <a:buChar char="•"/>
                      </a:pPr>
                      <a:r>
                        <a:rPr lang="fi-FI" sz="1300" b="0" i="0" kern="1200">
                          <a:solidFill>
                            <a:schemeClr val="dk1"/>
                          </a:solidFill>
                          <a:effectLst/>
                          <a:latin typeface="+mn-lt"/>
                          <a:ea typeface="+mn-ea"/>
                          <a:cs typeface="+mn-cs"/>
                        </a:rPr>
                        <a:t>Yhtenäiset toimintakäytännöt </a:t>
                      </a:r>
                      <a:r>
                        <a:rPr lang="fi-FI" sz="1300" b="0" i="0" kern="1200" dirty="0">
                          <a:solidFill>
                            <a:schemeClr val="dk1"/>
                          </a:solidFill>
                          <a:effectLst/>
                          <a:latin typeface="+mn-lt"/>
                          <a:ea typeface="+mn-ea"/>
                          <a:cs typeface="+mn-cs"/>
                          <a:hlinkClick r:id="rId4"/>
                        </a:rPr>
                        <a:t>kiusaamiseen ehkäisyyn </a:t>
                      </a:r>
                      <a:r>
                        <a:rPr lang="fi-FI" sz="1300" b="0" i="0" kern="1200">
                          <a:solidFill>
                            <a:schemeClr val="dk1"/>
                          </a:solidFill>
                          <a:effectLst/>
                          <a:latin typeface="+mn-lt"/>
                          <a:ea typeface="+mn-ea"/>
                          <a:cs typeface="+mn-cs"/>
                        </a:rPr>
                        <a:t>ja kiusaamistilanteiden hoitoon (esim. </a:t>
                      </a:r>
                      <a:r>
                        <a:rPr lang="fi-FI" sz="1300" b="0" i="0" kern="1200" dirty="0">
                          <a:solidFill>
                            <a:schemeClr val="dk1"/>
                          </a:solidFill>
                          <a:effectLst/>
                          <a:latin typeface="+mn-lt"/>
                          <a:ea typeface="+mn-ea"/>
                          <a:cs typeface="+mn-cs"/>
                          <a:hlinkClick r:id="rId5"/>
                        </a:rPr>
                        <a:t>Etelä-Karjalan malli</a:t>
                      </a:r>
                      <a:r>
                        <a:rPr lang="fi-FI" sz="1300" b="0" i="0" kern="1200">
                          <a:solidFill>
                            <a:schemeClr val="dk1"/>
                          </a:solidFill>
                          <a:effectLst/>
                          <a:latin typeface="+mn-lt"/>
                          <a:ea typeface="+mn-ea"/>
                          <a:cs typeface="+mn-cs"/>
                        </a:rPr>
                        <a:t>)</a:t>
                      </a:r>
                      <a:endParaRPr lang="fi-FI" sz="1300" b="0" i="0" kern="1200">
                        <a:solidFill>
                          <a:srgbClr val="FF0000"/>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4"/>
                        </a:rPr>
                        <a:t>Tunne- ja vuorovaikutustaitojen vahvistaminen </a:t>
                      </a:r>
                      <a:r>
                        <a:rPr lang="fi-FI" sz="1300" b="0" i="0" kern="1200" dirty="0">
                          <a:solidFill>
                            <a:schemeClr val="dk1"/>
                          </a:solidFill>
                          <a:effectLst/>
                          <a:latin typeface="+mn-lt"/>
                          <a:ea typeface="+mn-ea"/>
                          <a:cs typeface="+mn-cs"/>
                        </a:rPr>
                        <a:t> </a:t>
                      </a:r>
                    </a:p>
                    <a:p>
                      <a:pPr marL="742950" lvl="1" indent="-285750" rtl="0" fontAlgn="base">
                        <a:buFont typeface="Arial" panose="020B0604020202020204" pitchFamily="34" charset="0"/>
                        <a:buChar char="•"/>
                      </a:pPr>
                      <a:r>
                        <a:rPr lang="fi-FI" sz="1300" b="0" i="0" kern="1200">
                          <a:solidFill>
                            <a:schemeClr val="dk1"/>
                          </a:solidFill>
                          <a:effectLst/>
                          <a:latin typeface="+mn-lt"/>
                          <a:ea typeface="+mn-ea"/>
                          <a:cs typeface="+mn-cs"/>
                        </a:rPr>
                        <a:t>Varhaiskasvatus: esim. </a:t>
                      </a:r>
                      <a:r>
                        <a:rPr lang="fi-FI" sz="1300" b="0" i="0" kern="1200" dirty="0">
                          <a:solidFill>
                            <a:schemeClr val="dk1"/>
                          </a:solidFill>
                          <a:effectLst/>
                          <a:latin typeface="+mn-lt"/>
                          <a:ea typeface="+mn-ea"/>
                          <a:cs typeface="+mn-cs"/>
                          <a:hlinkClick r:id="rId6"/>
                        </a:rPr>
                        <a:t>PIKI-toimintamalli</a:t>
                      </a:r>
                      <a:r>
                        <a:rPr lang="fi-FI" sz="1300" b="0" i="0" kern="1200">
                          <a:solidFill>
                            <a:schemeClr val="dk1"/>
                          </a:solidFill>
                          <a:effectLst/>
                          <a:latin typeface="+mn-lt"/>
                          <a:ea typeface="+mn-ea"/>
                          <a:cs typeface="+mn-cs"/>
                        </a:rPr>
                        <a:t> ja </a:t>
                      </a:r>
                      <a:r>
                        <a:rPr lang="fi-FI" sz="1300" b="0" i="0" kern="1200" dirty="0">
                          <a:solidFill>
                            <a:schemeClr val="dk1"/>
                          </a:solidFill>
                          <a:effectLst/>
                          <a:latin typeface="+mn-lt"/>
                          <a:ea typeface="+mn-ea"/>
                          <a:cs typeface="+mn-cs"/>
                          <a:hlinkClick r:id="rId7"/>
                        </a:rPr>
                        <a:t>Molli</a:t>
                      </a:r>
                      <a:r>
                        <a:rPr lang="fi-FI" sz="1300" b="0" i="0" kern="1200">
                          <a:solidFill>
                            <a:schemeClr val="dk1"/>
                          </a:solidFill>
                          <a:effectLst/>
                          <a:latin typeface="+mn-lt"/>
                          <a:ea typeface="+mn-ea"/>
                          <a:cs typeface="+mn-cs"/>
                        </a:rPr>
                        <a:t>-materiaalit, </a:t>
                      </a:r>
                      <a:r>
                        <a:rPr lang="fi-FI" sz="1300" b="0" i="0" kern="1200" dirty="0">
                          <a:solidFill>
                            <a:schemeClr val="dk1"/>
                          </a:solidFill>
                          <a:effectLst/>
                          <a:latin typeface="+mn-lt"/>
                          <a:ea typeface="+mn-ea"/>
                          <a:cs typeface="+mn-cs"/>
                          <a:hlinkClick r:id="rId8"/>
                        </a:rPr>
                        <a:t>Huomaa hyvä </a:t>
                      </a:r>
                      <a:r>
                        <a:rPr lang="fi-FI" sz="1300" b="0" i="0" kern="1200">
                          <a:solidFill>
                            <a:schemeClr val="dk1"/>
                          </a:solidFill>
                          <a:effectLst/>
                          <a:latin typeface="+mn-lt"/>
                          <a:ea typeface="+mn-ea"/>
                          <a:cs typeface="+mn-cs"/>
                        </a:rPr>
                        <a:t>, </a:t>
                      </a:r>
                      <a:r>
                        <a:rPr lang="fi-FI" sz="1300" b="0" i="0" kern="1200" dirty="0">
                          <a:solidFill>
                            <a:schemeClr val="dk1"/>
                          </a:solidFill>
                          <a:effectLst/>
                          <a:latin typeface="+mn-lt"/>
                          <a:ea typeface="+mn-ea"/>
                          <a:cs typeface="+mn-cs"/>
                          <a:hlinkClick r:id="rId9"/>
                        </a:rPr>
                        <a:t>Forumteatteri</a:t>
                      </a:r>
                      <a:endParaRPr lang="fi-FI" sz="1300" b="0" i="0" kern="1200" dirty="0">
                        <a:solidFill>
                          <a:schemeClr val="dk1"/>
                        </a:solidFill>
                        <a:effectLst/>
                        <a:latin typeface="+mn-lt"/>
                        <a:ea typeface="+mn-ea"/>
                        <a:cs typeface="+mn-cs"/>
                      </a:endParaRPr>
                    </a:p>
                    <a:p>
                      <a:pPr marL="742950" lvl="1" indent="-285750" rtl="0" fontAlgn="base">
                        <a:buFont typeface="Arial" panose="020B0604020202020204" pitchFamily="34" charset="0"/>
                        <a:buChar char="•"/>
                      </a:pPr>
                      <a:r>
                        <a:rPr lang="fi-FI" sz="1300" b="0" i="0" kern="1200">
                          <a:solidFill>
                            <a:schemeClr val="dk1"/>
                          </a:solidFill>
                          <a:effectLst/>
                          <a:latin typeface="+mn-lt"/>
                          <a:ea typeface="+mn-ea"/>
                          <a:cs typeface="+mn-cs"/>
                        </a:rPr>
                        <a:t>Koulu: esim. </a:t>
                      </a:r>
                      <a:r>
                        <a:rPr lang="fi-FI" sz="1300" b="0" i="0" kern="1200" dirty="0">
                          <a:solidFill>
                            <a:schemeClr val="dk1"/>
                          </a:solidFill>
                          <a:effectLst/>
                          <a:latin typeface="+mn-lt"/>
                          <a:ea typeface="+mn-ea"/>
                          <a:cs typeface="+mn-cs"/>
                          <a:hlinkClick r:id="rId10"/>
                        </a:rPr>
                        <a:t>Pro koulu</a:t>
                      </a:r>
                      <a:r>
                        <a:rPr lang="fi-FI" sz="1300" b="0" i="0" kern="1200">
                          <a:solidFill>
                            <a:schemeClr val="dk1"/>
                          </a:solidFill>
                          <a:effectLst/>
                          <a:latin typeface="+mn-lt"/>
                          <a:ea typeface="+mn-ea"/>
                          <a:cs typeface="+mn-cs"/>
                        </a:rPr>
                        <a:t>, </a:t>
                      </a:r>
                      <a:r>
                        <a:rPr lang="fi-FI" sz="1300" b="0" i="0" kern="1200" dirty="0">
                          <a:solidFill>
                            <a:schemeClr val="dk1"/>
                          </a:solidFill>
                          <a:effectLst/>
                          <a:latin typeface="+mn-lt"/>
                          <a:ea typeface="+mn-ea"/>
                          <a:cs typeface="+mn-cs"/>
                          <a:hlinkClick r:id="rId11"/>
                        </a:rPr>
                        <a:t>Ihmeelliset vuodet</a:t>
                      </a:r>
                      <a:r>
                        <a:rPr lang="fi-FI" sz="1300" b="0" i="0" kern="1200">
                          <a:solidFill>
                            <a:schemeClr val="dk1"/>
                          </a:solidFill>
                          <a:effectLst/>
                          <a:latin typeface="+mn-lt"/>
                          <a:ea typeface="+mn-ea"/>
                          <a:cs typeface="+mn-cs"/>
                        </a:rPr>
                        <a:t>, </a:t>
                      </a:r>
                      <a:r>
                        <a:rPr lang="fi-FI" sz="1300" b="0" i="0" kern="1200" dirty="0">
                          <a:solidFill>
                            <a:schemeClr val="dk1"/>
                          </a:solidFill>
                          <a:effectLst/>
                          <a:latin typeface="+mn-lt"/>
                          <a:ea typeface="+mn-ea"/>
                          <a:cs typeface="+mn-cs"/>
                          <a:hlinkClick r:id="rId12"/>
                        </a:rPr>
                        <a:t>Friends</a:t>
                      </a:r>
                      <a:r>
                        <a:rPr lang="fi-FI" sz="1300" b="0" i="0" kern="1200">
                          <a:solidFill>
                            <a:schemeClr val="dk1"/>
                          </a:solidFill>
                          <a:effectLst/>
                          <a:latin typeface="+mn-lt"/>
                          <a:ea typeface="+mn-ea"/>
                          <a:cs typeface="+mn-cs"/>
                        </a:rPr>
                        <a:t>, </a:t>
                      </a:r>
                      <a:r>
                        <a:rPr lang="fi-FI" sz="1300" b="0" i="0" kern="1200" dirty="0">
                          <a:solidFill>
                            <a:schemeClr val="dk1"/>
                          </a:solidFill>
                          <a:effectLst/>
                          <a:latin typeface="+mn-lt"/>
                          <a:ea typeface="+mn-ea"/>
                          <a:cs typeface="+mn-cs"/>
                          <a:hlinkClick r:id="rId13"/>
                        </a:rPr>
                        <a:t>Askeleittain</a:t>
                      </a:r>
                      <a:r>
                        <a:rPr lang="fi-FI" sz="1300" b="0" i="0" kern="1200">
                          <a:solidFill>
                            <a:schemeClr val="dk1"/>
                          </a:solidFill>
                          <a:effectLst/>
                          <a:latin typeface="+mn-lt"/>
                          <a:ea typeface="+mn-ea"/>
                          <a:cs typeface="+mn-cs"/>
                        </a:rPr>
                        <a:t>, </a:t>
                      </a:r>
                      <a:r>
                        <a:rPr lang="fi-FI" sz="1300" b="0" i="0" kern="1200" dirty="0">
                          <a:solidFill>
                            <a:schemeClr val="dk1"/>
                          </a:solidFill>
                          <a:effectLst/>
                          <a:latin typeface="+mn-lt"/>
                          <a:ea typeface="+mn-ea"/>
                          <a:cs typeface="+mn-cs"/>
                          <a:hlinkClick r:id="rId14"/>
                        </a:rPr>
                        <a:t>Yhteispeli</a:t>
                      </a:r>
                      <a:r>
                        <a:rPr lang="fi-FI" sz="1300" b="0" i="0" kern="1200">
                          <a:solidFill>
                            <a:schemeClr val="dk1"/>
                          </a:solidFill>
                          <a:effectLst/>
                          <a:latin typeface="+mn-lt"/>
                          <a:ea typeface="+mn-ea"/>
                          <a:cs typeface="+mn-cs"/>
                        </a:rPr>
                        <a:t>, </a:t>
                      </a:r>
                      <a:r>
                        <a:rPr lang="fi-FI" sz="1300" b="0" i="0" kern="1200" dirty="0">
                          <a:solidFill>
                            <a:schemeClr val="dk1"/>
                          </a:solidFill>
                          <a:effectLst/>
                          <a:latin typeface="+mn-lt"/>
                          <a:ea typeface="+mn-ea"/>
                          <a:cs typeface="+mn-cs"/>
                          <a:hlinkClick r:id="rId15"/>
                        </a:rPr>
                        <a:t>Draamakasvatus</a:t>
                      </a:r>
                      <a:endParaRPr lang="fi-FI" sz="1300" b="0" i="0" kern="1200" dirty="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300" b="0" i="0" kern="1200">
                          <a:solidFill>
                            <a:schemeClr val="dk1"/>
                          </a:solidFill>
                          <a:effectLst/>
                          <a:latin typeface="+mn-lt"/>
                          <a:ea typeface="+mn-ea"/>
                          <a:cs typeface="+mn-cs"/>
                        </a:rPr>
                        <a:t>Kiusaamisen ehkäisyn ohjelmien käyttöönotto</a:t>
                      </a:r>
                      <a:r>
                        <a:rPr lang="fi-FI" sz="1300" b="0" i="0" kern="1200" baseline="0">
                          <a:solidFill>
                            <a:schemeClr val="dk1"/>
                          </a:solidFill>
                          <a:effectLst/>
                          <a:latin typeface="+mn-lt"/>
                          <a:ea typeface="+mn-ea"/>
                          <a:cs typeface="+mn-cs"/>
                        </a:rPr>
                        <a:t> esim. </a:t>
                      </a:r>
                      <a:r>
                        <a:rPr lang="fi-FI" sz="1300" b="0" i="0" kern="1200" dirty="0">
                          <a:solidFill>
                            <a:schemeClr val="dk1"/>
                          </a:solidFill>
                          <a:effectLst/>
                          <a:latin typeface="+mn-lt"/>
                          <a:ea typeface="+mn-ea"/>
                          <a:cs typeface="+mn-cs"/>
                          <a:hlinkClick r:id="rId16"/>
                        </a:rPr>
                        <a:t>KiVa Koulu </a:t>
                      </a:r>
                      <a:r>
                        <a:rPr lang="fi-FI" sz="1300" b="0" i="0" kern="1200">
                          <a:solidFill>
                            <a:schemeClr val="dk1"/>
                          </a:solidFill>
                          <a:effectLst/>
                          <a:latin typeface="+mn-lt"/>
                          <a:ea typeface="+mn-ea"/>
                          <a:cs typeface="+mn-cs"/>
                        </a:rPr>
                        <a:t>-</a:t>
                      </a:r>
                      <a:r>
                        <a:rPr lang="fi-FI" sz="1300" b="0" i="0" kern="1200" baseline="0" dirty="0">
                          <a:solidFill>
                            <a:schemeClr val="dk1"/>
                          </a:solidFill>
                          <a:effectLst/>
                          <a:latin typeface="+mn-lt"/>
                          <a:ea typeface="+mn-ea"/>
                          <a:cs typeface="+mn-cs"/>
                        </a:rPr>
                        <a:t> </a:t>
                      </a:r>
                      <a:r>
                        <a:rPr lang="fi-FI" sz="1300" b="0" i="0" kern="1200">
                          <a:solidFill>
                            <a:schemeClr val="dk1"/>
                          </a:solidFill>
                          <a:effectLst/>
                          <a:latin typeface="+mn-lt"/>
                          <a:ea typeface="+mn-ea"/>
                          <a:cs typeface="+mn-cs"/>
                        </a:rPr>
                        <a:t>kiusaamisen vastainen toimenpideohjelma </a:t>
                      </a:r>
                    </a:p>
                    <a:p>
                      <a:pPr marL="285750" indent="-285750" rtl="0" fontAlgn="base">
                        <a:buFont typeface="Arial" panose="020B0604020202020204" pitchFamily="34" charset="0"/>
                        <a:buChar char="•"/>
                      </a:pPr>
                      <a:r>
                        <a:rPr lang="fi-FI" sz="1300" b="0" i="0" kern="1200">
                          <a:solidFill>
                            <a:schemeClr val="dk1"/>
                          </a:solidFill>
                          <a:effectLst/>
                          <a:latin typeface="+mn-lt"/>
                          <a:ea typeface="+mn-ea"/>
                          <a:cs typeface="+mn-cs"/>
                        </a:rPr>
                        <a:t>Sovitteluohjelmien käyttöönotto: </a:t>
                      </a:r>
                    </a:p>
                    <a:p>
                      <a:pPr marL="742950" lvl="1" indent="-285750" rtl="0" fontAlgn="base">
                        <a:buFont typeface="Arial" panose="020B0604020202020204" pitchFamily="34" charset="0"/>
                        <a:buChar char="•"/>
                      </a:pPr>
                      <a:r>
                        <a:rPr lang="fi-FI" sz="1300" b="0" i="0" kern="1200">
                          <a:solidFill>
                            <a:schemeClr val="dk1"/>
                          </a:solidFill>
                          <a:effectLst/>
                          <a:latin typeface="+mn-lt"/>
                          <a:ea typeface="+mn-ea"/>
                          <a:cs typeface="+mn-cs"/>
                        </a:rPr>
                        <a:t>Varhaiskasvatus: </a:t>
                      </a:r>
                      <a:r>
                        <a:rPr lang="fi-FI" sz="1300" b="0" i="0" kern="1200" dirty="0">
                          <a:solidFill>
                            <a:schemeClr val="dk1"/>
                          </a:solidFill>
                          <a:effectLst/>
                          <a:latin typeface="+mn-lt"/>
                          <a:ea typeface="+mn-ea"/>
                          <a:cs typeface="+mn-cs"/>
                          <a:hlinkClick r:id="rId17"/>
                        </a:rPr>
                        <a:t>MiniVerso</a:t>
                      </a:r>
                      <a:r>
                        <a:rPr lang="fi-FI" sz="1300" b="0" i="0" kern="1200">
                          <a:solidFill>
                            <a:schemeClr val="dk1"/>
                          </a:solidFill>
                          <a:effectLst/>
                          <a:latin typeface="+mn-lt"/>
                          <a:ea typeface="+mn-ea"/>
                          <a:cs typeface="+mn-cs"/>
                        </a:rPr>
                        <a:t> varhaiskasvatukseen)  ja RESTO (sovitteleva ja </a:t>
                      </a:r>
                      <a:r>
                        <a:rPr lang="fi-FI" sz="1300" b="0" i="0" kern="1200" err="1">
                          <a:solidFill>
                            <a:schemeClr val="dk1"/>
                          </a:solidFill>
                          <a:effectLst/>
                          <a:latin typeface="+mn-lt"/>
                          <a:ea typeface="+mn-ea"/>
                          <a:cs typeface="+mn-cs"/>
                        </a:rPr>
                        <a:t>restoratiivinen</a:t>
                      </a:r>
                      <a:r>
                        <a:rPr lang="fi-FI" sz="1300" b="0" i="0" kern="1200">
                          <a:solidFill>
                            <a:schemeClr val="dk1"/>
                          </a:solidFill>
                          <a:effectLst/>
                          <a:latin typeface="+mn-lt"/>
                          <a:ea typeface="+mn-ea"/>
                          <a:cs typeface="+mn-cs"/>
                        </a:rPr>
                        <a:t> yhteisö)</a:t>
                      </a:r>
                    </a:p>
                    <a:p>
                      <a:pPr marL="742950" lvl="1" indent="-285750" rtl="0" fontAlgn="base">
                        <a:buFont typeface="Arial" panose="020B0604020202020204" pitchFamily="34" charset="0"/>
                        <a:buChar char="•"/>
                      </a:pPr>
                      <a:r>
                        <a:rPr lang="fi-FI" sz="1300" b="0" i="0" kern="1200">
                          <a:solidFill>
                            <a:schemeClr val="dk1"/>
                          </a:solidFill>
                          <a:effectLst/>
                          <a:latin typeface="+mn-lt"/>
                          <a:ea typeface="+mn-ea"/>
                          <a:cs typeface="+mn-cs"/>
                        </a:rPr>
                        <a:t>Koulu: </a:t>
                      </a:r>
                      <a:r>
                        <a:rPr lang="fi-FI" sz="1300" b="0" i="0" kern="1200" dirty="0">
                          <a:solidFill>
                            <a:schemeClr val="dk1"/>
                          </a:solidFill>
                          <a:effectLst/>
                          <a:latin typeface="+mn-lt"/>
                          <a:ea typeface="+mn-ea"/>
                          <a:cs typeface="+mn-cs"/>
                          <a:hlinkClick r:id="rId18"/>
                        </a:rPr>
                        <a:t>VERSO</a:t>
                      </a:r>
                      <a:r>
                        <a:rPr lang="fi-FI" sz="1300" b="0" i="0" kern="1200" baseline="0">
                          <a:solidFill>
                            <a:schemeClr val="dk1"/>
                          </a:solidFill>
                          <a:effectLst/>
                          <a:latin typeface="+mn-lt"/>
                          <a:ea typeface="+mn-ea"/>
                          <a:cs typeface="+mn-cs"/>
                        </a:rPr>
                        <a:t> kouluun ja oppilaitoksiin </a:t>
                      </a:r>
                      <a:r>
                        <a:rPr lang="fi-FI" sz="1300" b="0" i="0" kern="1200">
                          <a:solidFill>
                            <a:schemeClr val="dk1"/>
                          </a:solidFill>
                          <a:effectLst/>
                          <a:latin typeface="+mn-lt"/>
                          <a:ea typeface="+mn-ea"/>
                          <a:cs typeface="+mn-cs"/>
                        </a:rPr>
                        <a:t>ja </a:t>
                      </a:r>
                      <a:r>
                        <a:rPr lang="fi-FI" sz="1300" b="0" i="0" kern="1200" dirty="0">
                          <a:solidFill>
                            <a:schemeClr val="dk1"/>
                          </a:solidFill>
                          <a:effectLst/>
                          <a:latin typeface="+mn-lt"/>
                          <a:ea typeface="+mn-ea"/>
                          <a:cs typeface="+mn-cs"/>
                          <a:hlinkClick r:id="rId19"/>
                        </a:rPr>
                        <a:t>RESTO </a:t>
                      </a:r>
                      <a:r>
                        <a:rPr lang="fi-FI" sz="1300" b="0" i="0" kern="1200">
                          <a:solidFill>
                            <a:schemeClr val="dk1"/>
                          </a:solidFill>
                          <a:effectLst/>
                          <a:latin typeface="+mn-lt"/>
                          <a:ea typeface="+mn-ea"/>
                          <a:cs typeface="+mn-cs"/>
                        </a:rPr>
                        <a:t>(henkilökunnalle) ja </a:t>
                      </a:r>
                      <a:r>
                        <a:rPr lang="fi-FI" sz="1300" b="0" i="0" kern="1200" dirty="0">
                          <a:solidFill>
                            <a:schemeClr val="dk1"/>
                          </a:solidFill>
                          <a:effectLst/>
                          <a:latin typeface="+mn-lt"/>
                          <a:ea typeface="+mn-ea"/>
                          <a:cs typeface="+mn-cs"/>
                          <a:hlinkClick r:id="rId20"/>
                        </a:rPr>
                        <a:t>K-0</a:t>
                      </a:r>
                      <a:r>
                        <a:rPr lang="fi-FI" sz="1300" b="0" i="0" kern="1200">
                          <a:solidFill>
                            <a:schemeClr val="dk1"/>
                          </a:solidFill>
                          <a:effectLst/>
                          <a:latin typeface="+mn-lt"/>
                          <a:ea typeface="+mn-ea"/>
                          <a:cs typeface="+mn-cs"/>
                        </a:rPr>
                        <a:t> sovittelu (Aseman Lapset)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21"/>
                        </a:rPr>
                        <a:t>Ankkuri</a:t>
                      </a:r>
                      <a:r>
                        <a:rPr lang="fi-FI" sz="1300" b="0" i="0" kern="1200">
                          <a:solidFill>
                            <a:schemeClr val="dk1"/>
                          </a:solidFill>
                          <a:effectLst/>
                          <a:latin typeface="+mn-lt"/>
                          <a:ea typeface="+mn-ea"/>
                          <a:cs typeface="+mn-cs"/>
                        </a:rPr>
                        <a:t> ennalta ehkäisevän toiminnan moniammatillisen ryhmän konsultoinnin hyödyntäminen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22"/>
                        </a:rPr>
                        <a:t>Kiusaamisen jälkihoito </a:t>
                      </a:r>
                      <a:r>
                        <a:rPr lang="fi-FI" sz="1300" b="0" i="0" kern="1200">
                          <a:solidFill>
                            <a:schemeClr val="dk1"/>
                          </a:solidFill>
                          <a:effectLst/>
                          <a:latin typeface="+mn-lt"/>
                          <a:ea typeface="+mn-ea"/>
                          <a:cs typeface="+mn-cs"/>
                        </a:rPr>
                        <a:t>ja kiusaamisen ehkäisyn </a:t>
                      </a:r>
                      <a:r>
                        <a:rPr lang="fi-FI" sz="1300" b="0" i="0" kern="1200" dirty="0">
                          <a:solidFill>
                            <a:schemeClr val="dk1"/>
                          </a:solidFill>
                          <a:effectLst/>
                          <a:latin typeface="+mn-lt"/>
                          <a:ea typeface="+mn-ea"/>
                          <a:cs typeface="+mn-cs"/>
                          <a:hlinkClick r:id="rId4"/>
                        </a:rPr>
                        <a:t>arviointi</a:t>
                      </a:r>
                      <a:r>
                        <a:rPr lang="fi-FI" sz="1300" b="0" i="0" kern="1200">
                          <a:solidFill>
                            <a:schemeClr val="dk1"/>
                          </a:solidFill>
                          <a:effectLst/>
                          <a:latin typeface="+mn-lt"/>
                          <a:ea typeface="+mn-ea"/>
                          <a:cs typeface="+mn-cs"/>
                        </a:rPr>
                        <a:t> ja seuranta (esim. </a:t>
                      </a:r>
                      <a:r>
                        <a:rPr lang="fi-FI" sz="1300" b="0" i="0" kern="1200" dirty="0">
                          <a:solidFill>
                            <a:schemeClr val="dk1"/>
                          </a:solidFill>
                          <a:effectLst/>
                          <a:latin typeface="+mn-lt"/>
                          <a:ea typeface="+mn-ea"/>
                          <a:cs typeface="+mn-cs"/>
                          <a:hlinkClick r:id="rId23"/>
                        </a:rPr>
                        <a:t>Ylöjärven arviointilomake</a:t>
                      </a:r>
                      <a:r>
                        <a:rPr lang="fi-FI" sz="1300" b="0" i="0" kern="1200">
                          <a:solidFill>
                            <a:schemeClr val="dk1"/>
                          </a:solidFill>
                          <a:effectLst/>
                          <a:latin typeface="+mn-lt"/>
                          <a:ea typeface="+mn-ea"/>
                          <a:cs typeface="+mn-cs"/>
                        </a:rPr>
                        <a:t>)</a:t>
                      </a:r>
                    </a:p>
                    <a:p>
                      <a:pPr marL="285750" indent="-285750" rtl="0" fontAlgn="base">
                        <a:buFont typeface="Arial" panose="020B0604020202020204" pitchFamily="34" charset="0"/>
                        <a:buChar char="•"/>
                      </a:pPr>
                      <a:r>
                        <a:rPr lang="fi-FI" sz="1300" b="0" i="0" kern="1200">
                          <a:solidFill>
                            <a:schemeClr val="dk1"/>
                          </a:solidFill>
                          <a:effectLst/>
                          <a:latin typeface="+mn-lt"/>
                          <a:ea typeface="+mn-ea"/>
                          <a:cs typeface="+mn-cs"/>
                        </a:rPr>
                        <a:t>Nuorisotyön, järjestöjen ja koulujen yhteistyön vahvistaminen. </a:t>
                      </a:r>
                      <a:endParaRPr lang="fi-FI" sz="1400" baseline="0"/>
                    </a:p>
                    <a:p>
                      <a:pPr marL="0" indent="0">
                        <a:buFont typeface="Arial" panose="020B0604020202020204" pitchFamily="34" charset="0"/>
                        <a:buNone/>
                      </a:pPr>
                      <a:endParaRPr lang="fi-FI" sz="1000"/>
                    </a:p>
                  </a:txBody>
                  <a:tcPr/>
                </a:tc>
                <a:tc>
                  <a:txBody>
                    <a:bodyPr/>
                    <a:lstStyle/>
                    <a:p>
                      <a:pPr rtl="0" fontAlgn="base"/>
                      <a:r>
                        <a:rPr lang="fi-FI" sz="1300" b="0" i="0" kern="1200">
                          <a:solidFill>
                            <a:schemeClr val="dk1"/>
                          </a:solidFill>
                          <a:effectLst/>
                          <a:latin typeface="+mn-lt"/>
                          <a:ea typeface="+mn-ea"/>
                          <a:cs typeface="+mn-cs"/>
                        </a:rPr>
                        <a:t>Kouluterveyskysely,</a:t>
                      </a:r>
                      <a:r>
                        <a:rPr lang="fi-FI" sz="1300" b="0" i="0" kern="1200" baseline="0">
                          <a:solidFill>
                            <a:schemeClr val="dk1"/>
                          </a:solidFill>
                          <a:effectLst/>
                          <a:latin typeface="+mn-lt"/>
                          <a:ea typeface="+mn-ea"/>
                          <a:cs typeface="+mn-cs"/>
                        </a:rPr>
                        <a:t> eri kouluasteet:</a:t>
                      </a:r>
                      <a:endParaRPr lang="fi-FI" sz="1300" b="0" i="0" kern="1200" dirty="0">
                        <a:solidFill>
                          <a:schemeClr val="dk1"/>
                        </a:solidFill>
                        <a:effectLst/>
                        <a:latin typeface="+mn-lt"/>
                        <a:ea typeface="+mn-ea"/>
                        <a:cs typeface="+mn-cs"/>
                      </a:endParaRPr>
                    </a:p>
                    <a:p>
                      <a:pPr marL="285750" indent="-285750" rtl="0" fontAlgn="base">
                        <a:buFont typeface="Arial"/>
                        <a:buChar char="•"/>
                      </a:pPr>
                      <a:r>
                        <a:rPr lang="fi-FI" sz="1300" b="0" i="0" kern="1200">
                          <a:solidFill>
                            <a:schemeClr val="dk1"/>
                          </a:solidFill>
                          <a:effectLst/>
                          <a:latin typeface="+mn-lt"/>
                          <a:ea typeface="+mn-ea"/>
                          <a:cs typeface="+mn-cs"/>
                        </a:rPr>
                        <a:t>Koulukiusattuna vähintään kerran viikossa, %, 8. ja 9.lk,</a:t>
                      </a:r>
                      <a:r>
                        <a:rPr lang="fi-FI" sz="1300" b="0" i="0" kern="1200" baseline="0" dirty="0">
                          <a:solidFill>
                            <a:schemeClr val="dk1"/>
                          </a:solidFill>
                          <a:effectLst/>
                          <a:latin typeface="+mn-lt"/>
                          <a:ea typeface="+mn-ea"/>
                          <a:cs typeface="+mn-cs"/>
                        </a:rPr>
                        <a:t> </a:t>
                      </a:r>
                      <a:r>
                        <a:rPr lang="fi-FI" sz="1300" b="0" i="0" kern="1200" err="1">
                          <a:solidFill>
                            <a:schemeClr val="dk1"/>
                          </a:solidFill>
                          <a:effectLst/>
                          <a:latin typeface="+mn-lt"/>
                          <a:ea typeface="+mn-ea"/>
                          <a:cs typeface="+mn-cs"/>
                        </a:rPr>
                        <a:t>erit</a:t>
                      </a:r>
                      <a:r>
                        <a:rPr lang="fi-FI" sz="1300" b="0" i="0" kern="1200" dirty="0">
                          <a:solidFill>
                            <a:schemeClr val="dk1"/>
                          </a:solidFill>
                          <a:effectLst/>
                          <a:latin typeface="+mn-lt"/>
                          <a:ea typeface="+mn-ea"/>
                          <a:cs typeface="+mn-cs"/>
                        </a:rPr>
                        <a:t> </a:t>
                      </a:r>
                      <a:r>
                        <a:rPr lang="fi-FI" sz="1300" b="0" i="0" kern="1200">
                          <a:solidFill>
                            <a:schemeClr val="dk1"/>
                          </a:solidFill>
                          <a:effectLst/>
                          <a:latin typeface="+mn-lt"/>
                          <a:ea typeface="+mn-ea"/>
                          <a:cs typeface="+mn-cs"/>
                        </a:rPr>
                        <a:t>pojat</a:t>
                      </a:r>
                      <a:endParaRPr lang="fi-FI" sz="1300" b="0" i="0" kern="1200" dirty="0">
                        <a:solidFill>
                          <a:schemeClr val="dk1"/>
                        </a:solidFill>
                        <a:effectLst/>
                        <a:latin typeface="+mn-lt"/>
                        <a:ea typeface="+mn-ea"/>
                        <a:cs typeface="+mn-cs"/>
                      </a:endParaRPr>
                    </a:p>
                    <a:p>
                      <a:pPr marL="285750" indent="-285750" rtl="0" fontAlgn="base">
                        <a:buFont typeface="Arial"/>
                        <a:buChar char="•"/>
                      </a:pPr>
                      <a:r>
                        <a:rPr lang="fi-FI" sz="1300" b="0" i="0" u="none" strike="noStrike" baseline="0" noProof="0">
                          <a:latin typeface="+mn-lt"/>
                        </a:rPr>
                        <a:t>Ei ole osallistunut muiden oppilaiden kiusaamiseen, %</a:t>
                      </a:r>
                      <a:endParaRPr lang="en-US" sz="1300" b="0" i="0" u="none" strike="noStrike" baseline="0" noProof="0">
                        <a:latin typeface="+mn-lt"/>
                      </a:endParaRPr>
                    </a:p>
                    <a:p>
                      <a:pPr marL="285750" lvl="0" indent="-285750">
                        <a:buFont typeface="Arial"/>
                        <a:buChar char="•"/>
                      </a:pPr>
                      <a:r>
                        <a:rPr lang="fi-FI" sz="1300" b="0" i="0" u="none" strike="noStrike" baseline="0" noProof="0">
                          <a:latin typeface="+mn-lt"/>
                        </a:rPr>
                        <a:t>Koulukiusaamisesta kertomisen jälkeen kiusaaminen loppunut tai vähentynyt, %</a:t>
                      </a:r>
                      <a:endParaRPr lang="fi-FI" sz="1300">
                        <a:latin typeface="+mn-lt"/>
                      </a:endParaRPr>
                    </a:p>
                    <a:p>
                      <a:pPr marL="285750" lvl="0" indent="-285750">
                        <a:buFont typeface="Arial"/>
                        <a:buChar char="•"/>
                      </a:pPr>
                      <a:r>
                        <a:rPr lang="fi-FI" sz="1300" b="0" i="0" u="none" strike="noStrike" baseline="0" noProof="0">
                          <a:solidFill>
                            <a:schemeClr val="tx1"/>
                          </a:solidFill>
                          <a:latin typeface="+mn-lt"/>
                        </a:rPr>
                        <a:t>Koulukisaaminen tapahtunut kännykän tai internetin kautta, %</a:t>
                      </a:r>
                      <a:endParaRPr lang="fi-FI" sz="1300" b="0" i="0" u="none" strike="noStrike" baseline="0" noProof="0">
                        <a:solidFill>
                          <a:srgbClr val="FF0000"/>
                        </a:solidFill>
                        <a:latin typeface="+mn-lt"/>
                      </a:endParaRPr>
                    </a:p>
                    <a:p>
                      <a:pPr marL="0" indent="0">
                        <a:buFontTx/>
                        <a:buNone/>
                      </a:pPr>
                      <a:r>
                        <a:rPr lang="fi-FI" sz="1300" baseline="0" err="1">
                          <a:latin typeface="+mn-lt"/>
                        </a:rPr>
                        <a:t>FinLapset</a:t>
                      </a:r>
                      <a:r>
                        <a:rPr lang="fi-FI" sz="1300" baseline="0">
                          <a:latin typeface="+mn-lt"/>
                        </a:rPr>
                        <a:t>, 4v. Lapset:</a:t>
                      </a:r>
                      <a:endParaRPr lang="fi-FI" sz="1300" baseline="0" dirty="0">
                        <a:latin typeface="+mn-lt"/>
                      </a:endParaRPr>
                    </a:p>
                    <a:p>
                      <a:pPr marL="285750" lvl="0" indent="-285750">
                        <a:buFont typeface="Arial"/>
                        <a:buChar char="•"/>
                      </a:pPr>
                      <a:r>
                        <a:rPr lang="fi-FI" sz="1300" baseline="0">
                          <a:latin typeface="+mn-lt"/>
                        </a:rPr>
                        <a:t>Lasta kiusattu kotona, hoidossa tai vapaa-ajalla, %</a:t>
                      </a:r>
                      <a:endParaRPr lang="fi-FI" sz="1300">
                        <a:latin typeface="+mn-lt"/>
                      </a:endParaRPr>
                    </a:p>
                    <a:p>
                      <a:pPr marL="0" indent="0">
                        <a:buFontTx/>
                        <a:buNone/>
                      </a:pPr>
                      <a:endParaRPr lang="fi-FI" sz="1300" baseline="0" dirty="0">
                        <a:latin typeface="+mn-lt"/>
                      </a:endParaRPr>
                    </a:p>
                    <a:p>
                      <a:pPr marL="0" indent="0">
                        <a:buFontTx/>
                        <a:buNone/>
                      </a:pPr>
                      <a:r>
                        <a:rPr lang="fi-FI" sz="1300" baseline="0">
                          <a:latin typeface="+mn-lt"/>
                        </a:rPr>
                        <a:t>Vaikuttavat </a:t>
                      </a:r>
                      <a:r>
                        <a:rPr lang="fi-FI" sz="1300" baseline="0" err="1">
                          <a:latin typeface="+mn-lt"/>
                        </a:rPr>
                        <a:t>hyte</a:t>
                      </a:r>
                      <a:r>
                        <a:rPr lang="fi-FI" sz="1300" baseline="0">
                          <a:latin typeface="+mn-lt"/>
                        </a:rPr>
                        <a:t>-menetelmän kysely</a:t>
                      </a:r>
                    </a:p>
                  </a:txBody>
                  <a:tcPr/>
                </a:tc>
                <a:extLst>
                  <a:ext uri="{0D108BD9-81ED-4DB2-BD59-A6C34878D82A}">
                    <a16:rowId xmlns:a16="http://schemas.microsoft.com/office/drawing/2014/main" val="150863816"/>
                  </a:ext>
                </a:extLst>
              </a:tr>
            </a:tbl>
          </a:graphicData>
        </a:graphic>
      </p:graphicFrame>
    </p:spTree>
    <p:extLst>
      <p:ext uri="{BB962C8B-B14F-4D97-AF65-F5344CB8AC3E}">
        <p14:creationId xmlns:p14="http://schemas.microsoft.com/office/powerpoint/2010/main" val="34513550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2550" y="73213"/>
            <a:ext cx="10972800" cy="458914"/>
          </a:xfrm>
        </p:spPr>
        <p:txBody>
          <a:bodyPr>
            <a:noAutofit/>
          </a:bodyPr>
          <a:lstStyle/>
          <a:p>
            <a:r>
              <a:rPr lang="fi-FI" sz="2800" b="1">
                <a:solidFill>
                  <a:srgbClr val="7030A0"/>
                </a:solidFill>
              </a:rPr>
              <a:t>Painopiste: Tapaturmien ja väkivallan ehkäiseminen</a:t>
            </a:r>
          </a:p>
        </p:txBody>
      </p:sp>
      <p:graphicFrame>
        <p:nvGraphicFramePr>
          <p:cNvPr id="4" name="Sisällön paikkamerkki 3"/>
          <p:cNvGraphicFramePr>
            <a:graphicFrameLocks noGrp="1"/>
          </p:cNvGraphicFramePr>
          <p:nvPr>
            <p:ph sz="quarter" idx="13"/>
            <p:extLst>
              <p:ext uri="{D42A27DB-BD31-4B8C-83A1-F6EECF244321}">
                <p14:modId xmlns:p14="http://schemas.microsoft.com/office/powerpoint/2010/main" val="4276206666"/>
              </p:ext>
            </p:extLst>
          </p:nvPr>
        </p:nvGraphicFramePr>
        <p:xfrm>
          <a:off x="54428" y="535213"/>
          <a:ext cx="12096775" cy="6182982"/>
        </p:xfrm>
        <a:graphic>
          <a:graphicData uri="http://schemas.openxmlformats.org/drawingml/2006/table">
            <a:tbl>
              <a:tblPr firstRow="1" bandRow="1">
                <a:tableStyleId>{F5AB1C69-6EDB-4FF4-983F-18BD219EF322}</a:tableStyleId>
              </a:tblPr>
              <a:tblGrid>
                <a:gridCol w="1673676">
                  <a:extLst>
                    <a:ext uri="{9D8B030D-6E8A-4147-A177-3AD203B41FA5}">
                      <a16:colId xmlns:a16="http://schemas.microsoft.com/office/drawing/2014/main" val="1527863934"/>
                    </a:ext>
                  </a:extLst>
                </a:gridCol>
                <a:gridCol w="1265460">
                  <a:extLst>
                    <a:ext uri="{9D8B030D-6E8A-4147-A177-3AD203B41FA5}">
                      <a16:colId xmlns:a16="http://schemas.microsoft.com/office/drawing/2014/main" val="2118112610"/>
                    </a:ext>
                  </a:extLst>
                </a:gridCol>
                <a:gridCol w="5630891">
                  <a:extLst>
                    <a:ext uri="{9D8B030D-6E8A-4147-A177-3AD203B41FA5}">
                      <a16:colId xmlns:a16="http://schemas.microsoft.com/office/drawing/2014/main" val="2405627847"/>
                    </a:ext>
                  </a:extLst>
                </a:gridCol>
                <a:gridCol w="3526748">
                  <a:extLst>
                    <a:ext uri="{9D8B030D-6E8A-4147-A177-3AD203B41FA5}">
                      <a16:colId xmlns:a16="http://schemas.microsoft.com/office/drawing/2014/main" val="1987869538"/>
                    </a:ext>
                  </a:extLst>
                </a:gridCol>
              </a:tblGrid>
              <a:tr h="600516">
                <a:tc>
                  <a:txBody>
                    <a:bodyPr/>
                    <a:lstStyle/>
                    <a:p>
                      <a:r>
                        <a:rPr lang="fi-FI" sz="1600"/>
                        <a:t>TAVOITTEET</a:t>
                      </a:r>
                    </a:p>
                  </a:txBody>
                  <a:tcPr/>
                </a:tc>
                <a:tc>
                  <a:txBody>
                    <a:bodyPr/>
                    <a:lstStyle/>
                    <a:p>
                      <a:r>
                        <a:rPr lang="fi-FI" sz="1600"/>
                        <a:t>HUOMIOI</a:t>
                      </a:r>
                      <a:r>
                        <a:rPr lang="fi-FI" sz="1600" baseline="0" dirty="0"/>
                        <a:t> </a:t>
                      </a:r>
                      <a:r>
                        <a:rPr lang="fi-FI" sz="1600" baseline="0"/>
                        <a:t>ERITYISESTI</a:t>
                      </a:r>
                      <a:endParaRPr lang="fi-FI"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a:t>MENETELMÄT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a:t>MITTARIT</a:t>
                      </a:r>
                    </a:p>
                    <a:p>
                      <a:endParaRPr lang="fi-FI" sz="1600"/>
                    </a:p>
                  </a:txBody>
                  <a:tcPr/>
                </a:tc>
                <a:extLst>
                  <a:ext uri="{0D108BD9-81ED-4DB2-BD59-A6C34878D82A}">
                    <a16:rowId xmlns:a16="http://schemas.microsoft.com/office/drawing/2014/main" val="1840333654"/>
                  </a:ext>
                </a:extLst>
              </a:tr>
              <a:tr h="1968103">
                <a:tc>
                  <a:txBody>
                    <a:bodyPr/>
                    <a:lstStyle/>
                    <a:p>
                      <a:r>
                        <a:rPr lang="fi-FI" sz="1300" b="1" i="0" kern="1200">
                          <a:solidFill>
                            <a:schemeClr val="dk1"/>
                          </a:solidFill>
                          <a:effectLst/>
                          <a:latin typeface="+mn-lt"/>
                          <a:ea typeface="+mn-ea"/>
                          <a:cs typeface="+mn-cs"/>
                        </a:rPr>
                        <a:t>Kukaan ei koe seksuaalista häirintää tai ahdistelua </a:t>
                      </a:r>
                      <a:endParaRPr lang="fi-FI" sz="1300" b="1"/>
                    </a:p>
                  </a:txBody>
                  <a:tcPr/>
                </a:tc>
                <a:tc>
                  <a:txBody>
                    <a:bodyPr/>
                    <a:lstStyle/>
                    <a:p>
                      <a:pPr marL="285750" indent="-285750">
                        <a:buFont typeface="Arial" panose="020B0604020202020204" pitchFamily="34" charset="0"/>
                        <a:buChar char="•"/>
                      </a:pPr>
                      <a:r>
                        <a:rPr lang="fi-FI" sz="1300" b="0" i="0" kern="1200">
                          <a:solidFill>
                            <a:schemeClr val="dk1"/>
                          </a:solidFill>
                          <a:effectLst/>
                          <a:latin typeface="+mn-lt"/>
                          <a:ea typeface="+mn-ea"/>
                          <a:cs typeface="+mn-cs"/>
                        </a:rPr>
                        <a:t>erit. 8. ja 9lk, tytöt</a:t>
                      </a:r>
                    </a:p>
                    <a:p>
                      <a:pPr marL="285750" indent="-285750">
                        <a:buFont typeface="Arial" panose="020B0604020202020204" pitchFamily="34" charset="0"/>
                        <a:buChar char="•"/>
                      </a:pPr>
                      <a:r>
                        <a:rPr lang="fi-FI" sz="1300" b="0" i="0" kern="1200">
                          <a:solidFill>
                            <a:schemeClr val="dk1"/>
                          </a:solidFill>
                          <a:effectLst/>
                          <a:latin typeface="+mn-lt"/>
                          <a:ea typeface="+mn-ea"/>
                          <a:cs typeface="+mn-cs"/>
                        </a:rPr>
                        <a:t>erityisesti verkkovälitteisyys</a:t>
                      </a:r>
                      <a:endParaRPr lang="fi-FI" sz="1400"/>
                    </a:p>
                  </a:txBody>
                  <a:tcPr/>
                </a:tc>
                <a:tc>
                  <a:txBody>
                    <a:bodyPr/>
                    <a:lstStyle/>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3"/>
                        </a:rPr>
                        <a:t>Seksuaalikasvatus</a:t>
                      </a:r>
                      <a:r>
                        <a:rPr lang="fi-FI" sz="1300" b="0" i="0" kern="1200">
                          <a:solidFill>
                            <a:schemeClr val="dk1"/>
                          </a:solidFill>
                          <a:effectLst/>
                          <a:latin typeface="+mn-lt"/>
                          <a:ea typeface="+mn-ea"/>
                          <a:cs typeface="+mn-cs"/>
                        </a:rPr>
                        <a:t>, - neuvonta ja –ohjaus mahdollisimman varhain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4"/>
                        </a:rPr>
                        <a:t>Turvataitokasvatus</a:t>
                      </a:r>
                      <a:r>
                        <a:rPr lang="fi-FI" sz="1300" b="0" i="0" kern="1200" baseline="0">
                          <a:solidFill>
                            <a:schemeClr val="dk1"/>
                          </a:solidFill>
                          <a:effectLst/>
                          <a:latin typeface="+mn-lt"/>
                          <a:ea typeface="+mn-ea"/>
                          <a:cs typeface="+mn-cs"/>
                        </a:rPr>
                        <a:t> lapsille ja nuorille </a:t>
                      </a:r>
                      <a:endParaRPr lang="fi-FI" sz="1300" b="0" i="0" kern="1200">
                        <a:solidFill>
                          <a:schemeClr val="dk1"/>
                        </a:solidFill>
                        <a:effectLst/>
                        <a:latin typeface="+mn-lt"/>
                        <a:ea typeface="+mn-ea"/>
                        <a:cs typeface="+mn-cs"/>
                      </a:endParaRPr>
                    </a:p>
                    <a:p>
                      <a:pPr marL="285750" lvl="0" indent="-285750">
                        <a:buFont typeface="Arial" panose="020B0604020202020204" pitchFamily="34" charset="0"/>
                        <a:buChar char="•"/>
                      </a:pPr>
                      <a:r>
                        <a:rPr lang="fi-FI" sz="1300" b="0" i="0" u="none" strike="noStrike" kern="1200" noProof="0">
                          <a:effectLst/>
                        </a:rPr>
                        <a:t>Materiaalit aiheesta</a:t>
                      </a:r>
                      <a:r>
                        <a:rPr lang="fi-FI" sz="1300" b="0" i="0" u="none" strike="noStrike" kern="1200" baseline="0" noProof="0">
                          <a:effectLst/>
                        </a:rPr>
                        <a:t> seksuaalinen häirintä ja väkivalta </a:t>
                      </a:r>
                      <a:r>
                        <a:rPr lang="fi-FI" sz="1300" b="0" i="0" u="none" strike="noStrike" kern="1200" noProof="0" dirty="0">
                          <a:effectLst/>
                          <a:hlinkClick r:id="rId5"/>
                        </a:rPr>
                        <a:t>esim. Viola – väkivallasta vapaaksi ry (ensijaturvakotienliitto.fi)</a:t>
                      </a:r>
                      <a:endParaRPr lang="fi-FI" sz="1300" b="0" i="0" kern="1200" dirty="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6"/>
                        </a:rPr>
                        <a:t>SERI-akuuttikeskuksesta</a:t>
                      </a:r>
                      <a:r>
                        <a:rPr lang="fi-FI" sz="1300" b="0" i="0" kern="1200">
                          <a:solidFill>
                            <a:schemeClr val="dk1"/>
                          </a:solidFill>
                          <a:effectLst/>
                          <a:latin typeface="+mn-lt"/>
                          <a:ea typeface="+mn-ea"/>
                          <a:cs typeface="+mn-cs"/>
                        </a:rPr>
                        <a:t> tiedottaminen </a:t>
                      </a:r>
                    </a:p>
                    <a:p>
                      <a:pPr marL="0" indent="0" rtl="0" fontAlgn="base">
                        <a:buFont typeface="Arial" panose="020B0604020202020204" pitchFamily="34" charset="0"/>
                        <a:buNone/>
                      </a:pPr>
                      <a:endParaRPr lang="fi-FI" sz="1300" b="0" i="0" kern="1200">
                        <a:solidFill>
                          <a:schemeClr val="dk1"/>
                        </a:solidFill>
                        <a:effectLst/>
                        <a:latin typeface="+mn-lt"/>
                        <a:ea typeface="+mn-ea"/>
                        <a:cs typeface="+mn-cs"/>
                      </a:endParaRPr>
                    </a:p>
                  </a:txBody>
                  <a:tcPr/>
                </a:tc>
                <a:tc>
                  <a:txBody>
                    <a:bodyPr/>
                    <a:lstStyle/>
                    <a:p>
                      <a:pPr marL="0" indent="0" rtl="0" fontAlgn="base">
                        <a:buFont typeface="Arial" panose="020B0604020202020204" pitchFamily="34" charset="0"/>
                        <a:buNone/>
                      </a:pPr>
                      <a:r>
                        <a:rPr lang="fi-FI" sz="1300" b="0" i="0" kern="1200">
                          <a:solidFill>
                            <a:schemeClr val="dk1"/>
                          </a:solidFill>
                          <a:effectLst/>
                          <a:latin typeface="+mn-lt"/>
                          <a:ea typeface="+mn-ea"/>
                          <a:cs typeface="+mn-cs"/>
                        </a:rPr>
                        <a:t>Kouluterveyskysely: </a:t>
                      </a:r>
                    </a:p>
                    <a:p>
                      <a:pPr marL="285750" indent="-285750" rtl="0" fontAlgn="base">
                        <a:buFont typeface="Arial" panose="020B0604020202020204" pitchFamily="34" charset="0"/>
                        <a:buChar char="•"/>
                      </a:pPr>
                      <a:r>
                        <a:rPr lang="fi-FI" sz="1300" b="0" i="0" kern="1200">
                          <a:solidFill>
                            <a:schemeClr val="dk1"/>
                          </a:solidFill>
                          <a:effectLst/>
                          <a:latin typeface="+mn-lt"/>
                          <a:ea typeface="+mn-ea"/>
                          <a:cs typeface="+mn-cs"/>
                        </a:rPr>
                        <a:t>Kokenut häiritsevää seksuaalista ehdottelua tai ahdistelua vuoden aikana, %,</a:t>
                      </a:r>
                      <a:r>
                        <a:rPr lang="fi-FI" sz="1300" b="0" i="0" kern="1200" baseline="0" dirty="0">
                          <a:solidFill>
                            <a:schemeClr val="dk1"/>
                          </a:solidFill>
                          <a:effectLst/>
                          <a:latin typeface="+mn-lt"/>
                          <a:ea typeface="+mn-ea"/>
                          <a:cs typeface="+mn-cs"/>
                        </a:rPr>
                        <a:t> </a:t>
                      </a:r>
                      <a:r>
                        <a:rPr lang="fi-FI" sz="1300" b="0" i="0" kern="1200">
                          <a:solidFill>
                            <a:schemeClr val="dk1"/>
                          </a:solidFill>
                          <a:effectLst/>
                          <a:latin typeface="+mn-lt"/>
                          <a:ea typeface="+mn-ea"/>
                          <a:cs typeface="+mn-cs"/>
                        </a:rPr>
                        <a:t>8. ja 9.lk,</a:t>
                      </a:r>
                      <a:r>
                        <a:rPr lang="fi-FI" sz="1300" b="0" i="0" kern="1200" baseline="0" dirty="0">
                          <a:solidFill>
                            <a:schemeClr val="dk1"/>
                          </a:solidFill>
                          <a:effectLst/>
                          <a:latin typeface="+mn-lt"/>
                          <a:ea typeface="+mn-ea"/>
                          <a:cs typeface="+mn-cs"/>
                        </a:rPr>
                        <a:t> </a:t>
                      </a:r>
                      <a:r>
                        <a:rPr lang="fi-FI" sz="1300" b="0" i="0" kern="1200">
                          <a:solidFill>
                            <a:schemeClr val="dk1"/>
                          </a:solidFill>
                          <a:effectLst/>
                          <a:latin typeface="+mn-lt"/>
                          <a:ea typeface="+mn-ea"/>
                          <a:cs typeface="+mn-cs"/>
                        </a:rPr>
                        <a:t>erityisesti tytöt</a:t>
                      </a:r>
                    </a:p>
                    <a:p>
                      <a:pPr marL="285750" indent="-285750" rtl="0" fontAlgn="base">
                        <a:buFont typeface="Arial" panose="020B0604020202020204" pitchFamily="34" charset="0"/>
                        <a:buChar char="•"/>
                      </a:pPr>
                      <a:r>
                        <a:rPr lang="fi-FI" sz="1300" b="0" i="0" kern="1200">
                          <a:solidFill>
                            <a:schemeClr val="dk1"/>
                          </a:solidFill>
                          <a:effectLst/>
                          <a:latin typeface="+mn-lt"/>
                          <a:ea typeface="+mn-ea"/>
                          <a:cs typeface="+mn-cs"/>
                        </a:rPr>
                        <a:t>Kokenut seksuaalista häirintää koulussa vuoden aikana, % 8. ja 9.</a:t>
                      </a:r>
                      <a:r>
                        <a:rPr lang="fi-FI" sz="1300" b="0" i="0" kern="1200" baseline="0" dirty="0">
                          <a:solidFill>
                            <a:schemeClr val="dk1"/>
                          </a:solidFill>
                          <a:effectLst/>
                          <a:latin typeface="+mn-lt"/>
                          <a:ea typeface="+mn-ea"/>
                          <a:cs typeface="+mn-cs"/>
                        </a:rPr>
                        <a:t> </a:t>
                      </a:r>
                      <a:r>
                        <a:rPr lang="fi-FI" sz="1300" b="0" i="0" kern="1200" baseline="0" err="1">
                          <a:solidFill>
                            <a:schemeClr val="dk1"/>
                          </a:solidFill>
                          <a:effectLst/>
                          <a:latin typeface="+mn-lt"/>
                          <a:ea typeface="+mn-ea"/>
                          <a:cs typeface="+mn-cs"/>
                        </a:rPr>
                        <a:t>lkk</a:t>
                      </a:r>
                      <a:r>
                        <a:rPr lang="fi-FI" sz="1300" b="0" i="0" kern="1200" baseline="0">
                          <a:solidFill>
                            <a:schemeClr val="dk1"/>
                          </a:solidFill>
                          <a:effectLst/>
                          <a:latin typeface="+mn-lt"/>
                          <a:ea typeface="+mn-ea"/>
                          <a:cs typeface="+mn-cs"/>
                        </a:rPr>
                        <a:t>., </a:t>
                      </a:r>
                      <a:r>
                        <a:rPr lang="fi-FI" sz="1300" b="0" i="0" kern="1200">
                          <a:solidFill>
                            <a:schemeClr val="dk1"/>
                          </a:solidFill>
                          <a:effectLst/>
                          <a:latin typeface="+mn-lt"/>
                          <a:ea typeface="+mn-ea"/>
                          <a:cs typeface="+mn-cs"/>
                        </a:rPr>
                        <a:t>erityisesti tytöt</a:t>
                      </a:r>
                    </a:p>
                    <a:p>
                      <a:pPr marL="0" indent="0" rtl="0" fontAlgn="base">
                        <a:buFont typeface="Arial" panose="020B0604020202020204" pitchFamily="34" charset="0"/>
                        <a:buNone/>
                      </a:pPr>
                      <a:endParaRPr lang="fi-FI" sz="1300" b="0" i="0" kern="1200">
                        <a:solidFill>
                          <a:schemeClr val="dk1"/>
                        </a:solidFill>
                        <a:effectLst/>
                        <a:latin typeface="+mn-lt"/>
                        <a:ea typeface="+mn-ea"/>
                        <a:cs typeface="+mn-cs"/>
                      </a:endParaRPr>
                    </a:p>
                    <a:p>
                      <a:pPr marL="0" indent="0" rtl="0" fontAlgn="base">
                        <a:buFont typeface="Arial" panose="020B0604020202020204" pitchFamily="34" charset="0"/>
                        <a:buNone/>
                      </a:pPr>
                      <a:r>
                        <a:rPr lang="fi-FI" sz="1300" b="0" i="0" kern="1200">
                          <a:solidFill>
                            <a:schemeClr val="dk1"/>
                          </a:solidFill>
                          <a:effectLst/>
                          <a:latin typeface="+mn-lt"/>
                          <a:ea typeface="+mn-ea"/>
                          <a:cs typeface="+mn-cs"/>
                        </a:rPr>
                        <a:t>Vaikuttavat </a:t>
                      </a:r>
                      <a:r>
                        <a:rPr lang="fi-FI" sz="1300" b="0" i="0" kern="1200" err="1">
                          <a:solidFill>
                            <a:schemeClr val="dk1"/>
                          </a:solidFill>
                          <a:effectLst/>
                          <a:latin typeface="+mn-lt"/>
                          <a:ea typeface="+mn-ea"/>
                          <a:cs typeface="+mn-cs"/>
                        </a:rPr>
                        <a:t>hyte</a:t>
                      </a:r>
                      <a:r>
                        <a:rPr lang="fi-FI" sz="1300" b="0" i="0" kern="1200">
                          <a:solidFill>
                            <a:schemeClr val="dk1"/>
                          </a:solidFill>
                          <a:effectLst/>
                          <a:latin typeface="+mn-lt"/>
                          <a:ea typeface="+mn-ea"/>
                          <a:cs typeface="+mn-cs"/>
                        </a:rPr>
                        <a:t>-menetelmät kysely</a:t>
                      </a:r>
                      <a:endParaRPr lang="fi-FI" sz="1200" kern="1200">
                        <a:solidFill>
                          <a:schemeClr val="dk1"/>
                        </a:solidFill>
                        <a:effectLst/>
                        <a:latin typeface="+mn-lt"/>
                        <a:ea typeface="+mn-ea"/>
                        <a:cs typeface="+mn-cs"/>
                      </a:endParaRPr>
                    </a:p>
                  </a:txBody>
                  <a:tcPr/>
                </a:tc>
                <a:extLst>
                  <a:ext uri="{0D108BD9-81ED-4DB2-BD59-A6C34878D82A}">
                    <a16:rowId xmlns:a16="http://schemas.microsoft.com/office/drawing/2014/main" val="2345818512"/>
                  </a:ext>
                </a:extLst>
              </a:tr>
              <a:tr h="3614363">
                <a:tc>
                  <a:txBody>
                    <a:bodyPr/>
                    <a:lstStyle/>
                    <a:p>
                      <a:r>
                        <a:rPr lang="fi-FI" sz="1300" b="1"/>
                        <a:t>Väkivaltaa tai</a:t>
                      </a:r>
                      <a:r>
                        <a:rPr lang="fi-FI" sz="1300" b="1" baseline="0"/>
                        <a:t> sillä uhkailua ei sallita </a:t>
                      </a:r>
                      <a:endParaRPr lang="fi-FI" sz="1300" b="1"/>
                    </a:p>
                  </a:txBody>
                  <a:tcPr/>
                </a:tc>
                <a:tc>
                  <a:txBody>
                    <a:bodyPr/>
                    <a:lstStyle/>
                    <a:p>
                      <a:pPr marL="285750" indent="-285750" rtl="0" fontAlgn="base">
                        <a:buFont typeface="Arial" panose="020B0604020202020204" pitchFamily="34" charset="0"/>
                        <a:buChar char="•"/>
                      </a:pPr>
                      <a:r>
                        <a:rPr lang="fi-FI" sz="1300" b="0" i="0" kern="1200">
                          <a:solidFill>
                            <a:schemeClr val="dk1"/>
                          </a:solidFill>
                          <a:effectLst/>
                          <a:latin typeface="+mn-lt"/>
                          <a:ea typeface="+mn-ea"/>
                          <a:cs typeface="+mn-cs"/>
                        </a:rPr>
                        <a:t>Henkinen ja  fyysinen väkivalta </a:t>
                      </a:r>
                    </a:p>
                    <a:p>
                      <a:pPr marL="285750" indent="-285750" rtl="0" fontAlgn="base">
                        <a:buFont typeface="Arial" panose="020B0604020202020204" pitchFamily="34" charset="0"/>
                        <a:buChar char="•"/>
                      </a:pPr>
                      <a:r>
                        <a:rPr lang="fi-FI" sz="1300" b="0" i="0" kern="1200">
                          <a:solidFill>
                            <a:schemeClr val="dk1"/>
                          </a:solidFill>
                          <a:effectLst/>
                          <a:latin typeface="+mn-lt"/>
                          <a:ea typeface="+mn-ea"/>
                          <a:cs typeface="+mn-cs"/>
                        </a:rPr>
                        <a:t>Erit. 8. ja 9lk :n  tyttöjen</a:t>
                      </a:r>
                      <a:r>
                        <a:rPr lang="fi-FI" sz="1300" b="0" i="0" kern="1200" baseline="0" dirty="0">
                          <a:solidFill>
                            <a:schemeClr val="dk1"/>
                          </a:solidFill>
                          <a:effectLst/>
                          <a:latin typeface="+mn-lt"/>
                          <a:ea typeface="+mn-ea"/>
                          <a:cs typeface="+mn-cs"/>
                        </a:rPr>
                        <a:t> </a:t>
                      </a:r>
                      <a:r>
                        <a:rPr lang="fi-FI" sz="1300" b="0" i="0" kern="1200">
                          <a:solidFill>
                            <a:schemeClr val="dk1"/>
                          </a:solidFill>
                          <a:effectLst/>
                          <a:latin typeface="+mn-lt"/>
                          <a:ea typeface="+mn-ea"/>
                          <a:cs typeface="+mn-cs"/>
                        </a:rPr>
                        <a:t>huoltajat tekijöinä </a:t>
                      </a:r>
                    </a:p>
                  </a:txBody>
                  <a:tcPr/>
                </a:tc>
                <a:tc>
                  <a:txBody>
                    <a:bodyPr/>
                    <a:lstStyle/>
                    <a:p>
                      <a:pPr marL="285750" marR="0" lvl="0" indent="-285750" algn="l" rtl="0" eaLnBrk="1" fontAlgn="base" latinLnBrk="0" hangingPunct="1">
                        <a:lnSpc>
                          <a:spcPct val="100000"/>
                        </a:lnSpc>
                        <a:spcBef>
                          <a:spcPts val="0"/>
                        </a:spcBef>
                        <a:spcAft>
                          <a:spcPts val="0"/>
                        </a:spcAft>
                        <a:buClrTx/>
                        <a:buSzTx/>
                        <a:buFont typeface="Arial" panose="020B0604020202020204" pitchFamily="34" charset="0"/>
                        <a:buChar char="•"/>
                      </a:pPr>
                      <a:r>
                        <a:rPr lang="fi-FI" sz="1300" b="0" i="0" kern="1200" dirty="0">
                          <a:solidFill>
                            <a:schemeClr val="dk1"/>
                          </a:solidFill>
                          <a:effectLst/>
                          <a:latin typeface="+mn-lt"/>
                          <a:ea typeface="+mn-ea"/>
                          <a:cs typeface="+mn-cs"/>
                          <a:hlinkClick r:id="rId3"/>
                        </a:rPr>
                        <a:t>Seksuaali</a:t>
                      </a:r>
                      <a:r>
                        <a:rPr lang="fi-FI" sz="1300" b="0" i="0" kern="1200">
                          <a:solidFill>
                            <a:schemeClr val="dk1"/>
                          </a:solidFill>
                          <a:effectLst/>
                          <a:latin typeface="+mn-lt"/>
                          <a:ea typeface="+mn-ea"/>
                          <a:cs typeface="+mn-cs"/>
                        </a:rPr>
                        <a:t>-,</a:t>
                      </a:r>
                      <a:r>
                        <a:rPr lang="fi-FI" sz="1300" b="0" i="0" kern="1200" baseline="0" dirty="0">
                          <a:solidFill>
                            <a:schemeClr val="dk1"/>
                          </a:solidFill>
                          <a:effectLst/>
                          <a:latin typeface="+mn-lt"/>
                          <a:ea typeface="+mn-ea"/>
                          <a:cs typeface="+mn-cs"/>
                        </a:rPr>
                        <a:t> </a:t>
                      </a:r>
                      <a:r>
                        <a:rPr lang="fi-FI" sz="1300" b="0" i="0" kern="1200" baseline="0" dirty="0">
                          <a:solidFill>
                            <a:schemeClr val="dk1"/>
                          </a:solidFill>
                          <a:effectLst/>
                          <a:latin typeface="+mn-lt"/>
                          <a:ea typeface="+mn-ea"/>
                          <a:cs typeface="+mn-cs"/>
                          <a:hlinkClick r:id="rId7"/>
                        </a:rPr>
                        <a:t>t</a:t>
                      </a:r>
                      <a:r>
                        <a:rPr lang="fi-FI" sz="1300" b="0" i="0" kern="1200" dirty="0">
                          <a:solidFill>
                            <a:schemeClr val="dk1"/>
                          </a:solidFill>
                          <a:effectLst/>
                          <a:latin typeface="+mn-lt"/>
                          <a:ea typeface="+mn-ea"/>
                          <a:cs typeface="+mn-cs"/>
                          <a:hlinkClick r:id="rId7"/>
                        </a:rPr>
                        <a:t>unne-</a:t>
                      </a:r>
                      <a:r>
                        <a:rPr lang="fi-FI" sz="1300" b="0" i="0" kern="1200">
                          <a:solidFill>
                            <a:schemeClr val="dk1"/>
                          </a:solidFill>
                          <a:effectLst/>
                          <a:latin typeface="+mn-lt"/>
                          <a:ea typeface="+mn-ea"/>
                          <a:cs typeface="+mn-cs"/>
                        </a:rPr>
                        <a:t> ja </a:t>
                      </a:r>
                      <a:r>
                        <a:rPr lang="fi-FI" sz="1300" b="0" i="0" kern="1200" dirty="0">
                          <a:solidFill>
                            <a:schemeClr val="dk1"/>
                          </a:solidFill>
                          <a:effectLst/>
                          <a:latin typeface="+mn-lt"/>
                          <a:ea typeface="+mn-ea"/>
                          <a:cs typeface="+mn-cs"/>
                          <a:hlinkClick r:id="rId4"/>
                        </a:rPr>
                        <a:t>turvataito</a:t>
                      </a:r>
                      <a:r>
                        <a:rPr lang="fi-FI" sz="1300" b="0" i="0" kern="1200">
                          <a:solidFill>
                            <a:schemeClr val="dk1"/>
                          </a:solidFill>
                          <a:effectLst/>
                          <a:latin typeface="+mn-lt"/>
                          <a:ea typeface="+mn-ea"/>
                          <a:cs typeface="+mn-cs"/>
                        </a:rPr>
                        <a:t>kasvatus nuorille</a:t>
                      </a:r>
                    </a:p>
                    <a:p>
                      <a:pPr marL="285750" marR="0" lvl="0" indent="-285750" algn="l" rtl="0" eaLnBrk="1" fontAlgn="base" latinLnBrk="0" hangingPunct="1">
                        <a:lnSpc>
                          <a:spcPct val="100000"/>
                        </a:lnSpc>
                        <a:spcBef>
                          <a:spcPts val="0"/>
                        </a:spcBef>
                        <a:spcAft>
                          <a:spcPts val="0"/>
                        </a:spcAft>
                        <a:buClrTx/>
                        <a:buSzTx/>
                        <a:buFont typeface="Arial" panose="020B0604020202020204" pitchFamily="34" charset="0"/>
                        <a:buChar char="•"/>
                      </a:pPr>
                      <a:r>
                        <a:rPr lang="fi-FI" sz="1300" b="0" i="0" kern="1200">
                          <a:solidFill>
                            <a:schemeClr val="dk1"/>
                          </a:solidFill>
                          <a:effectLst/>
                          <a:latin typeface="+mn-lt"/>
                          <a:ea typeface="+mn-ea"/>
                          <a:cs typeface="+mn-cs"/>
                        </a:rPr>
                        <a:t>Väkivallattoman</a:t>
                      </a:r>
                      <a:r>
                        <a:rPr lang="fi-FI" sz="1300" b="0" i="0" kern="1200" baseline="0">
                          <a:solidFill>
                            <a:schemeClr val="dk1"/>
                          </a:solidFill>
                          <a:effectLst/>
                          <a:latin typeface="+mn-lt"/>
                          <a:ea typeface="+mn-ea"/>
                          <a:cs typeface="+mn-cs"/>
                        </a:rPr>
                        <a:t> vanhemmuuden tukeminen (esim. </a:t>
                      </a:r>
                      <a:r>
                        <a:rPr lang="fi-FI" sz="1300" b="0" i="0" kern="1200" baseline="0" dirty="0">
                          <a:solidFill>
                            <a:schemeClr val="dk1"/>
                          </a:solidFill>
                          <a:effectLst/>
                          <a:latin typeface="+mn-lt"/>
                          <a:ea typeface="+mn-ea"/>
                          <a:cs typeface="+mn-cs"/>
                          <a:hlinkClick r:id="rId8"/>
                        </a:rPr>
                        <a:t>myönteisen kasvatuksen </a:t>
                      </a:r>
                      <a:r>
                        <a:rPr lang="fi-FI" sz="1300" b="0" i="0" kern="1200" baseline="0">
                          <a:solidFill>
                            <a:schemeClr val="dk1"/>
                          </a:solidFill>
                          <a:effectLst/>
                          <a:latin typeface="+mn-lt"/>
                          <a:ea typeface="+mn-ea"/>
                          <a:cs typeface="+mn-cs"/>
                        </a:rPr>
                        <a:t>vahvistaminen)</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fi-FI" sz="1300" b="0" i="0" kern="1200" err="1">
                          <a:solidFill>
                            <a:schemeClr val="dk1"/>
                          </a:solidFill>
                          <a:effectLst/>
                          <a:latin typeface="+mn-lt"/>
                          <a:ea typeface="+mn-ea"/>
                          <a:cs typeface="+mn-cs"/>
                          <a:hlinkClick r:id="rId9"/>
                        </a:rPr>
                        <a:t>Puheeksiotto</a:t>
                      </a:r>
                      <a:r>
                        <a:rPr lang="fi-FI" sz="1300" b="0" i="0" kern="1200">
                          <a:solidFill>
                            <a:schemeClr val="dk1"/>
                          </a:solidFill>
                          <a:effectLst/>
                          <a:latin typeface="+mn-lt"/>
                          <a:ea typeface="+mn-ea"/>
                          <a:cs typeface="+mn-cs"/>
                        </a:rPr>
                        <a:t> ja riskinarviointi </a:t>
                      </a:r>
                    </a:p>
                    <a:p>
                      <a:pPr marL="285750" marR="0" lvl="0" indent="-285750" algn="l" rtl="0" eaLnBrk="1" fontAlgn="base" latinLnBrk="0" hangingPunct="1">
                        <a:lnSpc>
                          <a:spcPct val="100000"/>
                        </a:lnSpc>
                        <a:spcBef>
                          <a:spcPts val="0"/>
                        </a:spcBef>
                        <a:spcAft>
                          <a:spcPts val="0"/>
                        </a:spcAft>
                        <a:buClrTx/>
                        <a:buSzTx/>
                        <a:buFont typeface="Arial" panose="020B0604020202020204" pitchFamily="34" charset="0"/>
                        <a:buChar char="•"/>
                      </a:pPr>
                      <a:r>
                        <a:rPr lang="fi-FI" sz="1300" b="0" i="0" kern="1200" dirty="0">
                          <a:solidFill>
                            <a:schemeClr val="dk1"/>
                          </a:solidFill>
                          <a:effectLst/>
                          <a:latin typeface="+mn-lt"/>
                          <a:ea typeface="+mn-ea"/>
                          <a:cs typeface="+mn-cs"/>
                          <a:hlinkClick r:id="rId10"/>
                        </a:rPr>
                        <a:t>Ehkäise lähisuhdeväkivaltaa</a:t>
                      </a:r>
                      <a:r>
                        <a:rPr lang="fi-FI" sz="1300" b="0" i="0" kern="1200" baseline="0" dirty="0">
                          <a:solidFill>
                            <a:schemeClr val="dk1"/>
                          </a:solidFill>
                          <a:effectLst/>
                          <a:latin typeface="+mn-lt"/>
                          <a:ea typeface="+mn-ea"/>
                          <a:cs typeface="+mn-cs"/>
                          <a:hlinkClick r:id="rId10"/>
                        </a:rPr>
                        <a:t> – puheeksiottamisen ja ohjaamisen polku </a:t>
                      </a:r>
                      <a:endParaRPr lang="fi-FI" sz="1300" b="0" i="0" kern="1200" dirty="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11"/>
                        </a:rPr>
                        <a:t>Lähisuhdeväkivallan kartoituslomake</a:t>
                      </a:r>
                      <a:r>
                        <a:rPr lang="fi-FI" sz="1300" b="0" i="0" kern="1200">
                          <a:solidFill>
                            <a:schemeClr val="dk1"/>
                          </a:solidFill>
                          <a:effectLst/>
                          <a:latin typeface="+mn-lt"/>
                          <a:ea typeface="+mn-ea"/>
                          <a:cs typeface="+mn-cs"/>
                        </a:rPr>
                        <a:t>, THL**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12"/>
                        </a:rPr>
                        <a:t>HOTUS</a:t>
                      </a:r>
                      <a:r>
                        <a:rPr lang="fi-FI" sz="1300" b="0" i="0" kern="1200">
                          <a:solidFill>
                            <a:schemeClr val="dk1"/>
                          </a:solidFill>
                          <a:effectLst/>
                          <a:latin typeface="+mn-lt"/>
                          <a:ea typeface="+mn-ea"/>
                          <a:cs typeface="+mn-cs"/>
                        </a:rPr>
                        <a:t>-hoitosuositus; lasten kaltoinkohtelun tunnistamisen menetelmät**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13"/>
                        </a:rPr>
                        <a:t>MARAK </a:t>
                      </a:r>
                      <a:r>
                        <a:rPr lang="fi-FI" sz="1300" b="0" i="0" kern="1200">
                          <a:solidFill>
                            <a:schemeClr val="dk1"/>
                          </a:solidFill>
                          <a:effectLst/>
                          <a:latin typeface="+mn-lt"/>
                          <a:ea typeface="+mn-ea"/>
                          <a:cs typeface="+mn-cs"/>
                        </a:rPr>
                        <a:t>(moniammatillinen riskinarviointi vakavan parisuhdeväkivallan uhrien auttamiseksi)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14"/>
                        </a:rPr>
                        <a:t>Ankkuri </a:t>
                      </a:r>
                      <a:r>
                        <a:rPr lang="fi-FI" sz="1300" b="0" i="0" kern="1200">
                          <a:solidFill>
                            <a:schemeClr val="dk1"/>
                          </a:solidFill>
                          <a:effectLst/>
                          <a:latin typeface="+mn-lt"/>
                          <a:ea typeface="+mn-ea"/>
                          <a:cs typeface="+mn-cs"/>
                        </a:rPr>
                        <a:t>(perheväkivaltatyö, asiakkaiden ohjautumisen</a:t>
                      </a:r>
                      <a:r>
                        <a:rPr lang="fi-FI" sz="1300" b="0" i="0" kern="1200" baseline="0">
                          <a:solidFill>
                            <a:schemeClr val="dk1"/>
                          </a:solidFill>
                          <a:effectLst/>
                          <a:latin typeface="+mn-lt"/>
                          <a:ea typeface="+mn-ea"/>
                          <a:cs typeface="+mn-cs"/>
                        </a:rPr>
                        <a:t> vahvistaminen</a:t>
                      </a:r>
                      <a:r>
                        <a:rPr lang="fi-FI" sz="1300" b="0" i="0" kern="1200">
                          <a:solidFill>
                            <a:schemeClr val="dk1"/>
                          </a:solidFill>
                          <a:effectLst/>
                          <a:latin typeface="+mn-lt"/>
                          <a:ea typeface="+mn-ea"/>
                          <a:cs typeface="+mn-cs"/>
                        </a:rPr>
                        <a:t>) </a:t>
                      </a:r>
                    </a:p>
                    <a:p>
                      <a:pPr marL="285750" indent="-285750" rtl="0" fontAlgn="base">
                        <a:buFont typeface="Arial" panose="020B0604020202020204" pitchFamily="34" charset="0"/>
                        <a:buChar char="•"/>
                      </a:pPr>
                      <a:r>
                        <a:rPr lang="fi-FI" sz="1300" b="0" i="0" kern="1200">
                          <a:solidFill>
                            <a:schemeClr val="dk1"/>
                          </a:solidFill>
                          <a:effectLst/>
                          <a:latin typeface="+mn-lt"/>
                          <a:ea typeface="+mn-ea"/>
                          <a:cs typeface="+mn-cs"/>
                        </a:rPr>
                        <a:t>Henkilöstökoulutus osaamisen vahvistamiseksi:</a:t>
                      </a:r>
                      <a:r>
                        <a:rPr lang="fi-FI" sz="1300" b="0" i="0" kern="1200" baseline="0">
                          <a:solidFill>
                            <a:schemeClr val="dk1"/>
                          </a:solidFill>
                          <a:effectLst/>
                          <a:latin typeface="+mn-lt"/>
                          <a:ea typeface="+mn-ea"/>
                          <a:cs typeface="+mn-cs"/>
                        </a:rPr>
                        <a:t> esim. </a:t>
                      </a:r>
                      <a:r>
                        <a:rPr lang="fi-FI" sz="1300" b="0" i="0" kern="1200" dirty="0">
                          <a:solidFill>
                            <a:schemeClr val="dk1"/>
                          </a:solidFill>
                          <a:effectLst/>
                          <a:latin typeface="+mn-lt"/>
                          <a:ea typeface="+mn-ea"/>
                          <a:cs typeface="+mn-cs"/>
                          <a:hlinkClick r:id="rId15"/>
                        </a:rPr>
                        <a:t>Luo luottamusta</a:t>
                      </a:r>
                      <a:r>
                        <a:rPr lang="fi-FI" sz="1300" b="0" i="0" kern="1200" baseline="0" dirty="0">
                          <a:solidFill>
                            <a:schemeClr val="dk1"/>
                          </a:solidFill>
                          <a:effectLst/>
                          <a:latin typeface="+mn-lt"/>
                          <a:ea typeface="+mn-ea"/>
                          <a:cs typeface="+mn-cs"/>
                          <a:hlinkClick r:id="rId15"/>
                        </a:rPr>
                        <a:t> – Puutu väkivaltaan </a:t>
                      </a:r>
                      <a:r>
                        <a:rPr lang="fi-FI" sz="1300" b="0" i="0" kern="1200" baseline="0">
                          <a:solidFill>
                            <a:schemeClr val="dk1"/>
                          </a:solidFill>
                          <a:effectLst/>
                          <a:latin typeface="+mn-lt"/>
                          <a:ea typeface="+mn-ea"/>
                          <a:cs typeface="+mn-cs"/>
                        </a:rPr>
                        <a:t>–verkkokoulu (THL), </a:t>
                      </a:r>
                      <a:r>
                        <a:rPr lang="fi-FI" sz="1300" b="0" i="0" kern="1200" baseline="0" dirty="0" err="1">
                          <a:solidFill>
                            <a:schemeClr val="dk1"/>
                          </a:solidFill>
                          <a:effectLst/>
                          <a:latin typeface="+mn-lt"/>
                          <a:ea typeface="+mn-ea"/>
                          <a:cs typeface="+mn-cs"/>
                          <a:hlinkClick r:id="rId15"/>
                        </a:rPr>
                        <a:t>Barnahus</a:t>
                      </a:r>
                      <a:r>
                        <a:rPr lang="fi-FI" sz="1300" b="0" i="0" kern="1200" baseline="0" dirty="0">
                          <a:solidFill>
                            <a:schemeClr val="dk1"/>
                          </a:solidFill>
                          <a:effectLst/>
                          <a:latin typeface="+mn-lt"/>
                          <a:ea typeface="+mn-ea"/>
                          <a:cs typeface="+mn-cs"/>
                          <a:hlinkClick r:id="rId15"/>
                        </a:rPr>
                        <a:t> – lapsiin kohdistuva väkivalta</a:t>
                      </a:r>
                      <a:r>
                        <a:rPr lang="fi-FI" sz="1300" b="0" i="0" kern="1200" baseline="0">
                          <a:solidFill>
                            <a:schemeClr val="dk1"/>
                          </a:solidFill>
                          <a:effectLst/>
                          <a:latin typeface="+mn-lt"/>
                          <a:ea typeface="+mn-ea"/>
                          <a:cs typeface="+mn-cs"/>
                        </a:rPr>
                        <a:t> -verkkokoulu (THL) ja </a:t>
                      </a:r>
                      <a:r>
                        <a:rPr lang="fi-FI" sz="1300" b="0" i="0" kern="1200" baseline="0" dirty="0">
                          <a:solidFill>
                            <a:schemeClr val="dk1"/>
                          </a:solidFill>
                          <a:effectLst/>
                          <a:latin typeface="+mn-lt"/>
                          <a:ea typeface="+mn-ea"/>
                          <a:cs typeface="+mn-cs"/>
                          <a:hlinkClick r:id="rId16"/>
                        </a:rPr>
                        <a:t>Luo luottamusta- suojele lasta opas ja verkkovalmennus</a:t>
                      </a:r>
                      <a:r>
                        <a:rPr lang="fi-FI" sz="1300" b="0" i="0" kern="1200" baseline="0">
                          <a:solidFill>
                            <a:schemeClr val="dk1"/>
                          </a:solidFill>
                          <a:effectLst/>
                          <a:latin typeface="+mn-lt"/>
                          <a:ea typeface="+mn-ea"/>
                          <a:cs typeface="+mn-cs"/>
                        </a:rPr>
                        <a:t> (THL)</a:t>
                      </a:r>
                      <a:endParaRPr lang="fi-FI" sz="1300" b="0" i="0" kern="120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17"/>
                        </a:rPr>
                        <a:t>Väkivallaton lapsuus 2020-2025 toimenpidesuunnitelma </a:t>
                      </a:r>
                      <a:r>
                        <a:rPr lang="fi-FI" sz="1300" b="0" i="0" kern="1200">
                          <a:solidFill>
                            <a:schemeClr val="dk1"/>
                          </a:solidFill>
                          <a:effectLst/>
                          <a:latin typeface="+mn-lt"/>
                          <a:ea typeface="+mn-ea"/>
                          <a:cs typeface="+mn-cs"/>
                        </a:rPr>
                        <a:t> käytäntöön</a:t>
                      </a:r>
                    </a:p>
                    <a:p>
                      <a:pPr marL="0" marR="0" lvl="0" indent="0" algn="l" rtl="0" eaLnBrk="1" fontAlgn="auto" latinLnBrk="0" hangingPunct="1">
                        <a:lnSpc>
                          <a:spcPct val="100000"/>
                        </a:lnSpc>
                        <a:spcBef>
                          <a:spcPts val="0"/>
                        </a:spcBef>
                        <a:spcAft>
                          <a:spcPts val="0"/>
                        </a:spcAft>
                        <a:buClrTx/>
                        <a:buSzTx/>
                        <a:buFontTx/>
                        <a:buNone/>
                      </a:pPr>
                      <a:endParaRPr lang="fi-FI" sz="1400" baseline="0">
                        <a:solidFill>
                          <a:schemeClr val="tx1"/>
                        </a:solidFill>
                        <a:latin typeface="+mn-lt"/>
                      </a:endParaRPr>
                    </a:p>
                  </a:txBody>
                  <a:tcPr/>
                </a:tc>
                <a:tc>
                  <a:txBody>
                    <a:bodyPr/>
                    <a:lstStyle/>
                    <a:p>
                      <a:pPr rtl="0" fontAlgn="base">
                        <a:lnSpc>
                          <a:spcPct val="100000"/>
                        </a:lnSpc>
                      </a:pPr>
                      <a:r>
                        <a:rPr lang="fi-FI" sz="1300" b="0" i="0" kern="1200">
                          <a:solidFill>
                            <a:schemeClr val="dk1"/>
                          </a:solidFill>
                          <a:effectLst/>
                          <a:latin typeface="+mn-lt"/>
                          <a:ea typeface="+mn-ea"/>
                          <a:cs typeface="+mn-cs"/>
                        </a:rPr>
                        <a:t>Kouluterveyskysely 8. ja 9lk:  </a:t>
                      </a:r>
                    </a:p>
                    <a:p>
                      <a:pPr marL="285750" indent="-285750" rtl="0" fontAlgn="base">
                        <a:lnSpc>
                          <a:spcPct val="100000"/>
                        </a:lnSpc>
                        <a:buFont typeface="Arial" panose="020B0604020202020204" pitchFamily="34" charset="0"/>
                        <a:buChar char="•"/>
                      </a:pPr>
                      <a:r>
                        <a:rPr lang="fi-FI" sz="1300" b="0" i="0" kern="1200">
                          <a:solidFill>
                            <a:schemeClr val="dk1"/>
                          </a:solidFill>
                          <a:effectLst/>
                          <a:latin typeface="+mn-lt"/>
                          <a:ea typeface="+mn-ea"/>
                          <a:cs typeface="+mn-cs"/>
                        </a:rPr>
                        <a:t>Kokenut fyysistä uhkaa vuoden aikana,</a:t>
                      </a:r>
                      <a:r>
                        <a:rPr lang="fi-FI" sz="1300" b="0" i="0" kern="1200" baseline="0">
                          <a:solidFill>
                            <a:schemeClr val="dk1"/>
                          </a:solidFill>
                          <a:effectLst/>
                          <a:latin typeface="+mn-lt"/>
                          <a:ea typeface="+mn-ea"/>
                          <a:cs typeface="+mn-cs"/>
                        </a:rPr>
                        <a:t> %</a:t>
                      </a:r>
                      <a:r>
                        <a:rPr lang="fi-FI" sz="1300" b="0" i="0" kern="1200" dirty="0">
                          <a:solidFill>
                            <a:schemeClr val="dk1"/>
                          </a:solidFill>
                          <a:effectLst/>
                          <a:latin typeface="+mn-lt"/>
                          <a:ea typeface="+mn-ea"/>
                          <a:cs typeface="+mn-cs"/>
                        </a:rPr>
                        <a:t> </a:t>
                      </a:r>
                    </a:p>
                    <a:p>
                      <a:pPr marL="285750" indent="-285750" rtl="0" fontAlgn="base">
                        <a:lnSpc>
                          <a:spcPct val="100000"/>
                        </a:lnSpc>
                        <a:buFont typeface="Arial" panose="020B0604020202020204" pitchFamily="34" charset="0"/>
                        <a:buChar char="•"/>
                      </a:pPr>
                      <a:r>
                        <a:rPr lang="fi-FI" sz="1300" b="0" i="0" kern="1200">
                          <a:solidFill>
                            <a:schemeClr val="dk1"/>
                          </a:solidFill>
                          <a:effectLst/>
                          <a:latin typeface="+mn-lt"/>
                          <a:ea typeface="+mn-ea"/>
                          <a:cs typeface="+mn-cs"/>
                        </a:rPr>
                        <a:t>Kokenut fyysistä väkivaltaa/ henkistä väkivaltaa vanhempien tai huolta pitävien toimesta elämän aikana,</a:t>
                      </a:r>
                      <a:r>
                        <a:rPr lang="fi-FI" sz="1300" b="0" i="0" kern="1200" baseline="0">
                          <a:solidFill>
                            <a:schemeClr val="dk1"/>
                          </a:solidFill>
                          <a:effectLst/>
                          <a:latin typeface="+mn-lt"/>
                          <a:ea typeface="+mn-ea"/>
                          <a:cs typeface="+mn-cs"/>
                        </a:rPr>
                        <a:t> %</a:t>
                      </a:r>
                      <a:r>
                        <a:rPr lang="fi-FI" sz="1300" b="0" i="0" kern="1200" dirty="0">
                          <a:solidFill>
                            <a:schemeClr val="dk1"/>
                          </a:solidFill>
                          <a:effectLst/>
                          <a:latin typeface="+mn-lt"/>
                          <a:ea typeface="+mn-ea"/>
                          <a:cs typeface="+mn-cs"/>
                        </a:rPr>
                        <a:t>  </a:t>
                      </a:r>
                      <a:r>
                        <a:rPr lang="fi-FI" sz="1800" b="0" i="0" kern="1200" dirty="0">
                          <a:solidFill>
                            <a:schemeClr val="dk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fi-FI" sz="1300" baseline="0" err="1"/>
                        <a:t>FinSote</a:t>
                      </a:r>
                      <a:r>
                        <a:rPr lang="fi-FI" sz="1300" baseline="0"/>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300" baseline="0"/>
                        <a:t>Lähisuhdeväkivallan tai -uhkailun kohteeksi joutuneiden osuus,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i-FI" sz="1300" baseline="0"/>
                    </a:p>
                    <a:p>
                      <a:pPr marL="0" marR="0" lvl="0" indent="0" algn="l" rtl="0" eaLnBrk="1" fontAlgn="auto" latinLnBrk="0" hangingPunct="1">
                        <a:lnSpc>
                          <a:spcPct val="100000"/>
                        </a:lnSpc>
                        <a:spcBef>
                          <a:spcPts val="0"/>
                        </a:spcBef>
                        <a:spcAft>
                          <a:spcPts val="0"/>
                        </a:spcAft>
                        <a:buClrTx/>
                        <a:buSzTx/>
                        <a:buFontTx/>
                        <a:buNone/>
                      </a:pPr>
                      <a:r>
                        <a:rPr lang="fi-FI" sz="1300" baseline="0" err="1">
                          <a:solidFill>
                            <a:schemeClr val="tx1"/>
                          </a:solidFill>
                          <a:latin typeface="+mn-lt"/>
                        </a:rPr>
                        <a:t>PolStat</a:t>
                      </a:r>
                      <a:r>
                        <a:rPr lang="fi-FI" sz="1300" baseline="0">
                          <a:solidFill>
                            <a:schemeClr val="tx1"/>
                          </a:solidFill>
                          <a:latin typeface="+mn-lt"/>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300" baseline="0">
                          <a:solidFill>
                            <a:schemeClr val="tx1"/>
                          </a:solidFill>
                          <a:latin typeface="+mn-lt"/>
                        </a:rPr>
                        <a:t>Väkivaltarikokset yhteensä, %</a:t>
                      </a:r>
                      <a:endParaRPr lang="fi-FI" sz="1300" kern="1200">
                        <a:solidFill>
                          <a:schemeClr val="tx1"/>
                        </a:solidFill>
                        <a:effectLst/>
                        <a:latin typeface="+mn-lt"/>
                        <a:ea typeface="+mn-ea"/>
                        <a:cs typeface="+mn-cs"/>
                      </a:endParaRPr>
                    </a:p>
                    <a:p>
                      <a:pPr marL="172720" lvl="0" indent="-172720">
                        <a:buFont typeface="Arial" panose="020B0604020202020204" pitchFamily="34" charset="0"/>
                        <a:buChar char="•"/>
                      </a:pPr>
                      <a:endParaRPr lang="fi-FI" sz="1300" kern="1200">
                        <a:solidFill>
                          <a:schemeClr val="tx1"/>
                        </a:solidFill>
                        <a:effectLst/>
                        <a:latin typeface="+mn-lt"/>
                        <a:ea typeface="+mn-ea"/>
                        <a:cs typeface="+mn-cs"/>
                      </a:endParaRPr>
                    </a:p>
                    <a:p>
                      <a:pPr marL="0" lvl="0" indent="0">
                        <a:buFont typeface="Arial" panose="020B0604020202020204" pitchFamily="34" charset="0"/>
                        <a:buNone/>
                      </a:pPr>
                      <a:r>
                        <a:rPr lang="fi-FI" sz="1300" kern="1200">
                          <a:solidFill>
                            <a:schemeClr val="dk1"/>
                          </a:solidFill>
                          <a:effectLst/>
                          <a:latin typeface="+mn-lt"/>
                          <a:ea typeface="+mn-ea"/>
                          <a:cs typeface="+mn-cs"/>
                        </a:rPr>
                        <a:t>Vaikuttavat </a:t>
                      </a:r>
                      <a:r>
                        <a:rPr lang="fi-FI" sz="1300" kern="1200" err="1">
                          <a:solidFill>
                            <a:schemeClr val="dk1"/>
                          </a:solidFill>
                          <a:effectLst/>
                          <a:latin typeface="+mn-lt"/>
                          <a:ea typeface="+mn-ea"/>
                          <a:cs typeface="+mn-cs"/>
                        </a:rPr>
                        <a:t>hyte</a:t>
                      </a:r>
                      <a:r>
                        <a:rPr lang="fi-FI" sz="1300" kern="1200">
                          <a:solidFill>
                            <a:schemeClr val="dk1"/>
                          </a:solidFill>
                          <a:effectLst/>
                          <a:latin typeface="+mn-lt"/>
                          <a:ea typeface="+mn-ea"/>
                          <a:cs typeface="+mn-cs"/>
                        </a:rPr>
                        <a:t>-menetelmät kysely</a:t>
                      </a:r>
                    </a:p>
                  </a:txBody>
                  <a:tcPr/>
                </a:tc>
                <a:extLst>
                  <a:ext uri="{0D108BD9-81ED-4DB2-BD59-A6C34878D82A}">
                    <a16:rowId xmlns:a16="http://schemas.microsoft.com/office/drawing/2014/main" val="3982141292"/>
                  </a:ext>
                </a:extLst>
              </a:tr>
            </a:tbl>
          </a:graphicData>
        </a:graphic>
      </p:graphicFrame>
    </p:spTree>
    <p:extLst>
      <p:ext uri="{BB962C8B-B14F-4D97-AF65-F5344CB8AC3E}">
        <p14:creationId xmlns:p14="http://schemas.microsoft.com/office/powerpoint/2010/main" val="25026217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35120" y="0"/>
            <a:ext cx="10972800" cy="458914"/>
          </a:xfrm>
        </p:spPr>
        <p:txBody>
          <a:bodyPr>
            <a:noAutofit/>
          </a:bodyPr>
          <a:lstStyle/>
          <a:p>
            <a:r>
              <a:rPr lang="fi-FI" sz="2800" b="1">
                <a:solidFill>
                  <a:srgbClr val="7030A0"/>
                </a:solidFill>
              </a:rPr>
              <a:t>Painopiste: Tapaturmien ja väkivallan ehkäiseminen</a:t>
            </a:r>
          </a:p>
        </p:txBody>
      </p:sp>
      <p:graphicFrame>
        <p:nvGraphicFramePr>
          <p:cNvPr id="4" name="Sisällön paikkamerkki 3"/>
          <p:cNvGraphicFramePr>
            <a:graphicFrameLocks noGrp="1"/>
          </p:cNvGraphicFramePr>
          <p:nvPr>
            <p:ph sz="quarter" idx="13"/>
            <p:extLst>
              <p:ext uri="{D42A27DB-BD31-4B8C-83A1-F6EECF244321}">
                <p14:modId xmlns:p14="http://schemas.microsoft.com/office/powerpoint/2010/main" val="3701253428"/>
              </p:ext>
            </p:extLst>
          </p:nvPr>
        </p:nvGraphicFramePr>
        <p:xfrm>
          <a:off x="75569" y="421895"/>
          <a:ext cx="12116424" cy="6705600"/>
        </p:xfrm>
        <a:graphic>
          <a:graphicData uri="http://schemas.openxmlformats.org/drawingml/2006/table">
            <a:tbl>
              <a:tblPr firstRow="1" bandRow="1">
                <a:tableStyleId>{F5AB1C69-6EDB-4FF4-983F-18BD219EF322}</a:tableStyleId>
              </a:tblPr>
              <a:tblGrid>
                <a:gridCol w="1315738">
                  <a:extLst>
                    <a:ext uri="{9D8B030D-6E8A-4147-A177-3AD203B41FA5}">
                      <a16:colId xmlns:a16="http://schemas.microsoft.com/office/drawing/2014/main" val="1527863934"/>
                    </a:ext>
                  </a:extLst>
                </a:gridCol>
                <a:gridCol w="1510587">
                  <a:extLst>
                    <a:ext uri="{9D8B030D-6E8A-4147-A177-3AD203B41FA5}">
                      <a16:colId xmlns:a16="http://schemas.microsoft.com/office/drawing/2014/main" val="2118112610"/>
                    </a:ext>
                  </a:extLst>
                </a:gridCol>
                <a:gridCol w="4956715">
                  <a:extLst>
                    <a:ext uri="{9D8B030D-6E8A-4147-A177-3AD203B41FA5}">
                      <a16:colId xmlns:a16="http://schemas.microsoft.com/office/drawing/2014/main" val="2405627847"/>
                    </a:ext>
                  </a:extLst>
                </a:gridCol>
                <a:gridCol w="4333384">
                  <a:extLst>
                    <a:ext uri="{9D8B030D-6E8A-4147-A177-3AD203B41FA5}">
                      <a16:colId xmlns:a16="http://schemas.microsoft.com/office/drawing/2014/main" val="1987869538"/>
                    </a:ext>
                  </a:extLst>
                </a:gridCol>
              </a:tblGrid>
              <a:tr h="555626">
                <a:tc>
                  <a:txBody>
                    <a:bodyPr/>
                    <a:lstStyle/>
                    <a:p>
                      <a:r>
                        <a:rPr lang="fi-FI" sz="1600" dirty="0"/>
                        <a:t>TAVOITTEET</a:t>
                      </a:r>
                    </a:p>
                  </a:txBody>
                  <a:tcPr/>
                </a:tc>
                <a:tc>
                  <a:txBody>
                    <a:bodyPr/>
                    <a:lstStyle/>
                    <a:p>
                      <a:r>
                        <a:rPr lang="fi-FI" sz="1600" dirty="0"/>
                        <a:t>HUOMIOI</a:t>
                      </a:r>
                      <a:r>
                        <a:rPr lang="fi-FI" sz="1600" baseline="0" dirty="0"/>
                        <a:t> ERITYISESTI</a:t>
                      </a:r>
                      <a:endParaRPr lang="fi-FI"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dirty="0"/>
                        <a:t>MENETELMÄT</a:t>
                      </a:r>
                    </a:p>
                    <a:p>
                      <a:endParaRPr lang="fi-FI"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dirty="0"/>
                        <a:t>MITTARIT</a:t>
                      </a:r>
                    </a:p>
                  </a:txBody>
                  <a:tcPr/>
                </a:tc>
                <a:extLst>
                  <a:ext uri="{0D108BD9-81ED-4DB2-BD59-A6C34878D82A}">
                    <a16:rowId xmlns:a16="http://schemas.microsoft.com/office/drawing/2014/main" val="1840333654"/>
                  </a:ext>
                </a:extLst>
              </a:tr>
              <a:tr h="3478989">
                <a:tc>
                  <a:txBody>
                    <a:bodyPr/>
                    <a:lstStyle/>
                    <a:p>
                      <a:r>
                        <a:rPr lang="fi-FI" sz="1300" b="1" i="0" kern="1200" dirty="0">
                          <a:solidFill>
                            <a:schemeClr val="dk1"/>
                          </a:solidFill>
                          <a:effectLst/>
                          <a:latin typeface="+mn-lt"/>
                          <a:ea typeface="+mn-ea"/>
                          <a:cs typeface="+mn-cs"/>
                        </a:rPr>
                        <a:t>Kaatumis-tapaturmat vähenevät </a:t>
                      </a:r>
                      <a:endParaRPr lang="fi-FI" sz="1300" b="1" dirty="0">
                        <a:solidFill>
                          <a:schemeClr val="tx1"/>
                        </a:solidFill>
                      </a:endParaRPr>
                    </a:p>
                  </a:txBody>
                  <a:tcPr/>
                </a:tc>
                <a:tc>
                  <a:txBody>
                    <a:bodyPr/>
                    <a:lstStyle/>
                    <a:p>
                      <a:pPr marL="285750" indent="-285750">
                        <a:buFont typeface="Arial" panose="020B0604020202020204" pitchFamily="34" charset="0"/>
                        <a:buChar char="•"/>
                      </a:pPr>
                      <a:r>
                        <a:rPr lang="fi-FI" sz="1300" b="0" i="0" kern="1200" dirty="0">
                          <a:solidFill>
                            <a:schemeClr val="dk1"/>
                          </a:solidFill>
                          <a:effectLst/>
                          <a:latin typeface="+mn-lt"/>
                          <a:ea typeface="+mn-ea"/>
                          <a:cs typeface="+mn-cs"/>
                        </a:rPr>
                        <a:t>Erit. Yli 65v. , erityisesti naiset </a:t>
                      </a:r>
                    </a:p>
                    <a:p>
                      <a:pPr marL="285750" indent="-285750">
                        <a:buFont typeface="Arial" panose="020B0604020202020204" pitchFamily="34" charset="0"/>
                        <a:buChar char="•"/>
                      </a:pPr>
                      <a:endParaRPr lang="fi-FI" sz="1300" b="0" i="0" kern="1200">
                        <a:solidFill>
                          <a:schemeClr val="dk1"/>
                        </a:solidFill>
                        <a:effectLst/>
                        <a:latin typeface="+mn-lt"/>
                        <a:ea typeface="+mn-ea"/>
                        <a:cs typeface="+mn-cs"/>
                      </a:endParaRPr>
                    </a:p>
                    <a:p>
                      <a:pPr marL="285750" indent="-285750">
                        <a:buFont typeface="Arial" panose="020B0604020202020204" pitchFamily="34" charset="0"/>
                        <a:buChar char="•"/>
                      </a:pPr>
                      <a:r>
                        <a:rPr lang="fi-FI" sz="1300" b="0" i="0" kern="1200" dirty="0">
                          <a:solidFill>
                            <a:schemeClr val="dk1"/>
                          </a:solidFill>
                          <a:effectLst/>
                          <a:latin typeface="+mn-lt"/>
                          <a:ea typeface="+mn-ea"/>
                          <a:cs typeface="+mn-cs"/>
                        </a:rPr>
                        <a:t>Liukastumiset </a:t>
                      </a:r>
                      <a:r>
                        <a:rPr lang="fi-FI" sz="1300" b="0" i="0" kern="1200" dirty="0" err="1">
                          <a:solidFill>
                            <a:schemeClr val="dk1"/>
                          </a:solidFill>
                          <a:effectLst/>
                          <a:latin typeface="+mn-lt"/>
                          <a:ea typeface="+mn-ea"/>
                          <a:cs typeface="+mn-cs"/>
                        </a:rPr>
                        <a:t>erit</a:t>
                      </a:r>
                      <a:r>
                        <a:rPr lang="fi-FI" sz="1300" b="0" i="0" kern="1200" dirty="0">
                          <a:solidFill>
                            <a:schemeClr val="dk1"/>
                          </a:solidFill>
                          <a:effectLst/>
                          <a:latin typeface="+mn-lt"/>
                          <a:ea typeface="+mn-ea"/>
                          <a:cs typeface="+mn-cs"/>
                        </a:rPr>
                        <a:t> Kuopio, Iisalmi ja Siilinjärvi</a:t>
                      </a:r>
                      <a:endParaRPr lang="fi-FI" sz="1300" dirty="0"/>
                    </a:p>
                  </a:txBody>
                  <a:tcPr/>
                </a:tc>
                <a:tc>
                  <a:txBody>
                    <a:bodyPr/>
                    <a:lstStyle/>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3"/>
                        </a:rPr>
                        <a:t>OTAGO -kotiharjoitteluohjelma </a:t>
                      </a:r>
                      <a:endParaRPr lang="fi-FI" sz="1300" b="0" i="0" kern="1200" dirty="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Voima- ja tasapainoharjoittelu (</a:t>
                      </a:r>
                      <a:r>
                        <a:rPr lang="fi-FI" sz="1300" b="0" i="0" kern="1200" dirty="0" err="1">
                          <a:solidFill>
                            <a:schemeClr val="dk1"/>
                          </a:solidFill>
                          <a:effectLst/>
                          <a:latin typeface="+mn-lt"/>
                          <a:ea typeface="+mn-ea"/>
                          <a:cs typeface="+mn-cs"/>
                        </a:rPr>
                        <a:t>erit</a:t>
                      </a:r>
                      <a:r>
                        <a:rPr lang="fi-FI" sz="1300" b="0" i="0" kern="1200" dirty="0">
                          <a:solidFill>
                            <a:schemeClr val="dk1"/>
                          </a:solidFill>
                          <a:effectLst/>
                          <a:latin typeface="+mn-lt"/>
                          <a:ea typeface="+mn-ea"/>
                          <a:cs typeface="+mn-cs"/>
                        </a:rPr>
                        <a:t> alaraajojen voima)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Kodin turvallisuuden </a:t>
                      </a:r>
                      <a:r>
                        <a:rPr lang="fi-FI" sz="1300" b="0" i="0" kern="1200" dirty="0">
                          <a:solidFill>
                            <a:schemeClr val="dk1"/>
                          </a:solidFill>
                          <a:effectLst/>
                          <a:latin typeface="+mn-lt"/>
                          <a:ea typeface="+mn-ea"/>
                          <a:cs typeface="+mn-cs"/>
                          <a:hlinkClick r:id="rId4"/>
                        </a:rPr>
                        <a:t>tarkistuslista </a:t>
                      </a:r>
                      <a:r>
                        <a:rPr lang="fi-FI" sz="1300" b="0" i="0" kern="1200" dirty="0">
                          <a:solidFill>
                            <a:schemeClr val="dk1"/>
                          </a:solidFill>
                          <a:effectLst/>
                          <a:latin typeface="+mn-lt"/>
                          <a:ea typeface="+mn-ea"/>
                          <a:cs typeface="+mn-cs"/>
                        </a:rPr>
                        <a:t> ja apuvälineet, </a:t>
                      </a:r>
                      <a:r>
                        <a:rPr lang="fi-FI" sz="1300" b="0" i="0" kern="1200" dirty="0">
                          <a:solidFill>
                            <a:schemeClr val="dk1"/>
                          </a:solidFill>
                          <a:effectLst/>
                          <a:latin typeface="+mn-lt"/>
                          <a:ea typeface="+mn-ea"/>
                          <a:cs typeface="+mn-cs"/>
                          <a:hlinkClick r:id="rId5"/>
                        </a:rPr>
                        <a:t>pysytään</a:t>
                      </a:r>
                      <a:r>
                        <a:rPr lang="fi-FI" sz="1300" b="0" i="0" kern="1200" baseline="0" dirty="0">
                          <a:solidFill>
                            <a:schemeClr val="dk1"/>
                          </a:solidFill>
                          <a:effectLst/>
                          <a:latin typeface="+mn-lt"/>
                          <a:ea typeface="+mn-ea"/>
                          <a:cs typeface="+mn-cs"/>
                          <a:hlinkClick r:id="rId5"/>
                        </a:rPr>
                        <a:t> pystyssä -opas</a:t>
                      </a:r>
                      <a:r>
                        <a:rPr lang="fi-FI" sz="1300" b="0" i="0" kern="1200" dirty="0">
                          <a:solidFill>
                            <a:schemeClr val="dk1"/>
                          </a:solidFill>
                          <a:effectLst/>
                          <a:latin typeface="+mn-lt"/>
                          <a:ea typeface="+mn-ea"/>
                          <a:cs typeface="+mn-cs"/>
                          <a:hlinkClick r:id="rId5"/>
                        </a:rPr>
                        <a:t> </a:t>
                      </a:r>
                      <a:endParaRPr lang="fi-FI" sz="1300" b="0" i="0" kern="1200" dirty="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6"/>
                        </a:rPr>
                        <a:t>KaatumisSeula</a:t>
                      </a:r>
                      <a:r>
                        <a:rPr lang="fi-FI" sz="1300" b="0" i="0" kern="1200" dirty="0">
                          <a:solidFill>
                            <a:schemeClr val="dk1"/>
                          </a:solidFill>
                          <a:effectLst/>
                          <a:latin typeface="+mn-lt"/>
                          <a:ea typeface="+mn-ea"/>
                          <a:cs typeface="+mn-cs"/>
                        </a:rPr>
                        <a:t> -työkalut; kaatumisvaaran itsearviointi, liikuntaohje, tarkistuslista ja 10 keinoa kaatumisten ehkäisyyn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fi-FI" sz="1300" b="0" i="0" kern="1200" dirty="0">
                          <a:solidFill>
                            <a:schemeClr val="dk1"/>
                          </a:solidFill>
                          <a:effectLst/>
                          <a:latin typeface="+mn-lt"/>
                          <a:ea typeface="+mn-ea"/>
                          <a:cs typeface="+mn-cs"/>
                          <a:hlinkClick r:id="rId7"/>
                        </a:rPr>
                        <a:t>IKINÄ </a:t>
                      </a:r>
                      <a:r>
                        <a:rPr lang="fi-FI" sz="1300" b="0" i="0" kern="1200" dirty="0">
                          <a:solidFill>
                            <a:schemeClr val="dk1"/>
                          </a:solidFill>
                          <a:effectLst/>
                          <a:latin typeface="+mn-lt"/>
                          <a:ea typeface="+mn-ea"/>
                          <a:cs typeface="+mn-cs"/>
                        </a:rPr>
                        <a:t>- toimintamalli (kaatumisvaaran arviointi:</a:t>
                      </a:r>
                      <a:r>
                        <a:rPr lang="fi-FI" sz="1300" b="0" i="0" kern="1200" baseline="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hlinkClick r:id="rId8"/>
                        </a:rPr>
                        <a:t>FROP</a:t>
                      </a:r>
                      <a:r>
                        <a:rPr lang="fi-FI" sz="1300" b="0" i="0" kern="1200" dirty="0">
                          <a:solidFill>
                            <a:schemeClr val="dk1"/>
                          </a:solidFill>
                          <a:effectLst/>
                          <a:latin typeface="+mn-lt"/>
                          <a:ea typeface="+mn-ea"/>
                          <a:cs typeface="+mn-cs"/>
                        </a:rPr>
                        <a:t> (kotona asuvat) ja </a:t>
                      </a:r>
                      <a:r>
                        <a:rPr lang="fi-FI" sz="1300" b="0" i="0" kern="1200" dirty="0">
                          <a:solidFill>
                            <a:schemeClr val="dk1"/>
                          </a:solidFill>
                          <a:effectLst/>
                          <a:latin typeface="+mn-lt"/>
                          <a:ea typeface="+mn-ea"/>
                          <a:cs typeface="+mn-cs"/>
                          <a:hlinkClick r:id="rId9"/>
                        </a:rPr>
                        <a:t>FRAT </a:t>
                      </a:r>
                      <a:r>
                        <a:rPr lang="fi-FI" sz="1300" b="0" i="0" kern="1200" dirty="0">
                          <a:solidFill>
                            <a:schemeClr val="dk1"/>
                          </a:solidFill>
                          <a:effectLst/>
                          <a:latin typeface="+mn-lt"/>
                          <a:ea typeface="+mn-ea"/>
                          <a:cs typeface="+mn-cs"/>
                        </a:rPr>
                        <a:t>(hoivapalvelut ja sairaala), ympäristön</a:t>
                      </a:r>
                      <a:r>
                        <a:rPr lang="fi-FI" sz="1300" b="0" i="0" kern="1200" baseline="0" dirty="0">
                          <a:solidFill>
                            <a:schemeClr val="dk1"/>
                          </a:solidFill>
                          <a:effectLst/>
                          <a:latin typeface="+mn-lt"/>
                          <a:ea typeface="+mn-ea"/>
                          <a:cs typeface="+mn-cs"/>
                        </a:rPr>
                        <a:t> tarkistuslista, </a:t>
                      </a:r>
                      <a:r>
                        <a:rPr lang="fi-FI" sz="1300" b="0" i="0" kern="1200" dirty="0">
                          <a:solidFill>
                            <a:schemeClr val="dk1"/>
                          </a:solidFill>
                          <a:effectLst/>
                          <a:latin typeface="+mn-lt"/>
                          <a:ea typeface="+mn-ea"/>
                          <a:cs typeface="+mn-cs"/>
                        </a:rPr>
                        <a:t>toimintasuunnitelma ja opas)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Kaatumisvaaraa</a:t>
                      </a:r>
                      <a:r>
                        <a:rPr lang="fi-FI" sz="1300" b="0" i="0" kern="1200" baseline="0" dirty="0">
                          <a:solidFill>
                            <a:schemeClr val="dk1"/>
                          </a:solidFill>
                          <a:effectLst/>
                          <a:latin typeface="+mn-lt"/>
                          <a:ea typeface="+mn-ea"/>
                          <a:cs typeface="+mn-cs"/>
                        </a:rPr>
                        <a:t> lisäävät lääkkeet – </a:t>
                      </a:r>
                      <a:r>
                        <a:rPr lang="fi-FI" sz="1300" b="0" i="0" kern="1200" baseline="0" dirty="0">
                          <a:solidFill>
                            <a:schemeClr val="dk1"/>
                          </a:solidFill>
                          <a:effectLst/>
                          <a:latin typeface="+mn-lt"/>
                          <a:ea typeface="+mn-ea"/>
                          <a:cs typeface="+mn-cs"/>
                          <a:hlinkClick r:id="rId5"/>
                        </a:rPr>
                        <a:t>tarkistuslista</a:t>
                      </a:r>
                      <a:r>
                        <a:rPr lang="fi-FI" sz="1300" b="0" i="0" kern="1200" dirty="0">
                          <a:solidFill>
                            <a:schemeClr val="dk1"/>
                          </a:solidFill>
                          <a:effectLst/>
                          <a:latin typeface="+mn-lt"/>
                          <a:ea typeface="+mn-ea"/>
                          <a:cs typeface="+mn-cs"/>
                          <a:hlinkClick r:id="rId5"/>
                        </a:rPr>
                        <a:t> </a:t>
                      </a:r>
                      <a:endParaRPr lang="fi-FI" sz="1300" b="0" i="0" kern="1200" dirty="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Alkoholin käytön ennaltaehkäisy ja käytön kartoitus:</a:t>
                      </a:r>
                      <a:r>
                        <a:rPr lang="fi-FI" sz="1300" b="0" i="0" kern="1200" baseline="0" dirty="0">
                          <a:solidFill>
                            <a:schemeClr val="tx1"/>
                          </a:solidFill>
                          <a:effectLst/>
                          <a:latin typeface="+mn-lt"/>
                          <a:ea typeface="+mn-ea"/>
                          <a:cs typeface="+mn-cs"/>
                        </a:rPr>
                        <a:t> </a:t>
                      </a:r>
                      <a:r>
                        <a:rPr lang="fi-FI" sz="1300" b="0" i="0" kern="1200" baseline="0" dirty="0">
                          <a:solidFill>
                            <a:schemeClr val="tx1"/>
                          </a:solidFill>
                          <a:effectLst/>
                          <a:latin typeface="+mn-lt"/>
                          <a:ea typeface="+mn-ea"/>
                          <a:cs typeface="+mn-cs"/>
                          <a:hlinkClick r:id="rId10"/>
                        </a:rPr>
                        <a:t>yli 65-vuotiaan alkoholimittari</a:t>
                      </a:r>
                      <a:endParaRPr lang="fi-FI" sz="1300" b="0" i="0" kern="1200" baseline="0" dirty="0">
                        <a:solidFill>
                          <a:schemeClr val="tx1"/>
                        </a:solidFill>
                        <a:effectLst/>
                        <a:latin typeface="+mn-lt"/>
                        <a:ea typeface="+mn-ea"/>
                        <a:cs typeface="+mn-cs"/>
                      </a:endParaRPr>
                    </a:p>
                    <a:p>
                      <a:pPr marL="285750" indent="-285750" rtl="0" fontAlgn="base">
                        <a:buFont typeface="Arial" panose="020B0604020202020204" pitchFamily="34" charset="0"/>
                        <a:buChar char="•"/>
                      </a:pPr>
                      <a:r>
                        <a:rPr lang="fi-FI" sz="1300" b="0" i="0" kern="1200" baseline="0" dirty="0">
                          <a:solidFill>
                            <a:schemeClr val="tx1"/>
                          </a:solidFill>
                          <a:effectLst/>
                          <a:latin typeface="+mn-lt"/>
                          <a:ea typeface="+mn-ea"/>
                          <a:cs typeface="+mn-cs"/>
                        </a:rPr>
                        <a:t>Ravitsemustilan arviointi (</a:t>
                      </a:r>
                      <a:r>
                        <a:rPr lang="fi-FI" sz="1300" b="0" i="0" kern="1200" baseline="0" dirty="0">
                          <a:solidFill>
                            <a:schemeClr val="tx1"/>
                          </a:solidFill>
                          <a:effectLst/>
                          <a:latin typeface="+mn-lt"/>
                          <a:ea typeface="+mn-ea"/>
                          <a:cs typeface="+mn-cs"/>
                          <a:hlinkClick r:id="rId11"/>
                        </a:rPr>
                        <a:t>NRS</a:t>
                      </a:r>
                      <a:r>
                        <a:rPr lang="fi-FI" sz="1300" b="0" i="0" kern="1200" baseline="0" dirty="0">
                          <a:solidFill>
                            <a:schemeClr val="tx1"/>
                          </a:solidFill>
                          <a:effectLst/>
                          <a:latin typeface="+mn-lt"/>
                          <a:ea typeface="+mn-ea"/>
                          <a:cs typeface="+mn-cs"/>
                        </a:rPr>
                        <a:t> tai </a:t>
                      </a:r>
                      <a:r>
                        <a:rPr lang="fi-FI" sz="1300" b="0" i="0" kern="1200" baseline="0" dirty="0">
                          <a:solidFill>
                            <a:schemeClr val="tx1"/>
                          </a:solidFill>
                          <a:effectLst/>
                          <a:latin typeface="+mn-lt"/>
                          <a:ea typeface="+mn-ea"/>
                          <a:cs typeface="+mn-cs"/>
                          <a:hlinkClick r:id="rId11"/>
                        </a:rPr>
                        <a:t>MNA</a:t>
                      </a:r>
                      <a:r>
                        <a:rPr lang="fi-FI" sz="1300" b="0" i="0" kern="1200" baseline="0" dirty="0">
                          <a:solidFill>
                            <a:schemeClr val="tx1"/>
                          </a:solidFill>
                          <a:effectLst/>
                          <a:latin typeface="+mn-lt"/>
                          <a:ea typeface="+mn-ea"/>
                          <a:cs typeface="+mn-cs"/>
                        </a:rPr>
                        <a:t>) ja </a:t>
                      </a:r>
                      <a:r>
                        <a:rPr lang="fi-FI" sz="1300" b="0" i="0" kern="1200" baseline="0" dirty="0">
                          <a:solidFill>
                            <a:schemeClr val="tx1"/>
                          </a:solidFill>
                          <a:effectLst/>
                          <a:latin typeface="+mn-lt"/>
                          <a:ea typeface="+mn-ea"/>
                          <a:cs typeface="+mn-cs"/>
                          <a:hlinkClick r:id="rId12"/>
                        </a:rPr>
                        <a:t>avuksi ohjaukseen</a:t>
                      </a:r>
                      <a:r>
                        <a:rPr lang="fi-FI" sz="1300" b="0" i="0" kern="1200" baseline="0" dirty="0">
                          <a:solidFill>
                            <a:schemeClr val="tx1"/>
                          </a:solidFill>
                          <a:effectLst/>
                          <a:latin typeface="+mn-lt"/>
                          <a:ea typeface="+mn-ea"/>
                          <a:cs typeface="+mn-cs"/>
                        </a:rPr>
                        <a:t> (</a:t>
                      </a:r>
                      <a:r>
                        <a:rPr lang="fi-FI" sz="1300" b="0" i="0" kern="1200" baseline="0" dirty="0" err="1">
                          <a:solidFill>
                            <a:schemeClr val="tx1"/>
                          </a:solidFill>
                          <a:effectLst/>
                          <a:latin typeface="+mn-lt"/>
                          <a:ea typeface="+mn-ea"/>
                          <a:cs typeface="+mn-cs"/>
                        </a:rPr>
                        <a:t>Gery</a:t>
                      </a:r>
                      <a:r>
                        <a:rPr lang="fi-FI" sz="1300" b="0" i="0" kern="1200" baseline="0" dirty="0">
                          <a:solidFill>
                            <a:schemeClr val="tx1"/>
                          </a:solidFill>
                          <a:effectLst/>
                          <a:latin typeface="+mn-lt"/>
                          <a:ea typeface="+mn-ea"/>
                          <a:cs typeface="+mn-cs"/>
                        </a:rPr>
                        <a:t>)</a:t>
                      </a:r>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hlinkClick r:id="rId13"/>
                        </a:rPr>
                        <a:t>Jalkineturvallisuus</a:t>
                      </a:r>
                      <a:r>
                        <a:rPr lang="fi-FI" sz="1300" b="0" i="0" kern="1200" baseline="0" dirty="0">
                          <a:solidFill>
                            <a:schemeClr val="tx1"/>
                          </a:solidFill>
                          <a:effectLst/>
                          <a:latin typeface="+mn-lt"/>
                          <a:ea typeface="+mn-ea"/>
                          <a:cs typeface="+mn-cs"/>
                        </a:rPr>
                        <a:t> ja </a:t>
                      </a:r>
                      <a:r>
                        <a:rPr lang="fi-FI" sz="1300" b="0" i="0" kern="1200" baseline="0" dirty="0">
                          <a:solidFill>
                            <a:schemeClr val="tx1"/>
                          </a:solidFill>
                          <a:effectLst/>
                          <a:latin typeface="+mn-lt"/>
                          <a:ea typeface="+mn-ea"/>
                          <a:cs typeface="+mn-cs"/>
                          <a:hlinkClick r:id="rId14"/>
                        </a:rPr>
                        <a:t>liukuesteet</a:t>
                      </a:r>
                      <a:endParaRPr lang="fi-FI" sz="1300" b="0" i="0" kern="1200" baseline="0" dirty="0">
                        <a:solidFill>
                          <a:schemeClr val="tx1"/>
                        </a:solidFill>
                        <a:effectLst/>
                        <a:latin typeface="+mn-lt"/>
                        <a:ea typeface="+mn-ea"/>
                        <a:cs typeface="+mn-cs"/>
                      </a:endParaRPr>
                    </a:p>
                    <a:p>
                      <a:pPr marL="285750" indent="-285750" rtl="0" fontAlgn="base">
                        <a:buFont typeface="Arial" panose="020B0604020202020204" pitchFamily="34" charset="0"/>
                        <a:buChar char="•"/>
                      </a:pPr>
                      <a:r>
                        <a:rPr lang="fi-FI" sz="1300" b="0" i="0" kern="1200" baseline="0" dirty="0">
                          <a:solidFill>
                            <a:schemeClr val="tx1"/>
                          </a:solidFill>
                          <a:effectLst/>
                          <a:latin typeface="+mn-lt"/>
                          <a:ea typeface="+mn-ea"/>
                          <a:cs typeface="+mn-cs"/>
                          <a:hlinkClick r:id="rId15"/>
                        </a:rPr>
                        <a:t>Tien ja alueiden kunnossapito</a:t>
                      </a:r>
                      <a:r>
                        <a:rPr lang="fi-FI" sz="1300" b="0" i="0" kern="1200" baseline="0" dirty="0">
                          <a:solidFill>
                            <a:schemeClr val="tx1"/>
                          </a:solidFill>
                          <a:effectLst/>
                          <a:latin typeface="+mn-lt"/>
                          <a:ea typeface="+mn-ea"/>
                          <a:cs typeface="+mn-cs"/>
                        </a:rPr>
                        <a:t>, hiekoitus, valaistus ja kiireen välttäminen</a:t>
                      </a:r>
                      <a:endParaRPr lang="fi-FI" sz="1300" b="0" i="0" kern="1200" dirty="0">
                        <a:solidFill>
                          <a:schemeClr val="tx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16"/>
                        </a:rPr>
                        <a:t>Kypärien </a:t>
                      </a:r>
                      <a:r>
                        <a:rPr lang="fi-FI" sz="1300" b="0" i="0" kern="1200" dirty="0">
                          <a:solidFill>
                            <a:schemeClr val="dk1"/>
                          </a:solidFill>
                          <a:effectLst/>
                          <a:latin typeface="+mn-lt"/>
                          <a:ea typeface="+mn-ea"/>
                          <a:cs typeface="+mn-cs"/>
                        </a:rPr>
                        <a:t>käytön lisääminen sähköpotkulautojen ja polkupyörien käytössä - valistus, ohjaus, neuvonta </a:t>
                      </a:r>
                    </a:p>
                  </a:txBody>
                  <a:tcPr/>
                </a:tc>
                <a:tc>
                  <a:txBody>
                    <a:bodyPr/>
                    <a:lstStyle/>
                    <a:p>
                      <a:pPr marL="0" lvl="0" indent="0" algn="l" rtl="0" fontAlgn="base">
                        <a:lnSpc>
                          <a:spcPct val="100000"/>
                        </a:lnSpc>
                        <a:spcBef>
                          <a:spcPts val="0"/>
                        </a:spcBef>
                        <a:spcAft>
                          <a:spcPts val="0"/>
                        </a:spcAft>
                        <a:buNone/>
                      </a:pPr>
                      <a:r>
                        <a:rPr lang="fi-FI" sz="1300" b="0" i="0" u="none" strike="noStrike" kern="1200" noProof="0" dirty="0">
                          <a:effectLst/>
                        </a:rPr>
                        <a:t>Sotkanet:</a:t>
                      </a:r>
                      <a:endParaRPr lang="fi-FI" dirty="0"/>
                    </a:p>
                    <a:p>
                      <a:pPr marL="285750" lvl="0" indent="-285750" algn="l">
                        <a:lnSpc>
                          <a:spcPct val="100000"/>
                        </a:lnSpc>
                        <a:spcBef>
                          <a:spcPts val="0"/>
                        </a:spcBef>
                        <a:spcAft>
                          <a:spcPts val="0"/>
                        </a:spcAft>
                        <a:buFont typeface="Arial" panose="020B0604020202020204" pitchFamily="34" charset="0"/>
                        <a:buChar char="•"/>
                      </a:pPr>
                      <a:r>
                        <a:rPr lang="fi-FI" sz="1300" b="0" i="0" u="none" strike="noStrike" kern="1200" noProof="0" dirty="0">
                          <a:effectLst/>
                        </a:rPr>
                        <a:t>Kuolleisuus tapaturmaisiin kaatumisiin ja putoamisiin / 100 000 asukasta kohden</a:t>
                      </a:r>
                    </a:p>
                    <a:p>
                      <a:pPr marL="285750" lvl="0" indent="-285750" algn="l">
                        <a:lnSpc>
                          <a:spcPct val="100000"/>
                        </a:lnSpc>
                        <a:spcBef>
                          <a:spcPts val="0"/>
                        </a:spcBef>
                        <a:spcAft>
                          <a:spcPts val="0"/>
                        </a:spcAft>
                        <a:buFont typeface="Arial" panose="020B0604020202020204" pitchFamily="34" charset="0"/>
                        <a:buChar char="•"/>
                      </a:pPr>
                      <a:r>
                        <a:rPr lang="fi-FI" sz="1300" b="0" i="0" u="none" strike="noStrike" kern="1200" noProof="0" dirty="0">
                          <a:effectLst/>
                        </a:rPr>
                        <a:t>Kuolleisuus tapaturmaisiin kaatumisiin ja putoamisiin 65+v</a:t>
                      </a:r>
                    </a:p>
                    <a:p>
                      <a:pPr marL="285750" lvl="0" indent="-285750" algn="l">
                        <a:lnSpc>
                          <a:spcPct val="100000"/>
                        </a:lnSpc>
                        <a:spcBef>
                          <a:spcPts val="0"/>
                        </a:spcBef>
                        <a:spcAft>
                          <a:spcPts val="0"/>
                        </a:spcAft>
                        <a:buFont typeface="Arial" panose="020B0604020202020204" pitchFamily="34" charset="0"/>
                        <a:buChar char="•"/>
                      </a:pPr>
                      <a:r>
                        <a:rPr lang="fi-FI" sz="1300" b="0" i="0" u="none" strike="noStrike" kern="1200" noProof="0" dirty="0">
                          <a:solidFill>
                            <a:srgbClr val="7030A0"/>
                          </a:solidFill>
                          <a:effectLst/>
                        </a:rPr>
                        <a:t>Kaatumisiin ja putoamisiin liittyvät hoitojaksot 65 vuotta täyttäneillä henkilöillä verrattuna 10 000 </a:t>
                      </a:r>
                      <a:r>
                        <a:rPr lang="fi-FI" sz="1300" b="0" i="0" u="none" strike="noStrike" kern="1200" noProof="0" dirty="0" err="1">
                          <a:solidFill>
                            <a:srgbClr val="7030A0"/>
                          </a:solidFill>
                          <a:effectLst/>
                        </a:rPr>
                        <a:t>vastaavanikäiseen</a:t>
                      </a:r>
                      <a:r>
                        <a:rPr lang="fi-FI" sz="1300" b="0" i="0" u="none" strike="noStrike" kern="1200" noProof="0" dirty="0">
                          <a:solidFill>
                            <a:srgbClr val="7030A0"/>
                          </a:solidFill>
                          <a:effectLst/>
                        </a:rPr>
                        <a:t> henkilöön HYTE(K)</a:t>
                      </a:r>
                    </a:p>
                    <a:p>
                      <a:pPr marL="285750" lvl="0" indent="-285750" algn="l">
                        <a:lnSpc>
                          <a:spcPct val="100000"/>
                        </a:lnSpc>
                        <a:spcBef>
                          <a:spcPts val="0"/>
                        </a:spcBef>
                        <a:spcAft>
                          <a:spcPts val="0"/>
                        </a:spcAft>
                        <a:buClr>
                          <a:srgbClr val="000000"/>
                        </a:buClr>
                        <a:buFont typeface="Arial,Sans-Serif" panose="020B0604020202020204" pitchFamily="34" charset="0"/>
                        <a:buChar char="•"/>
                      </a:pPr>
                      <a:r>
                        <a:rPr lang="fi-FI" sz="1300" b="0" i="0" u="none" strike="noStrike" kern="1200" noProof="0" dirty="0">
                          <a:solidFill>
                            <a:srgbClr val="7030A0"/>
                          </a:solidFill>
                          <a:effectLst/>
                          <a:latin typeface="Calibri"/>
                        </a:rPr>
                        <a:t>Vammojen ja myrkytysten hoidosta aiheutuvat sairaalajaksot ja/ tai sairaalassa hoidetut potilaat HYTE(H)</a:t>
                      </a:r>
                      <a:endParaRPr lang="fi-FI" sz="1300" b="0" i="0" u="none" strike="noStrike" kern="1200" noProof="0" dirty="0">
                        <a:effectLst/>
                        <a:latin typeface="Calibri"/>
                      </a:endParaRPr>
                    </a:p>
                    <a:p>
                      <a:pPr marL="285750" lvl="0" indent="-285750" algn="l">
                        <a:lnSpc>
                          <a:spcPct val="100000"/>
                        </a:lnSpc>
                        <a:spcBef>
                          <a:spcPts val="0"/>
                        </a:spcBef>
                        <a:spcAft>
                          <a:spcPts val="0"/>
                        </a:spcAft>
                        <a:buClr>
                          <a:srgbClr val="000000"/>
                        </a:buClr>
                        <a:buFont typeface="Arial,Sans-Serif" panose="020B0604020202020204" pitchFamily="34" charset="0"/>
                        <a:buChar char="•"/>
                      </a:pPr>
                      <a:r>
                        <a:rPr lang="fi-FI" sz="1300" b="0" i="0" u="none" strike="noStrike" kern="1200" noProof="0" dirty="0">
                          <a:solidFill>
                            <a:srgbClr val="7030A0"/>
                          </a:solidFill>
                          <a:effectLst/>
                          <a:latin typeface="Calibri"/>
                        </a:rPr>
                        <a:t>Lonkkamurtumat 65 vuotta täyttäneillä, % </a:t>
                      </a:r>
                      <a:r>
                        <a:rPr lang="fi-FI" sz="1300" b="0" i="0" u="none" strike="noStrike" kern="1200" noProof="0" dirty="0" err="1">
                          <a:solidFill>
                            <a:srgbClr val="7030A0"/>
                          </a:solidFill>
                          <a:effectLst/>
                          <a:latin typeface="Calibri"/>
                        </a:rPr>
                        <a:t>vastaavanikäisestä</a:t>
                      </a:r>
                      <a:r>
                        <a:rPr lang="fi-FI" sz="1300" b="0" i="0" u="none" strike="noStrike" kern="1200" noProof="0" dirty="0">
                          <a:solidFill>
                            <a:srgbClr val="7030A0"/>
                          </a:solidFill>
                          <a:effectLst/>
                          <a:latin typeface="Calibri"/>
                        </a:rPr>
                        <a:t> väestöstä HYTE(H) </a:t>
                      </a:r>
                      <a:endParaRPr lang="fi-FI" dirty="0"/>
                    </a:p>
                    <a:p>
                      <a:pPr marL="0" lvl="0" indent="0" algn="l">
                        <a:lnSpc>
                          <a:spcPct val="100000"/>
                        </a:lnSpc>
                        <a:spcBef>
                          <a:spcPts val="0"/>
                        </a:spcBef>
                        <a:spcAft>
                          <a:spcPts val="0"/>
                        </a:spcAft>
                        <a:buNone/>
                      </a:pPr>
                      <a:r>
                        <a:rPr lang="fi-FI" sz="1300" b="0" i="0" u="none" strike="noStrike" kern="1200" noProof="0" dirty="0" err="1">
                          <a:effectLst/>
                        </a:rPr>
                        <a:t>FinSote</a:t>
                      </a:r>
                      <a:r>
                        <a:rPr lang="fi-FI" sz="1300" b="0" i="0" u="none" strike="noStrike" kern="1200" noProof="0" dirty="0">
                          <a:effectLst/>
                        </a:rPr>
                        <a:t>: </a:t>
                      </a:r>
                      <a:endParaRPr lang="fi-FI" dirty="0"/>
                    </a:p>
                    <a:p>
                      <a:pPr marL="285750" lvl="0" indent="-285750" algn="l">
                        <a:lnSpc>
                          <a:spcPct val="100000"/>
                        </a:lnSpc>
                        <a:spcBef>
                          <a:spcPts val="0"/>
                        </a:spcBef>
                        <a:spcAft>
                          <a:spcPts val="0"/>
                        </a:spcAft>
                        <a:buFont typeface="Arial" panose="020B0604020202020204" pitchFamily="34" charset="0"/>
                        <a:buChar char="•"/>
                      </a:pPr>
                      <a:r>
                        <a:rPr lang="fi-FI" sz="1300" b="0" i="0" u="none" strike="noStrike" kern="1200" noProof="0" dirty="0">
                          <a:effectLst/>
                        </a:rPr>
                        <a:t>Iäkkäät, jotka ovat ilmoittaneet kaatuneensa viimeisen 12 kk aikana</a:t>
                      </a:r>
                    </a:p>
                    <a:p>
                      <a:pPr marL="0" lvl="0" indent="0" algn="l">
                        <a:lnSpc>
                          <a:spcPct val="100000"/>
                        </a:lnSpc>
                        <a:spcBef>
                          <a:spcPts val="0"/>
                        </a:spcBef>
                        <a:spcAft>
                          <a:spcPts val="0"/>
                        </a:spcAft>
                        <a:buNone/>
                      </a:pPr>
                      <a:r>
                        <a:rPr lang="fi-FI" sz="1300" b="0" i="0" u="none" strike="noStrike" kern="1200" noProof="0" dirty="0">
                          <a:effectLst/>
                        </a:rPr>
                        <a:t>Liikenneturva</a:t>
                      </a:r>
                      <a:r>
                        <a:rPr lang="fi-FI" sz="1300" b="0" i="0" u="none" strike="noStrike" kern="1200" baseline="0" noProof="0" dirty="0">
                          <a:effectLst/>
                        </a:rPr>
                        <a:t>: Liukastumiset</a:t>
                      </a:r>
                    </a:p>
                    <a:p>
                      <a:pPr marL="0" lvl="0" indent="0" algn="l">
                        <a:lnSpc>
                          <a:spcPct val="100000"/>
                        </a:lnSpc>
                        <a:spcBef>
                          <a:spcPts val="0"/>
                        </a:spcBef>
                        <a:spcAft>
                          <a:spcPts val="0"/>
                        </a:spcAft>
                        <a:buFont typeface="Arial" panose="020B0604020202020204" pitchFamily="34" charset="0"/>
                        <a:buNone/>
                      </a:pPr>
                      <a:endParaRPr lang="fi-FI" sz="1300" b="0" i="0" u="none" strike="noStrike" kern="1200" noProof="0">
                        <a:effectLst/>
                      </a:endParaRPr>
                    </a:p>
                    <a:p>
                      <a:pPr marL="0" lvl="0" indent="0" algn="l">
                        <a:lnSpc>
                          <a:spcPct val="100000"/>
                        </a:lnSpc>
                        <a:spcBef>
                          <a:spcPts val="0"/>
                        </a:spcBef>
                        <a:spcAft>
                          <a:spcPts val="0"/>
                        </a:spcAft>
                        <a:buFont typeface="Arial"/>
                        <a:buNone/>
                      </a:pPr>
                      <a:r>
                        <a:rPr lang="fi-FI" sz="1300" b="0" i="0" u="none" strike="noStrike" kern="1200" noProof="0" dirty="0">
                          <a:solidFill>
                            <a:schemeClr val="tx1"/>
                          </a:solidFill>
                          <a:effectLst/>
                        </a:rPr>
                        <a:t>Vaikuttavat </a:t>
                      </a:r>
                      <a:r>
                        <a:rPr lang="fi-FI" sz="1300" b="0" i="0" u="none" strike="noStrike" kern="1200" noProof="0" dirty="0" err="1">
                          <a:solidFill>
                            <a:schemeClr val="tx1"/>
                          </a:solidFill>
                          <a:effectLst/>
                        </a:rPr>
                        <a:t>hyte</a:t>
                      </a:r>
                      <a:r>
                        <a:rPr lang="fi-FI" sz="1300" b="0" i="0" u="none" strike="noStrike" kern="1200" noProof="0" dirty="0">
                          <a:solidFill>
                            <a:schemeClr val="tx1"/>
                          </a:solidFill>
                          <a:effectLst/>
                        </a:rPr>
                        <a:t>-menetelmät kysely</a:t>
                      </a:r>
                      <a:endParaRPr lang="fi-FI" u="none" strike="noStrike" noProof="0" dirty="0">
                        <a:solidFill>
                          <a:schemeClr val="tx1"/>
                        </a:solidFill>
                      </a:endParaRPr>
                    </a:p>
                  </a:txBody>
                  <a:tcPr/>
                </a:tc>
                <a:extLst>
                  <a:ext uri="{0D108BD9-81ED-4DB2-BD59-A6C34878D82A}">
                    <a16:rowId xmlns:a16="http://schemas.microsoft.com/office/drawing/2014/main" val="744098521"/>
                  </a:ext>
                </a:extLst>
              </a:tr>
              <a:tr h="2059088">
                <a:tc>
                  <a:txBody>
                    <a:bodyPr/>
                    <a:lstStyle/>
                    <a:p>
                      <a:r>
                        <a:rPr lang="fi-FI" sz="1300" b="1" dirty="0"/>
                        <a:t>Liikenne-onnettomuudet vähenevät </a:t>
                      </a:r>
                      <a:endParaRPr lang="fi-FI" sz="1300" b="1" dirty="0">
                        <a:solidFill>
                          <a:srgbClr val="FF0000"/>
                        </a:solidFill>
                      </a:endParaRPr>
                    </a:p>
                  </a:txBody>
                  <a:tcPr/>
                </a:tc>
                <a:tc>
                  <a:txBody>
                    <a:bodyPr/>
                    <a:lstStyle/>
                    <a:p>
                      <a:pPr marL="285750" indent="-285750">
                        <a:buFont typeface="Arial" panose="020B0604020202020204" pitchFamily="34" charset="0"/>
                        <a:buChar char="•"/>
                      </a:pPr>
                      <a:r>
                        <a:rPr lang="fi-FI" sz="1300" b="0" i="0" kern="1200" dirty="0" err="1">
                          <a:solidFill>
                            <a:schemeClr val="dk1"/>
                          </a:solidFill>
                          <a:effectLst/>
                          <a:latin typeface="+mn-lt"/>
                          <a:ea typeface="+mn-ea"/>
                          <a:cs typeface="+mn-cs"/>
                        </a:rPr>
                        <a:t>Erit</a:t>
                      </a:r>
                      <a:r>
                        <a:rPr lang="fi-FI" sz="1300" b="0" i="0" kern="1200" baseline="0" dirty="0">
                          <a:solidFill>
                            <a:schemeClr val="dk1"/>
                          </a:solidFill>
                          <a:effectLst/>
                          <a:latin typeface="+mn-lt"/>
                          <a:ea typeface="+mn-ea"/>
                          <a:cs typeface="+mn-cs"/>
                        </a:rPr>
                        <a:t> n</a:t>
                      </a:r>
                      <a:r>
                        <a:rPr lang="fi-FI" sz="1300" b="0" i="0" kern="1200" dirty="0">
                          <a:solidFill>
                            <a:schemeClr val="dk1"/>
                          </a:solidFill>
                          <a:effectLst/>
                          <a:latin typeface="+mn-lt"/>
                          <a:ea typeface="+mn-ea"/>
                          <a:cs typeface="+mn-cs"/>
                        </a:rPr>
                        <a:t>uoret mopo/ ajokortin juuri saaneet, </a:t>
                      </a:r>
                    </a:p>
                    <a:p>
                      <a:pPr marL="285750" indent="-285750">
                        <a:buFont typeface="Arial" panose="020B0604020202020204" pitchFamily="34" charset="0"/>
                        <a:buChar char="•"/>
                      </a:pPr>
                      <a:r>
                        <a:rPr lang="fi-FI" sz="1300" b="0" i="0" kern="1200" dirty="0">
                          <a:solidFill>
                            <a:schemeClr val="dk1"/>
                          </a:solidFill>
                          <a:effectLst/>
                          <a:latin typeface="+mn-lt"/>
                          <a:ea typeface="+mn-ea"/>
                          <a:cs typeface="+mn-cs"/>
                        </a:rPr>
                        <a:t>työikäisten ja iäkkäiden ajoterveys</a:t>
                      </a:r>
                      <a:endParaRPr lang="fi-FI" sz="1300" dirty="0"/>
                    </a:p>
                  </a:txBody>
                  <a:tcPr/>
                </a:tc>
                <a:tc>
                  <a:txBody>
                    <a:bodyPr/>
                    <a:lstStyle/>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Lasten ja nuorten </a:t>
                      </a:r>
                      <a:r>
                        <a:rPr lang="fi-FI" sz="1300" b="0" i="0" kern="1200" dirty="0">
                          <a:solidFill>
                            <a:schemeClr val="dk1"/>
                          </a:solidFill>
                          <a:effectLst/>
                          <a:latin typeface="+mn-lt"/>
                          <a:ea typeface="+mn-ea"/>
                          <a:cs typeface="+mn-cs"/>
                          <a:hlinkClick r:id="rId17"/>
                        </a:rPr>
                        <a:t>liikennekasvatus </a:t>
                      </a:r>
                      <a:endParaRPr lang="fi-FI" sz="1300" b="0" i="0" kern="1200" dirty="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Huoltajien ja vanhempien opastus; tietoa nuoren kehityksestä ja</a:t>
                      </a:r>
                      <a:r>
                        <a:rPr lang="fi-FI" sz="1300" b="0" i="0" kern="1200" baseline="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rPr>
                        <a:t>edellytettävistä valmiuksista - </a:t>
                      </a:r>
                      <a:r>
                        <a:rPr lang="fi-FI" sz="1300" b="0" i="0" kern="1200" dirty="0" err="1">
                          <a:solidFill>
                            <a:schemeClr val="dk1"/>
                          </a:solidFill>
                          <a:effectLst/>
                          <a:latin typeface="+mn-lt"/>
                          <a:ea typeface="+mn-ea"/>
                          <a:cs typeface="+mn-cs"/>
                        </a:rPr>
                        <a:t>erit</a:t>
                      </a:r>
                      <a:r>
                        <a:rPr lang="fi-FI" sz="1300" b="0" i="0" kern="1200" dirty="0">
                          <a:solidFill>
                            <a:schemeClr val="dk1"/>
                          </a:solidFill>
                          <a:effectLst/>
                          <a:latin typeface="+mn-lt"/>
                          <a:ea typeface="+mn-ea"/>
                          <a:cs typeface="+mn-cs"/>
                        </a:rPr>
                        <a:t> mopokortin</a:t>
                      </a:r>
                      <a:r>
                        <a:rPr lang="fi-FI" sz="1300" b="0" i="0" kern="1200" baseline="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rPr>
                        <a:t>ja ikäpoikkeuslupa-hakemuksen yhteydessä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Viestintä ja valistus; ennakoiva </a:t>
                      </a:r>
                      <a:r>
                        <a:rPr lang="fi-FI" sz="1300" b="0" i="0" kern="1200" dirty="0">
                          <a:solidFill>
                            <a:schemeClr val="dk1"/>
                          </a:solidFill>
                          <a:effectLst/>
                          <a:latin typeface="+mn-lt"/>
                          <a:ea typeface="+mn-ea"/>
                          <a:cs typeface="+mn-cs"/>
                          <a:hlinkClick r:id="rId18"/>
                        </a:rPr>
                        <a:t>ajotapa </a:t>
                      </a:r>
                      <a:r>
                        <a:rPr lang="fi-FI" sz="1300" b="0" i="0" kern="1200" dirty="0">
                          <a:solidFill>
                            <a:schemeClr val="dk1"/>
                          </a:solidFill>
                          <a:effectLst/>
                          <a:latin typeface="+mn-lt"/>
                          <a:ea typeface="+mn-ea"/>
                          <a:cs typeface="+mn-cs"/>
                        </a:rPr>
                        <a:t>ja </a:t>
                      </a:r>
                      <a:r>
                        <a:rPr lang="fi-FI" sz="1300" b="0" i="0" kern="1200" dirty="0">
                          <a:solidFill>
                            <a:schemeClr val="dk1"/>
                          </a:solidFill>
                          <a:effectLst/>
                          <a:latin typeface="+mn-lt"/>
                          <a:ea typeface="+mn-ea"/>
                          <a:cs typeface="+mn-cs"/>
                          <a:hlinkClick r:id="rId19"/>
                        </a:rPr>
                        <a:t>ajonopeudet</a:t>
                      </a:r>
                      <a:r>
                        <a:rPr lang="fi-FI" sz="1300" b="0" i="0" kern="1200" dirty="0">
                          <a:solidFill>
                            <a:schemeClr val="dk1"/>
                          </a:solidFill>
                          <a:effectLst/>
                          <a:latin typeface="+mn-lt"/>
                          <a:ea typeface="+mn-ea"/>
                          <a:cs typeface="+mn-cs"/>
                          <a:hlinkClick r:id="rId18"/>
                        </a:rPr>
                        <a:t> </a:t>
                      </a:r>
                      <a:r>
                        <a:rPr lang="fi-FI" sz="1300" b="0" i="0" kern="1200" dirty="0">
                          <a:solidFill>
                            <a:schemeClr val="dk1"/>
                          </a:solidFill>
                          <a:effectLst/>
                          <a:latin typeface="+mn-lt"/>
                          <a:ea typeface="+mn-ea"/>
                          <a:cs typeface="+mn-cs"/>
                        </a:rPr>
                        <a:t>(suistuminen), </a:t>
                      </a:r>
                      <a:r>
                        <a:rPr lang="fi-FI" sz="1300" b="0" i="0" kern="1200" dirty="0">
                          <a:solidFill>
                            <a:schemeClr val="dk1"/>
                          </a:solidFill>
                          <a:effectLst/>
                          <a:latin typeface="+mn-lt"/>
                          <a:ea typeface="+mn-ea"/>
                          <a:cs typeface="+mn-cs"/>
                          <a:hlinkClick r:id="rId20"/>
                        </a:rPr>
                        <a:t>turvavarusteet</a:t>
                      </a:r>
                      <a:r>
                        <a:rPr lang="fi-FI" sz="1300" b="0" i="0" kern="120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hlinkClick r:id="rId21"/>
                        </a:rPr>
                        <a:t>sääntöosaaminen</a:t>
                      </a:r>
                      <a:r>
                        <a:rPr lang="fi-FI" sz="1300" b="0" i="0" kern="1200" baseline="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rPr>
                        <a:t>erit. nuorilla (jalankulku, pyöräily, sähköajoneuvot, mopo)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22"/>
                        </a:rPr>
                        <a:t>Ajoterveyteen</a:t>
                      </a:r>
                      <a:r>
                        <a:rPr lang="fi-FI" sz="1300" b="0" i="0" kern="1200" dirty="0">
                          <a:solidFill>
                            <a:schemeClr val="dk1"/>
                          </a:solidFill>
                          <a:effectLst/>
                          <a:latin typeface="+mn-lt"/>
                          <a:ea typeface="+mn-ea"/>
                          <a:cs typeface="+mn-cs"/>
                        </a:rPr>
                        <a:t> ja vireystilaan huomion kiinnittäminen </a:t>
                      </a:r>
                    </a:p>
                    <a:p>
                      <a:pPr marL="285750" indent="-285750" rtl="0" fontAlgn="base">
                        <a:buFont typeface="Arial" panose="020B0604020202020204" pitchFamily="34" charset="0"/>
                        <a:buChar char="•"/>
                      </a:pPr>
                      <a:r>
                        <a:rPr lang="fi-FI" sz="1300" b="0" i="0" u="none" strike="noStrike" kern="1200" noProof="0" dirty="0">
                          <a:effectLst/>
                        </a:rPr>
                        <a:t>Liikenneturvallisuutta edistävä </a:t>
                      </a:r>
                      <a:r>
                        <a:rPr lang="fi-FI" sz="1300" b="0" i="0" u="none" strike="noStrike" kern="1200" noProof="0" dirty="0">
                          <a:effectLst/>
                          <a:hlinkClick r:id="rId23"/>
                        </a:rPr>
                        <a:t>liikennesuunnittelu</a:t>
                      </a:r>
                      <a:r>
                        <a:rPr lang="fi-FI" sz="1300" b="0" i="0" u="none" strike="noStrike" kern="1200" noProof="0" dirty="0">
                          <a:effectLst/>
                        </a:rPr>
                        <a:t> katuverkostossa</a:t>
                      </a:r>
                      <a:endParaRPr lang="en-US" sz="1300" b="0" i="0" u="none" strike="noStrike" kern="1200" noProof="0" dirty="0">
                        <a:effectLst/>
                      </a:endParaRPr>
                    </a:p>
                    <a:p>
                      <a:pPr marL="285750" indent="-285750" rtl="0" fontAlgn="base">
                        <a:buFont typeface="Arial" panose="020B0604020202020204" pitchFamily="34" charset="0"/>
                        <a:buChar char="•"/>
                      </a:pPr>
                      <a:r>
                        <a:rPr lang="fi-FI" sz="1300" b="0" i="0" u="none" strike="noStrike" kern="1200" noProof="0" dirty="0">
                          <a:effectLst/>
                          <a:hlinkClick r:id="rId24"/>
                        </a:rPr>
                        <a:t>Tie Selväksi –toimintamalli</a:t>
                      </a:r>
                      <a:r>
                        <a:rPr lang="fi-FI" sz="1300" b="0" i="0" u="none" strike="noStrike" kern="1200" noProof="0" dirty="0">
                          <a:effectLst/>
                        </a:rPr>
                        <a:t> (puuttuminen nuorten rattijuopumuksiin)</a:t>
                      </a:r>
                      <a:endParaRPr lang="fi-FI" sz="1300" dirty="0"/>
                    </a:p>
                  </a:txBody>
                  <a:tcPr/>
                </a:tc>
                <a:tc>
                  <a:txBody>
                    <a:bodyPr/>
                    <a:lstStyle/>
                    <a:p>
                      <a:pPr marL="0" marR="0" lvl="0" indent="0" algn="l">
                        <a:lnSpc>
                          <a:spcPct val="100000"/>
                        </a:lnSpc>
                        <a:spcBef>
                          <a:spcPts val="0"/>
                        </a:spcBef>
                        <a:spcAft>
                          <a:spcPts val="0"/>
                        </a:spcAft>
                        <a:buNone/>
                      </a:pPr>
                      <a:r>
                        <a:rPr lang="fi-FI" sz="1300" b="0" i="0" u="none" strike="noStrike" kern="1200" noProof="0" dirty="0">
                          <a:solidFill>
                            <a:schemeClr val="tx1"/>
                          </a:solidFill>
                          <a:effectLst/>
                          <a:latin typeface="Calibri"/>
                        </a:rPr>
                        <a:t>Tilastokeskus: </a:t>
                      </a:r>
                      <a:endParaRPr lang="en-US" sz="1300" b="0" i="0" u="none" strike="noStrike" kern="1200" noProof="0" dirty="0">
                        <a:effectLst/>
                      </a:endParaRPr>
                    </a:p>
                    <a:p>
                      <a:pPr marL="285750" marR="0" lvl="0" indent="-285750" algn="l">
                        <a:lnSpc>
                          <a:spcPct val="100000"/>
                        </a:lnSpc>
                        <a:spcBef>
                          <a:spcPts val="0"/>
                        </a:spcBef>
                        <a:spcAft>
                          <a:spcPts val="0"/>
                        </a:spcAft>
                        <a:buFont typeface="Arial"/>
                        <a:buChar char="•"/>
                      </a:pPr>
                      <a:r>
                        <a:rPr lang="fi-FI" sz="1300" b="0" i="0" u="none" strike="noStrike" kern="1200" noProof="0" dirty="0">
                          <a:solidFill>
                            <a:schemeClr val="tx1"/>
                          </a:solidFill>
                          <a:effectLst/>
                          <a:latin typeface="Calibri"/>
                        </a:rPr>
                        <a:t>Tieliikenneonnettomuuksissa loukkaantuneiden ja kuolleiden määrä (ajoneuvotyypeittäin ja ikäryhmittäin)</a:t>
                      </a:r>
                      <a:endParaRPr lang="en-US" sz="1300" b="0" i="0" u="none" strike="noStrike" kern="1200" noProof="0" dirty="0">
                        <a:effectLst/>
                      </a:endParaRPr>
                    </a:p>
                    <a:p>
                      <a:pPr marL="0" marR="0" lvl="0" indent="0" algn="l">
                        <a:lnSpc>
                          <a:spcPct val="100000"/>
                        </a:lnSpc>
                        <a:spcBef>
                          <a:spcPts val="0"/>
                        </a:spcBef>
                        <a:spcAft>
                          <a:spcPts val="0"/>
                        </a:spcAft>
                        <a:buNone/>
                      </a:pPr>
                      <a:r>
                        <a:rPr lang="fi-FI" sz="1300" b="0" i="0" u="none" strike="noStrike" kern="1200" noProof="0" dirty="0">
                          <a:solidFill>
                            <a:schemeClr val="tx1"/>
                          </a:solidFill>
                          <a:effectLst/>
                          <a:latin typeface="Calibri"/>
                        </a:rPr>
                        <a:t>OTI: </a:t>
                      </a:r>
                      <a:endParaRPr lang="en-US" sz="1300" b="0" i="0" u="none" strike="noStrike" kern="1200" noProof="0" dirty="0">
                        <a:effectLst/>
                      </a:endParaRPr>
                    </a:p>
                    <a:p>
                      <a:pPr marL="285750" marR="0" lvl="0" indent="-285750" algn="l">
                        <a:lnSpc>
                          <a:spcPct val="100000"/>
                        </a:lnSpc>
                        <a:spcBef>
                          <a:spcPts val="0"/>
                        </a:spcBef>
                        <a:spcAft>
                          <a:spcPts val="0"/>
                        </a:spcAft>
                        <a:buFont typeface="Arial"/>
                        <a:buChar char="•"/>
                      </a:pPr>
                      <a:r>
                        <a:rPr lang="fi-FI" sz="1300" b="0" i="0" u="none" strike="noStrike" kern="1200" noProof="0" dirty="0">
                          <a:solidFill>
                            <a:schemeClr val="tx1"/>
                          </a:solidFill>
                          <a:effectLst/>
                          <a:latin typeface="Calibri"/>
                        </a:rPr>
                        <a:t>Liikennevakuutuksesta korvatut liikennevahingot</a:t>
                      </a:r>
                      <a:endParaRPr lang="en-US" sz="1300" b="0" i="0" u="none" strike="noStrike" kern="1200" noProof="0" dirty="0">
                        <a:effectLst/>
                      </a:endParaRPr>
                    </a:p>
                    <a:p>
                      <a:pPr marL="0" marR="0" lvl="0" indent="0" algn="l">
                        <a:lnSpc>
                          <a:spcPct val="100000"/>
                        </a:lnSpc>
                        <a:spcBef>
                          <a:spcPts val="0"/>
                        </a:spcBef>
                        <a:spcAft>
                          <a:spcPts val="0"/>
                        </a:spcAft>
                        <a:buNone/>
                      </a:pPr>
                      <a:r>
                        <a:rPr lang="fi-FI" sz="1300" b="0" i="0" u="none" strike="noStrike" kern="1200" noProof="0" dirty="0" err="1">
                          <a:solidFill>
                            <a:schemeClr val="tx1"/>
                          </a:solidFill>
                          <a:effectLst/>
                          <a:latin typeface="Calibri"/>
                        </a:rPr>
                        <a:t>PolStat</a:t>
                      </a:r>
                      <a:r>
                        <a:rPr lang="fi-FI" sz="1300" b="0" i="0" u="none" strike="noStrike" kern="1200" noProof="0" dirty="0">
                          <a:solidFill>
                            <a:schemeClr val="tx1"/>
                          </a:solidFill>
                          <a:effectLst/>
                          <a:latin typeface="Calibri"/>
                        </a:rPr>
                        <a:t>: </a:t>
                      </a:r>
                      <a:endParaRPr lang="fi-FI" sz="1300" dirty="0"/>
                    </a:p>
                    <a:p>
                      <a:pPr marL="285750" marR="0" lvl="0" indent="-285750" algn="l">
                        <a:lnSpc>
                          <a:spcPct val="100000"/>
                        </a:lnSpc>
                        <a:spcBef>
                          <a:spcPts val="0"/>
                        </a:spcBef>
                        <a:spcAft>
                          <a:spcPts val="0"/>
                        </a:spcAft>
                        <a:buFont typeface="Arial"/>
                        <a:buChar char="•"/>
                      </a:pPr>
                      <a:r>
                        <a:rPr lang="fi-FI" sz="1300" b="0" i="0" u="none" strike="noStrike" kern="1200" noProof="0" dirty="0">
                          <a:solidFill>
                            <a:schemeClr val="tx1"/>
                          </a:solidFill>
                          <a:effectLst/>
                          <a:latin typeface="Calibri"/>
                        </a:rPr>
                        <a:t>Rattijuopumus, %</a:t>
                      </a:r>
                      <a:endParaRPr lang="fi-FI" sz="1050" b="0" i="0" u="none" strike="noStrike" kern="1200" noProof="0" dirty="0">
                        <a:solidFill>
                          <a:schemeClr val="dk1"/>
                        </a:solidFill>
                        <a:effectLst/>
                        <a:latin typeface="+mn-lt"/>
                      </a:endParaRPr>
                    </a:p>
                    <a:p>
                      <a:pPr marL="285750" marR="0" lvl="0" indent="-285750" algn="l">
                        <a:lnSpc>
                          <a:spcPct val="100000"/>
                        </a:lnSpc>
                        <a:spcBef>
                          <a:spcPts val="0"/>
                        </a:spcBef>
                        <a:spcAft>
                          <a:spcPts val="0"/>
                        </a:spcAft>
                        <a:buFont typeface="Arial"/>
                        <a:buChar char="•"/>
                      </a:pPr>
                      <a:endParaRPr lang="fi-FI" sz="1050" b="0" i="0" u="none" strike="noStrike" kern="1200" noProof="0">
                        <a:solidFill>
                          <a:schemeClr val="dk1"/>
                        </a:solidFill>
                        <a:effectLst/>
                        <a:latin typeface="+mn-lt"/>
                      </a:endParaRPr>
                    </a:p>
                    <a:p>
                      <a:pPr marL="0" marR="0" lvl="0" indent="0" algn="l">
                        <a:lnSpc>
                          <a:spcPct val="100000"/>
                        </a:lnSpc>
                        <a:spcBef>
                          <a:spcPts val="0"/>
                        </a:spcBef>
                        <a:spcAft>
                          <a:spcPts val="0"/>
                        </a:spcAft>
                        <a:buFont typeface="Arial"/>
                        <a:buNone/>
                      </a:pPr>
                      <a:r>
                        <a:rPr lang="fi-FI" sz="1300" b="0" i="0" u="none" strike="noStrike" kern="1200" noProof="0" dirty="0">
                          <a:solidFill>
                            <a:schemeClr val="dk1"/>
                          </a:solidFill>
                          <a:effectLst/>
                          <a:latin typeface="+mn-lt"/>
                        </a:rPr>
                        <a:t>Vaikuttavat</a:t>
                      </a:r>
                      <a:r>
                        <a:rPr lang="fi-FI" sz="1300" b="0" i="0" u="none" strike="noStrike" kern="1200" baseline="0" noProof="0" dirty="0">
                          <a:solidFill>
                            <a:schemeClr val="dk1"/>
                          </a:solidFill>
                          <a:effectLst/>
                          <a:latin typeface="+mn-lt"/>
                        </a:rPr>
                        <a:t> </a:t>
                      </a:r>
                      <a:r>
                        <a:rPr lang="fi-FI" sz="1300" b="0" i="0" u="none" strike="noStrike" kern="1200" baseline="0" noProof="0" dirty="0" err="1">
                          <a:solidFill>
                            <a:schemeClr val="dk1"/>
                          </a:solidFill>
                          <a:effectLst/>
                          <a:latin typeface="+mn-lt"/>
                        </a:rPr>
                        <a:t>hyte</a:t>
                      </a:r>
                      <a:r>
                        <a:rPr lang="fi-FI" sz="1300" b="0" i="0" u="none" strike="noStrike" kern="1200" baseline="0" noProof="0" dirty="0">
                          <a:solidFill>
                            <a:schemeClr val="dk1"/>
                          </a:solidFill>
                          <a:effectLst/>
                          <a:latin typeface="+mn-lt"/>
                        </a:rPr>
                        <a:t>-menetelmät kysely</a:t>
                      </a:r>
                      <a:endParaRPr lang="fi-FI" sz="1300" b="0" i="0" u="none" strike="noStrike" kern="1200" noProof="0" dirty="0">
                        <a:solidFill>
                          <a:schemeClr val="tx1"/>
                        </a:solidFill>
                        <a:effectLst/>
                        <a:latin typeface="Calibri"/>
                      </a:endParaRPr>
                    </a:p>
                  </a:txBody>
                  <a:tcPr/>
                </a:tc>
                <a:extLst>
                  <a:ext uri="{0D108BD9-81ED-4DB2-BD59-A6C34878D82A}">
                    <a16:rowId xmlns:a16="http://schemas.microsoft.com/office/drawing/2014/main" val="3614156747"/>
                  </a:ext>
                </a:extLst>
              </a:tr>
            </a:tbl>
          </a:graphicData>
        </a:graphic>
      </p:graphicFrame>
    </p:spTree>
    <p:extLst>
      <p:ext uri="{BB962C8B-B14F-4D97-AF65-F5344CB8AC3E}">
        <p14:creationId xmlns:p14="http://schemas.microsoft.com/office/powerpoint/2010/main" val="35450881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35120" y="70111"/>
            <a:ext cx="10972800" cy="458914"/>
          </a:xfrm>
        </p:spPr>
        <p:txBody>
          <a:bodyPr>
            <a:noAutofit/>
          </a:bodyPr>
          <a:lstStyle/>
          <a:p>
            <a:r>
              <a:rPr lang="fi-FI" sz="2800" b="1">
                <a:solidFill>
                  <a:srgbClr val="7030A0"/>
                </a:solidFill>
              </a:rPr>
              <a:t>Painopiste: Tapaturmien ja väkivallan ehkäiseminen</a:t>
            </a:r>
          </a:p>
        </p:txBody>
      </p:sp>
      <p:graphicFrame>
        <p:nvGraphicFramePr>
          <p:cNvPr id="4" name="Sisällön paikkamerkki 3"/>
          <p:cNvGraphicFramePr>
            <a:graphicFrameLocks noGrp="1"/>
          </p:cNvGraphicFramePr>
          <p:nvPr>
            <p:ph sz="quarter" idx="13"/>
            <p:extLst>
              <p:ext uri="{D42A27DB-BD31-4B8C-83A1-F6EECF244321}">
                <p14:modId xmlns:p14="http://schemas.microsoft.com/office/powerpoint/2010/main" val="204298792"/>
              </p:ext>
            </p:extLst>
          </p:nvPr>
        </p:nvGraphicFramePr>
        <p:xfrm>
          <a:off x="53576" y="557307"/>
          <a:ext cx="12138424" cy="3444240"/>
        </p:xfrm>
        <a:graphic>
          <a:graphicData uri="http://schemas.openxmlformats.org/drawingml/2006/table">
            <a:tbl>
              <a:tblPr firstRow="1" bandRow="1">
                <a:tableStyleId>{F5AB1C69-6EDB-4FF4-983F-18BD219EF322}</a:tableStyleId>
              </a:tblPr>
              <a:tblGrid>
                <a:gridCol w="1669902">
                  <a:extLst>
                    <a:ext uri="{9D8B030D-6E8A-4147-A177-3AD203B41FA5}">
                      <a16:colId xmlns:a16="http://schemas.microsoft.com/office/drawing/2014/main" val="1527863934"/>
                    </a:ext>
                  </a:extLst>
                </a:gridCol>
                <a:gridCol w="1705625">
                  <a:extLst>
                    <a:ext uri="{9D8B030D-6E8A-4147-A177-3AD203B41FA5}">
                      <a16:colId xmlns:a16="http://schemas.microsoft.com/office/drawing/2014/main" val="2118112610"/>
                    </a:ext>
                  </a:extLst>
                </a:gridCol>
                <a:gridCol w="4178261">
                  <a:extLst>
                    <a:ext uri="{9D8B030D-6E8A-4147-A177-3AD203B41FA5}">
                      <a16:colId xmlns:a16="http://schemas.microsoft.com/office/drawing/2014/main" val="2405627847"/>
                    </a:ext>
                  </a:extLst>
                </a:gridCol>
                <a:gridCol w="4584636">
                  <a:extLst>
                    <a:ext uri="{9D8B030D-6E8A-4147-A177-3AD203B41FA5}">
                      <a16:colId xmlns:a16="http://schemas.microsoft.com/office/drawing/2014/main" val="1987869538"/>
                    </a:ext>
                  </a:extLst>
                </a:gridCol>
              </a:tblGrid>
              <a:tr h="561283">
                <a:tc>
                  <a:txBody>
                    <a:bodyPr/>
                    <a:lstStyle/>
                    <a:p>
                      <a:r>
                        <a:rPr lang="fi-FI" sz="1600"/>
                        <a:t>TAVOITTEET</a:t>
                      </a:r>
                    </a:p>
                  </a:txBody>
                  <a:tcPr/>
                </a:tc>
                <a:tc>
                  <a:txBody>
                    <a:bodyPr/>
                    <a:lstStyle/>
                    <a:p>
                      <a:r>
                        <a:rPr lang="fi-FI" sz="1600"/>
                        <a:t>HUOMIOI</a:t>
                      </a:r>
                      <a:r>
                        <a:rPr lang="fi-FI" sz="1600" baseline="0"/>
                        <a:t> ERITYISESTI</a:t>
                      </a:r>
                      <a:endParaRPr lang="fi-FI"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a:t>MENETELMÄT</a:t>
                      </a:r>
                    </a:p>
                    <a:p>
                      <a:endParaRPr lang="fi-FI"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a:t>MITTARIT</a:t>
                      </a:r>
                    </a:p>
                  </a:txBody>
                  <a:tcPr/>
                </a:tc>
                <a:extLst>
                  <a:ext uri="{0D108BD9-81ED-4DB2-BD59-A6C34878D82A}">
                    <a16:rowId xmlns:a16="http://schemas.microsoft.com/office/drawing/2014/main" val="1840333654"/>
                  </a:ext>
                </a:extLst>
              </a:tr>
              <a:tr h="1432241">
                <a:tc>
                  <a:txBody>
                    <a:bodyPr/>
                    <a:lstStyle/>
                    <a:p>
                      <a:r>
                        <a:rPr lang="fi-FI" sz="1300" b="1"/>
                        <a:t>Nuorten tekemät rikokset vähenevät</a:t>
                      </a:r>
                    </a:p>
                  </a:txBody>
                  <a:tcPr/>
                </a:tc>
                <a:tc>
                  <a:txBody>
                    <a:bodyPr/>
                    <a:lstStyle/>
                    <a:p>
                      <a:r>
                        <a:rPr lang="fi-FI" sz="1300" b="0" i="0" kern="1200">
                          <a:solidFill>
                            <a:schemeClr val="dk1"/>
                          </a:solidFill>
                          <a:effectLst/>
                          <a:latin typeface="+mn-lt"/>
                          <a:ea typeface="+mn-ea"/>
                          <a:cs typeface="+mn-cs"/>
                        </a:rPr>
                        <a:t>Suuri osa nuorten rikoksista liittyy vapaa-ajan viettoon, alkoholinkäyttöön ja rajojen koetteluun. Yleisimpiä nuorten tekemiä rikoksia ovat näpistykset ja vahingonteot. Nuoret kohtaavat myös paljon väkivaltaa. Myös koulussa tapahtunut väkivalta voi olla rikos. </a:t>
                      </a:r>
                      <a:endParaRPr lang="fi-FI" sz="1300" b="0"/>
                    </a:p>
                  </a:txBody>
                  <a:tcPr/>
                </a:tc>
                <a:tc>
                  <a:txBody>
                    <a:bodyPr/>
                    <a:lstStyle/>
                    <a:p>
                      <a:pPr marL="285750" indent="-285750" rtl="0" fontAlgn="base">
                        <a:buFont typeface="Arial"/>
                        <a:buChar char="•"/>
                      </a:pPr>
                      <a:r>
                        <a:rPr lang="fi-FI" sz="1300" b="0" i="0" kern="1200">
                          <a:solidFill>
                            <a:schemeClr val="dk1"/>
                          </a:solidFill>
                          <a:effectLst/>
                          <a:latin typeface="+mn-lt"/>
                          <a:ea typeface="+mn-ea"/>
                          <a:cs typeface="+mn-cs"/>
                        </a:rPr>
                        <a:t>Valistustyö</a:t>
                      </a:r>
                      <a:r>
                        <a:rPr lang="fi-FI" sz="1300" b="0" i="0" kern="1200" baseline="0">
                          <a:solidFill>
                            <a:schemeClr val="dk1"/>
                          </a:solidFill>
                          <a:effectLst/>
                          <a:latin typeface="+mn-lt"/>
                          <a:ea typeface="+mn-ea"/>
                          <a:cs typeface="+mn-cs"/>
                        </a:rPr>
                        <a:t> nuorille ja vanhemmille</a:t>
                      </a:r>
                      <a:endParaRPr lang="fi-FI" sz="1300" b="0" i="0" kern="1200">
                        <a:solidFill>
                          <a:schemeClr val="dk1"/>
                        </a:solidFill>
                        <a:effectLst/>
                        <a:latin typeface="+mn-lt"/>
                        <a:ea typeface="+mn-ea"/>
                        <a:cs typeface="+mn-cs"/>
                      </a:endParaRPr>
                    </a:p>
                    <a:p>
                      <a:pPr marL="285750" indent="-285750" rtl="0" fontAlgn="base">
                        <a:buFont typeface="Arial"/>
                        <a:buChar char="•"/>
                      </a:pPr>
                      <a:r>
                        <a:rPr lang="fi-FI" sz="1300" b="0" i="0" kern="1200">
                          <a:solidFill>
                            <a:schemeClr val="dk1"/>
                          </a:solidFill>
                          <a:effectLst/>
                          <a:latin typeface="+mn-lt"/>
                          <a:ea typeface="+mn-ea"/>
                          <a:cs typeface="+mn-cs"/>
                        </a:rPr>
                        <a:t>Nuorille mielekäs tekeminen; ohjattu harrastustoiminta – mopokerhot yms. joissa samalla asennekasvatusta (esim. </a:t>
                      </a:r>
                      <a:r>
                        <a:rPr lang="fi-FI" sz="1300" b="0" i="0" kern="1200" err="1">
                          <a:solidFill>
                            <a:schemeClr val="dk1"/>
                          </a:solidFill>
                          <a:effectLst/>
                          <a:latin typeface="+mn-lt"/>
                          <a:ea typeface="+mn-ea"/>
                          <a:cs typeface="+mn-cs"/>
                          <a:hlinkClick r:id="rId3"/>
                        </a:rPr>
                        <a:t>Icehearts</a:t>
                      </a:r>
                      <a:r>
                        <a:rPr lang="fi-FI" sz="1300" b="0" i="0" kern="1200">
                          <a:solidFill>
                            <a:schemeClr val="dk1"/>
                          </a:solidFill>
                          <a:effectLst/>
                          <a:latin typeface="+mn-lt"/>
                          <a:ea typeface="+mn-ea"/>
                          <a:cs typeface="+mn-cs"/>
                          <a:hlinkClick r:id="rId3"/>
                        </a:rPr>
                        <a:t>-malli </a:t>
                      </a:r>
                      <a:r>
                        <a:rPr lang="fi-FI" sz="1300" b="0" i="0" kern="1200">
                          <a:solidFill>
                            <a:schemeClr val="dk1"/>
                          </a:solidFill>
                          <a:effectLst/>
                          <a:latin typeface="+mn-lt"/>
                          <a:ea typeface="+mn-ea"/>
                          <a:cs typeface="+mn-cs"/>
                        </a:rPr>
                        <a:t>alueen syrjäytymisvaarassa oleville</a:t>
                      </a:r>
                      <a:r>
                        <a:rPr lang="fi-FI" sz="1300" b="0" i="0" kern="1200" baseline="0">
                          <a:solidFill>
                            <a:schemeClr val="dk1"/>
                          </a:solidFill>
                          <a:effectLst/>
                          <a:latin typeface="+mn-lt"/>
                          <a:ea typeface="+mn-ea"/>
                          <a:cs typeface="+mn-cs"/>
                        </a:rPr>
                        <a:t> nuorille)</a:t>
                      </a:r>
                      <a:endParaRPr lang="fi-FI" sz="1300" kern="1200">
                        <a:solidFill>
                          <a:schemeClr val="dk1"/>
                        </a:solidFill>
                        <a:effectLst/>
                        <a:latin typeface="+mn-lt"/>
                        <a:ea typeface="+mn-ea"/>
                        <a:cs typeface="+mn-cs"/>
                      </a:endParaRPr>
                    </a:p>
                    <a:p>
                      <a:pPr marL="285750" lvl="0" indent="-285750">
                        <a:buFont typeface="Arial" panose="020B0604020202020204" pitchFamily="34" charset="0"/>
                        <a:buChar char="•"/>
                      </a:pPr>
                      <a:r>
                        <a:rPr lang="fi-FI" sz="1300" kern="1200">
                          <a:solidFill>
                            <a:schemeClr val="dk1"/>
                          </a:solidFill>
                          <a:effectLst/>
                          <a:latin typeface="+mn-lt"/>
                          <a:ea typeface="+mn-ea"/>
                          <a:cs typeface="+mn-cs"/>
                          <a:hlinkClick r:id="rId4"/>
                        </a:rPr>
                        <a:t>Ankkuritoiminta</a:t>
                      </a:r>
                      <a:r>
                        <a:rPr lang="fi-FI" sz="1300" kern="1200">
                          <a:solidFill>
                            <a:schemeClr val="dk1"/>
                          </a:solidFill>
                          <a:effectLst/>
                          <a:latin typeface="+mn-lt"/>
                          <a:ea typeface="+mn-ea"/>
                          <a:cs typeface="+mn-cs"/>
                        </a:rPr>
                        <a:t> (menetelmä lasten ja nuorten rikollisuuden ennaltaehkäisyyn ja varhaiseen puuttumiseen)</a:t>
                      </a:r>
                    </a:p>
                    <a:p>
                      <a:pPr marL="285750" lvl="0" indent="-285750">
                        <a:buFont typeface="Arial" panose="020B0604020202020204" pitchFamily="34" charset="0"/>
                        <a:buChar char="•"/>
                      </a:pPr>
                      <a:r>
                        <a:rPr lang="fi-FI" sz="1300" kern="1200">
                          <a:solidFill>
                            <a:schemeClr val="dk1"/>
                          </a:solidFill>
                          <a:effectLst/>
                          <a:latin typeface="+mn-lt"/>
                          <a:ea typeface="+mn-ea"/>
                          <a:cs typeface="+mn-cs"/>
                          <a:hlinkClick r:id="rId5"/>
                        </a:rPr>
                        <a:t>Sovittelumenettely</a:t>
                      </a:r>
                      <a:endParaRPr lang="fi-FI" sz="1300" kern="120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1300" b="0" i="0" kern="1200">
                          <a:solidFill>
                            <a:schemeClr val="dk1"/>
                          </a:solidFill>
                          <a:effectLst/>
                          <a:latin typeface="+mn-lt"/>
                          <a:ea typeface="+mn-ea"/>
                          <a:cs typeface="+mn-cs"/>
                        </a:rPr>
                        <a:t>Sotkanet,</a:t>
                      </a:r>
                      <a:r>
                        <a:rPr lang="fi-FI" sz="1300" b="0" i="0" kern="1200" baseline="0">
                          <a:solidFill>
                            <a:schemeClr val="dk1"/>
                          </a:solidFill>
                          <a:effectLst/>
                          <a:latin typeface="+mn-lt"/>
                          <a:ea typeface="+mn-ea"/>
                          <a:cs typeface="+mn-cs"/>
                        </a:rPr>
                        <a:t> tilastokeskus:</a:t>
                      </a:r>
                      <a:endParaRPr lang="fi-FI" sz="1300" b="0" i="0" kern="1200">
                        <a:solidFill>
                          <a:schemeClr val="dk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300" b="0" i="0" kern="1200">
                          <a:solidFill>
                            <a:schemeClr val="dk1"/>
                          </a:solidFill>
                          <a:effectLst/>
                          <a:latin typeface="+mn-lt"/>
                          <a:ea typeface="+mn-ea"/>
                          <a:cs typeface="+mn-cs"/>
                        </a:rPr>
                        <a:t>Rikoksista syyllisiksi epäillyt 0-14-vuotiaat/ 1000 vastaavanikäistä kohden,</a:t>
                      </a:r>
                      <a:r>
                        <a:rPr lang="fi-FI" sz="1300" b="0" i="0" kern="1200" baseline="0">
                          <a:solidFill>
                            <a:schemeClr val="dk1"/>
                          </a:solidFill>
                          <a:effectLst/>
                          <a:latin typeface="+mn-lt"/>
                          <a:ea typeface="+mn-ea"/>
                          <a:cs typeface="+mn-cs"/>
                        </a:rPr>
                        <a:t> 2019</a:t>
                      </a:r>
                      <a:endParaRPr lang="fi-FI" sz="1400" baseline="0">
                        <a:solidFill>
                          <a:schemeClr val="tx1"/>
                        </a:solidFill>
                        <a:latin typeface="+mn-lt"/>
                      </a:endParaRPr>
                    </a:p>
                    <a:p>
                      <a:pPr marL="0" lvl="0" indent="0">
                        <a:buFont typeface="Arial" panose="020B0604020202020204" pitchFamily="34" charset="0"/>
                        <a:buNone/>
                      </a:pPr>
                      <a:endParaRPr lang="fi-FI" sz="1300" kern="1200">
                        <a:solidFill>
                          <a:schemeClr val="dk1"/>
                        </a:solidFill>
                        <a:effectLst/>
                        <a:latin typeface="+mn-lt"/>
                        <a:ea typeface="+mn-ea"/>
                        <a:cs typeface="+mn-cs"/>
                      </a:endParaRPr>
                    </a:p>
                    <a:p>
                      <a:pPr marL="0" lvl="0" indent="0">
                        <a:buFont typeface="Arial" panose="020B0604020202020204" pitchFamily="34" charset="0"/>
                        <a:buNone/>
                      </a:pPr>
                      <a:r>
                        <a:rPr lang="fi-FI" sz="1300" kern="1200">
                          <a:solidFill>
                            <a:schemeClr val="dk1"/>
                          </a:solidFill>
                          <a:effectLst/>
                          <a:latin typeface="+mn-lt"/>
                          <a:ea typeface="+mn-ea"/>
                          <a:cs typeface="+mn-cs"/>
                        </a:rPr>
                        <a:t>Vaikuttavat </a:t>
                      </a:r>
                      <a:r>
                        <a:rPr lang="fi-FI" sz="1300" kern="1200" err="1">
                          <a:solidFill>
                            <a:schemeClr val="dk1"/>
                          </a:solidFill>
                          <a:effectLst/>
                          <a:latin typeface="+mn-lt"/>
                          <a:ea typeface="+mn-ea"/>
                          <a:cs typeface="+mn-cs"/>
                        </a:rPr>
                        <a:t>hyte</a:t>
                      </a:r>
                      <a:r>
                        <a:rPr lang="fi-FI" sz="1300" kern="1200">
                          <a:solidFill>
                            <a:schemeClr val="dk1"/>
                          </a:solidFill>
                          <a:effectLst/>
                          <a:latin typeface="+mn-lt"/>
                          <a:ea typeface="+mn-ea"/>
                          <a:cs typeface="+mn-cs"/>
                        </a:rPr>
                        <a:t>-menetelmät kysely</a:t>
                      </a:r>
                    </a:p>
                  </a:txBody>
                  <a:tcPr/>
                </a:tc>
                <a:extLst>
                  <a:ext uri="{0D108BD9-81ED-4DB2-BD59-A6C34878D82A}">
                    <a16:rowId xmlns:a16="http://schemas.microsoft.com/office/drawing/2014/main" val="180370289"/>
                  </a:ext>
                </a:extLst>
              </a:tr>
            </a:tbl>
          </a:graphicData>
        </a:graphic>
      </p:graphicFrame>
    </p:spTree>
    <p:extLst>
      <p:ext uri="{BB962C8B-B14F-4D97-AF65-F5344CB8AC3E}">
        <p14:creationId xmlns:p14="http://schemas.microsoft.com/office/powerpoint/2010/main" val="39610730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35120" y="70111"/>
            <a:ext cx="10972800" cy="458914"/>
          </a:xfrm>
        </p:spPr>
        <p:txBody>
          <a:bodyPr>
            <a:noAutofit/>
          </a:bodyPr>
          <a:lstStyle/>
          <a:p>
            <a:r>
              <a:rPr lang="fi-FI" sz="2800" b="1">
                <a:solidFill>
                  <a:schemeClr val="bg2">
                    <a:lumMod val="50000"/>
                  </a:schemeClr>
                </a:solidFill>
              </a:rPr>
              <a:t>Painopiste: </a:t>
            </a:r>
            <a:r>
              <a:rPr lang="fi-FI" sz="2800" b="1" err="1">
                <a:solidFill>
                  <a:schemeClr val="bg2">
                    <a:lumMod val="25000"/>
                  </a:schemeClr>
                </a:solidFill>
              </a:rPr>
              <a:t>Hyte</a:t>
            </a:r>
            <a:r>
              <a:rPr lang="fi-FI" sz="2800" b="1">
                <a:solidFill>
                  <a:schemeClr val="bg2">
                    <a:lumMod val="25000"/>
                  </a:schemeClr>
                </a:solidFill>
              </a:rPr>
              <a:t>- resurssien, rakenteiden ja prosessien vahvistuminen</a:t>
            </a:r>
          </a:p>
        </p:txBody>
      </p:sp>
      <p:graphicFrame>
        <p:nvGraphicFramePr>
          <p:cNvPr id="4" name="Sisällön paikkamerkki 3"/>
          <p:cNvGraphicFramePr>
            <a:graphicFrameLocks noGrp="1"/>
          </p:cNvGraphicFramePr>
          <p:nvPr>
            <p:ph sz="quarter" idx="13"/>
            <p:extLst>
              <p:ext uri="{D42A27DB-BD31-4B8C-83A1-F6EECF244321}">
                <p14:modId xmlns:p14="http://schemas.microsoft.com/office/powerpoint/2010/main" val="2458037365"/>
              </p:ext>
            </p:extLst>
          </p:nvPr>
        </p:nvGraphicFramePr>
        <p:xfrm>
          <a:off x="42333" y="491066"/>
          <a:ext cx="12159408" cy="6448636"/>
        </p:xfrm>
        <a:graphic>
          <a:graphicData uri="http://schemas.openxmlformats.org/drawingml/2006/table">
            <a:tbl>
              <a:tblPr firstRow="1" bandRow="1">
                <a:tableStyleId>{F5AB1C69-6EDB-4FF4-983F-18BD219EF322}</a:tableStyleId>
              </a:tblPr>
              <a:tblGrid>
                <a:gridCol w="1492177">
                  <a:extLst>
                    <a:ext uri="{9D8B030D-6E8A-4147-A177-3AD203B41FA5}">
                      <a16:colId xmlns:a16="http://schemas.microsoft.com/office/drawing/2014/main" val="1527863934"/>
                    </a:ext>
                  </a:extLst>
                </a:gridCol>
                <a:gridCol w="941917">
                  <a:extLst>
                    <a:ext uri="{9D8B030D-6E8A-4147-A177-3AD203B41FA5}">
                      <a16:colId xmlns:a16="http://schemas.microsoft.com/office/drawing/2014/main" val="2118112610"/>
                    </a:ext>
                  </a:extLst>
                </a:gridCol>
                <a:gridCol w="4103049">
                  <a:extLst>
                    <a:ext uri="{9D8B030D-6E8A-4147-A177-3AD203B41FA5}">
                      <a16:colId xmlns:a16="http://schemas.microsoft.com/office/drawing/2014/main" val="2405627847"/>
                    </a:ext>
                  </a:extLst>
                </a:gridCol>
                <a:gridCol w="5622265">
                  <a:extLst>
                    <a:ext uri="{9D8B030D-6E8A-4147-A177-3AD203B41FA5}">
                      <a16:colId xmlns:a16="http://schemas.microsoft.com/office/drawing/2014/main" val="1987869538"/>
                    </a:ext>
                  </a:extLst>
                </a:gridCol>
              </a:tblGrid>
              <a:tr h="539058">
                <a:tc>
                  <a:txBody>
                    <a:bodyPr/>
                    <a:lstStyle/>
                    <a:p>
                      <a:r>
                        <a:rPr lang="fi-FI" sz="1400" dirty="0"/>
                        <a:t>TAVOITTEET</a:t>
                      </a:r>
                    </a:p>
                  </a:txBody>
                  <a:tcPr>
                    <a:solidFill>
                      <a:schemeClr val="accent6"/>
                    </a:solidFill>
                  </a:tcPr>
                </a:tc>
                <a:tc>
                  <a:txBody>
                    <a:bodyPr/>
                    <a:lstStyle/>
                    <a:p>
                      <a:r>
                        <a:rPr lang="fi-FI" sz="1400" dirty="0"/>
                        <a:t>HUOMIOI</a:t>
                      </a:r>
                      <a:r>
                        <a:rPr lang="fi-FI" sz="1400" baseline="0" dirty="0"/>
                        <a:t> ERITYISESTI</a:t>
                      </a:r>
                      <a:endParaRPr lang="fi-FI" sz="1400" dirty="0"/>
                    </a:p>
                  </a:txBody>
                  <a:tcP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dirty="0"/>
                        <a:t>MENETELMÄT</a:t>
                      </a:r>
                    </a:p>
                    <a:p>
                      <a:endParaRPr lang="fi-FI" sz="1400"/>
                    </a:p>
                  </a:txBody>
                  <a:tcP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dirty="0"/>
                        <a:t>MITTARIT</a:t>
                      </a:r>
                    </a:p>
                  </a:txBody>
                  <a:tcPr>
                    <a:solidFill>
                      <a:schemeClr val="accent6"/>
                    </a:solidFill>
                  </a:tcPr>
                </a:tc>
                <a:extLst>
                  <a:ext uri="{0D108BD9-81ED-4DB2-BD59-A6C34878D82A}">
                    <a16:rowId xmlns:a16="http://schemas.microsoft.com/office/drawing/2014/main" val="1840333654"/>
                  </a:ext>
                </a:extLst>
              </a:tr>
              <a:tr h="1068916">
                <a:tc>
                  <a:txBody>
                    <a:bodyPr/>
                    <a:lstStyle/>
                    <a:p>
                      <a:pPr lvl="0">
                        <a:buNone/>
                      </a:pPr>
                      <a:r>
                        <a:rPr lang="fi-FI" sz="1300" b="1" i="0" kern="1200" dirty="0">
                          <a:solidFill>
                            <a:schemeClr val="dk1"/>
                          </a:solidFill>
                          <a:effectLst/>
                          <a:latin typeface="+mn-lt"/>
                          <a:ea typeface="+mn-ea"/>
                          <a:cs typeface="+mn-cs"/>
                        </a:rPr>
                        <a:t>Vaikutusten ennakkoarviointi päätöksenteossa </a:t>
                      </a:r>
                    </a:p>
                    <a:p>
                      <a:pPr lvl="0">
                        <a:buNone/>
                      </a:pPr>
                      <a:r>
                        <a:rPr lang="fi-FI" sz="1300" b="1" i="0" kern="1200" dirty="0">
                          <a:solidFill>
                            <a:schemeClr val="dk1"/>
                          </a:solidFill>
                          <a:effectLst/>
                          <a:latin typeface="+mn-lt"/>
                          <a:ea typeface="+mn-ea"/>
                          <a:cs typeface="+mn-cs"/>
                        </a:rPr>
                        <a:t>(EVA)</a:t>
                      </a:r>
                      <a:r>
                        <a:rPr lang="fi-FI" sz="1300" b="1" i="0" kern="1200" baseline="0" dirty="0">
                          <a:solidFill>
                            <a:schemeClr val="dk1"/>
                          </a:solidFill>
                          <a:effectLst/>
                          <a:latin typeface="+mn-lt"/>
                          <a:ea typeface="+mn-ea"/>
                          <a:cs typeface="+mn-cs"/>
                        </a:rPr>
                        <a:t> </a:t>
                      </a:r>
                      <a:endParaRPr lang="fi-FI" sz="1300" b="1">
                        <a:solidFill>
                          <a:schemeClr val="dk1"/>
                        </a:solidFill>
                      </a:endParaRPr>
                    </a:p>
                  </a:txBody>
                  <a:tcPr>
                    <a:solidFill>
                      <a:schemeClr val="accent6">
                        <a:lumMod val="20000"/>
                        <a:lumOff val="80000"/>
                      </a:schemeClr>
                    </a:solidFill>
                  </a:tcPr>
                </a:tc>
                <a:tc>
                  <a:txBody>
                    <a:bodyPr/>
                    <a:lstStyle/>
                    <a:p>
                      <a:pPr lvl="0">
                        <a:buNone/>
                      </a:pPr>
                      <a:endParaRPr lang="fi-FI" sz="1600"/>
                    </a:p>
                  </a:txBody>
                  <a:tcPr>
                    <a:solidFill>
                      <a:schemeClr val="accent6">
                        <a:lumMod val="20000"/>
                        <a:lumOff val="80000"/>
                      </a:schemeClr>
                    </a:solidFill>
                  </a:tcPr>
                </a:tc>
                <a:tc>
                  <a:txBody>
                    <a:bodyPr/>
                    <a:lstStyle/>
                    <a:p>
                      <a:pPr marL="285750" lvl="0" indent="-285750" rtl="0">
                        <a:buFont typeface="Arial" panose="020B0604020202020204" pitchFamily="34" charset="0"/>
                        <a:buChar char="•"/>
                      </a:pPr>
                      <a:r>
                        <a:rPr lang="fi-FI" sz="1300" b="0" i="0" kern="1200" dirty="0">
                          <a:solidFill>
                            <a:schemeClr val="dk1"/>
                          </a:solidFill>
                          <a:effectLst/>
                          <a:latin typeface="+mn-lt"/>
                          <a:ea typeface="+mn-ea"/>
                          <a:cs typeface="+mn-cs"/>
                        </a:rPr>
                        <a:t>Tehty </a:t>
                      </a:r>
                      <a:r>
                        <a:rPr lang="fi-FI" sz="1300" b="0" i="0" kern="1200" dirty="0">
                          <a:solidFill>
                            <a:schemeClr val="dk1"/>
                          </a:solidFill>
                          <a:effectLst/>
                          <a:latin typeface="+mn-lt"/>
                          <a:ea typeface="+mn-ea"/>
                          <a:cs typeface="+mn-cs"/>
                          <a:hlinkClick r:id="rId3"/>
                        </a:rPr>
                        <a:t>päätös käyttöönotosta </a:t>
                      </a:r>
                      <a:r>
                        <a:rPr lang="fi-FI" sz="1300" b="0" i="0" kern="1200" dirty="0">
                          <a:solidFill>
                            <a:schemeClr val="dk1"/>
                          </a:solidFill>
                          <a:effectLst/>
                          <a:latin typeface="+mn-lt"/>
                          <a:ea typeface="+mn-ea"/>
                          <a:cs typeface="+mn-cs"/>
                        </a:rPr>
                        <a:t>kunnissa ja hyvinvointialueella </a:t>
                      </a:r>
                      <a:endParaRPr lang="fi-FI" dirty="0">
                        <a:solidFill>
                          <a:schemeClr val="dk1"/>
                        </a:solidFill>
                      </a:endParaRPr>
                    </a:p>
                    <a:p>
                      <a:pPr marL="285750" lvl="0" indent="-285750" rtl="0">
                        <a:buFont typeface="Arial" panose="020B0604020202020204" pitchFamily="34" charset="0"/>
                        <a:buChar char="•"/>
                      </a:pPr>
                      <a:r>
                        <a:rPr lang="fi-FI" sz="1300" b="0" i="0" kern="1200" dirty="0">
                          <a:solidFill>
                            <a:schemeClr val="dk1"/>
                          </a:solidFill>
                          <a:effectLst/>
                          <a:latin typeface="+mn-lt"/>
                          <a:ea typeface="+mn-ea"/>
                          <a:cs typeface="+mn-cs"/>
                        </a:rPr>
                        <a:t>EVA käyttö aktiivista päätösten valmistelussa </a:t>
                      </a:r>
                      <a:endParaRPr lang="fi-FI" dirty="0">
                        <a:solidFill>
                          <a:schemeClr val="dk1"/>
                        </a:solidFill>
                      </a:endParaRPr>
                    </a:p>
                    <a:p>
                      <a:pPr marL="285750" lvl="0" indent="-285750" rtl="0">
                        <a:buFont typeface="Arial" panose="020B0604020202020204" pitchFamily="34" charset="0"/>
                        <a:buChar char="•"/>
                      </a:pPr>
                      <a:r>
                        <a:rPr lang="fi-FI" sz="1300" b="0" i="0" kern="1200" dirty="0">
                          <a:solidFill>
                            <a:schemeClr val="dk1"/>
                          </a:solidFill>
                          <a:effectLst/>
                          <a:latin typeface="+mn-lt"/>
                          <a:ea typeface="+mn-ea"/>
                          <a:cs typeface="+mn-cs"/>
                        </a:rPr>
                        <a:t>EVA käytön seuranta ja arviointi </a:t>
                      </a:r>
                      <a:endParaRPr lang="fi-FI" dirty="0">
                        <a:solidFill>
                          <a:schemeClr val="dk1"/>
                        </a:solidFill>
                      </a:endParaRPr>
                    </a:p>
                  </a:txBody>
                  <a:tcPr>
                    <a:solidFill>
                      <a:schemeClr val="accent6">
                        <a:lumMod val="20000"/>
                        <a:lumOff val="80000"/>
                      </a:schemeClr>
                    </a:solidFill>
                  </a:tcPr>
                </a:tc>
                <a:tc>
                  <a:txBody>
                    <a:bodyPr/>
                    <a:lstStyle/>
                    <a:p>
                      <a:pPr marL="0" lvl="0" indent="0">
                        <a:buFont typeface="Arial" panose="020B0604020202020204" pitchFamily="34" charset="0"/>
                        <a:buNone/>
                      </a:pPr>
                      <a:r>
                        <a:rPr lang="fi-FI" sz="1300" b="0" i="0" kern="1200" dirty="0" err="1">
                          <a:solidFill>
                            <a:schemeClr val="dk1"/>
                          </a:solidFill>
                          <a:effectLst/>
                          <a:latin typeface="+mn-lt"/>
                          <a:ea typeface="+mn-ea"/>
                          <a:cs typeface="+mn-cs"/>
                        </a:rPr>
                        <a:t>TEAviisari</a:t>
                      </a:r>
                      <a:r>
                        <a:rPr lang="fi-FI" sz="1300" b="0" i="0" kern="1200" dirty="0">
                          <a:solidFill>
                            <a:schemeClr val="dk1"/>
                          </a:solidFill>
                          <a:effectLst/>
                          <a:latin typeface="+mn-lt"/>
                          <a:ea typeface="+mn-ea"/>
                          <a:cs typeface="+mn-cs"/>
                        </a:rPr>
                        <a:t>, kuntajohto, perusterveydenhuolto, kulttuuri</a:t>
                      </a:r>
                      <a:r>
                        <a:rPr lang="fi-FI" sz="1300" b="0" i="0" kern="1200" baseline="0" dirty="0">
                          <a:solidFill>
                            <a:schemeClr val="dk1"/>
                          </a:solidFill>
                          <a:effectLst/>
                          <a:latin typeface="+mn-lt"/>
                          <a:ea typeface="+mn-ea"/>
                          <a:cs typeface="+mn-cs"/>
                        </a:rPr>
                        <a:t> ja</a:t>
                      </a:r>
                      <a:r>
                        <a:rPr lang="fi-FI" sz="1300" b="0" i="0" kern="1200" dirty="0">
                          <a:solidFill>
                            <a:schemeClr val="dk1"/>
                          </a:solidFill>
                          <a:effectLst/>
                          <a:latin typeface="+mn-lt"/>
                          <a:ea typeface="+mn-ea"/>
                          <a:cs typeface="+mn-cs"/>
                        </a:rPr>
                        <a:t> liikunta:</a:t>
                      </a:r>
                      <a:endParaRPr lang="fi-FI" dirty="0">
                        <a:solidFill>
                          <a:schemeClr val="dk1"/>
                        </a:solidFill>
                      </a:endParaRPr>
                    </a:p>
                    <a:p>
                      <a:pPr marL="285750" lvl="0" indent="-285750">
                        <a:buFont typeface="Arial" panose="020B0604020202020204" pitchFamily="34" charset="0"/>
                        <a:buChar char="•"/>
                      </a:pPr>
                      <a:r>
                        <a:rPr lang="fi-FI" sz="1300" b="0" i="0" kern="1200" dirty="0">
                          <a:solidFill>
                            <a:schemeClr val="dk1"/>
                          </a:solidFill>
                          <a:effectLst/>
                          <a:latin typeface="+mn-lt"/>
                          <a:ea typeface="+mn-ea"/>
                          <a:cs typeface="+mn-cs"/>
                        </a:rPr>
                        <a:t>Ennakkoarvioinnin käyttö päätöksenteon valmistelussa</a:t>
                      </a:r>
                      <a:endParaRPr lang="fi-FI" sz="1300" kern="1200" dirty="0">
                        <a:solidFill>
                          <a:schemeClr val="dk1"/>
                        </a:solidFill>
                        <a:effectLst/>
                        <a:latin typeface="+mn-lt"/>
                        <a:ea typeface="+mn-ea"/>
                        <a:cs typeface="+mn-cs"/>
                      </a:endParaRPr>
                    </a:p>
                    <a:p>
                      <a:pPr marL="285750" lvl="0" indent="-285750">
                        <a:buFont typeface="Arial" panose="020B0604020202020204" pitchFamily="34" charset="0"/>
                        <a:buChar char="•"/>
                      </a:pPr>
                      <a:r>
                        <a:rPr lang="fi-FI" sz="1300" kern="1200" dirty="0">
                          <a:solidFill>
                            <a:srgbClr val="7030A0"/>
                          </a:solidFill>
                          <a:effectLst/>
                          <a:latin typeface="+mn-lt"/>
                          <a:ea typeface="+mn-ea"/>
                          <a:cs typeface="+mn-cs"/>
                        </a:rPr>
                        <a:t>Liikunnan edistämisestä vastaavat viranhaltijat osallistuvat toimielinten vaikutusten ennakkoarviointiin HYTE(K)</a:t>
                      </a:r>
                      <a:endParaRPr lang="fi-FI" sz="1300" b="0" i="0" kern="1200" dirty="0">
                        <a:solidFill>
                          <a:srgbClr val="7030A0"/>
                        </a:solidFill>
                        <a:effectLst/>
                        <a:latin typeface="+mn-lt"/>
                        <a:ea typeface="+mn-ea"/>
                        <a:cs typeface="+mn-cs"/>
                      </a:endParaRPr>
                    </a:p>
                  </a:txBody>
                  <a:tcPr>
                    <a:solidFill>
                      <a:schemeClr val="accent6">
                        <a:lumMod val="20000"/>
                        <a:lumOff val="80000"/>
                      </a:schemeClr>
                    </a:solidFill>
                  </a:tcPr>
                </a:tc>
                <a:extLst>
                  <a:ext uri="{0D108BD9-81ED-4DB2-BD59-A6C34878D82A}">
                    <a16:rowId xmlns:a16="http://schemas.microsoft.com/office/drawing/2014/main" val="2802127521"/>
                  </a:ext>
                </a:extLst>
              </a:tr>
              <a:tr h="2295990">
                <a:tc>
                  <a:txBody>
                    <a:bodyPr/>
                    <a:lstStyle/>
                    <a:p>
                      <a:r>
                        <a:rPr lang="fi-FI" sz="1300" b="1" i="0" kern="1200" dirty="0">
                          <a:solidFill>
                            <a:schemeClr val="dk1"/>
                          </a:solidFill>
                          <a:effectLst/>
                          <a:latin typeface="+mn-lt"/>
                          <a:ea typeface="+mn-ea"/>
                          <a:cs typeface="+mn-cs"/>
                        </a:rPr>
                        <a:t>HYTE-resurssit ja rakenteet vahvistuvat</a:t>
                      </a:r>
                      <a:endParaRPr lang="fi-FI" sz="1300" b="1" dirty="0"/>
                    </a:p>
                  </a:txBody>
                  <a:tcPr>
                    <a:solidFill>
                      <a:schemeClr val="accent6">
                        <a:lumMod val="40000"/>
                        <a:lumOff val="60000"/>
                      </a:schemeClr>
                    </a:solidFill>
                  </a:tcPr>
                </a:tc>
                <a:tc>
                  <a:txBody>
                    <a:bodyPr/>
                    <a:lstStyle/>
                    <a:p>
                      <a:endParaRPr lang="fi-FI" sz="1400">
                        <a:solidFill>
                          <a:srgbClr val="7030A0"/>
                        </a:solidFill>
                      </a:endParaRPr>
                    </a:p>
                  </a:txBody>
                  <a:tcPr>
                    <a:solidFill>
                      <a:schemeClr val="accent6">
                        <a:lumMod val="40000"/>
                        <a:lumOff val="60000"/>
                      </a:schemeClr>
                    </a:solidFill>
                  </a:tcPr>
                </a:tc>
                <a:tc>
                  <a:txBody>
                    <a:bodyPr/>
                    <a:lstStyle/>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4"/>
                        </a:rPr>
                        <a:t>HYTE</a:t>
                      </a:r>
                      <a:r>
                        <a:rPr lang="fi-FI" sz="1300" b="0" i="0" kern="120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hlinkClick r:id="rId5"/>
                        </a:rPr>
                        <a:t>EPT</a:t>
                      </a:r>
                      <a:r>
                        <a:rPr lang="fi-FI" sz="1300" b="0" i="0" kern="1200" dirty="0">
                          <a:solidFill>
                            <a:schemeClr val="dk1"/>
                          </a:solidFill>
                          <a:effectLst/>
                          <a:latin typeface="+mn-lt"/>
                          <a:ea typeface="+mn-ea"/>
                          <a:cs typeface="+mn-cs"/>
                        </a:rPr>
                        <a:t>- ja </a:t>
                      </a:r>
                      <a:r>
                        <a:rPr lang="fi-FI" sz="1300" b="0" i="0" kern="1200" dirty="0">
                          <a:solidFill>
                            <a:schemeClr val="dk1"/>
                          </a:solidFill>
                          <a:effectLst/>
                          <a:latin typeface="+mn-lt"/>
                          <a:ea typeface="+mn-ea"/>
                          <a:cs typeface="+mn-cs"/>
                          <a:hlinkClick r:id="rId6"/>
                        </a:rPr>
                        <a:t>osallisuuden</a:t>
                      </a:r>
                      <a:r>
                        <a:rPr lang="fi-FI" sz="1300" b="0" i="0" kern="1200" dirty="0">
                          <a:solidFill>
                            <a:schemeClr val="dk1"/>
                          </a:solidFill>
                          <a:effectLst/>
                          <a:latin typeface="+mn-lt"/>
                          <a:ea typeface="+mn-ea"/>
                          <a:cs typeface="+mn-cs"/>
                        </a:rPr>
                        <a:t> koordinaatiosta sovittu kunnissa ja hyvinvointialueella: päätös tehtävistä ja riittävistä resursseista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Järjestöyhteistyöstä vastaavan nimeäminen</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Kuntien järjestöfoorumit</a:t>
                      </a:r>
                    </a:p>
                    <a:p>
                      <a:pPr marL="285750" lvl="0" indent="-285750">
                        <a:buFont typeface="Arial" panose="020B0604020202020204" pitchFamily="34" charset="0"/>
                        <a:buChar char="•"/>
                      </a:pPr>
                      <a:r>
                        <a:rPr lang="fi-FI" sz="1300" b="0" i="0" kern="1200" dirty="0">
                          <a:solidFill>
                            <a:schemeClr val="tx1"/>
                          </a:solidFill>
                          <a:effectLst/>
                          <a:latin typeface="+mn-lt"/>
                          <a:ea typeface="+mn-ea"/>
                          <a:cs typeface="+mn-cs"/>
                        </a:rPr>
                        <a:t>Ruokakasvatusyhdyshenkilön/ -tiimin (varhaiskasvatus ja koulu) nimeäminen</a:t>
                      </a:r>
                      <a:endParaRPr lang="fi-FI" dirty="0">
                        <a:solidFill>
                          <a:schemeClr val="tx1"/>
                        </a:solidFill>
                      </a:endParaRPr>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Perustettavat työryhmät ja teemaverkostot ovat poikkihallinnollisia, monialaisia (sisältää myös hyvinvointialueen edustuksen)  ja niiden tehtävät on kuvattu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Ennaltaehkäisevän terveydenhuollon resurssointi kuntoon (lukio ja ammatillinen) </a:t>
                      </a:r>
                    </a:p>
                  </a:txBody>
                  <a:tcPr>
                    <a:solidFill>
                      <a:schemeClr val="accent6">
                        <a:lumMod val="40000"/>
                        <a:lumOff val="60000"/>
                      </a:schemeClr>
                    </a:solidFill>
                  </a:tcPr>
                </a:tc>
                <a:tc>
                  <a:txBody>
                    <a:bodyPr/>
                    <a:lstStyle/>
                    <a:p>
                      <a:pPr rtl="0" fontAlgn="base"/>
                      <a:r>
                        <a:rPr lang="fi-FI" sz="1300" b="0" i="0" kern="1200" dirty="0" err="1">
                          <a:solidFill>
                            <a:schemeClr val="dk1"/>
                          </a:solidFill>
                          <a:effectLst/>
                          <a:latin typeface="+mn-lt"/>
                          <a:ea typeface="+mn-ea"/>
                          <a:cs typeface="+mn-cs"/>
                        </a:rPr>
                        <a:t>TEAviisari</a:t>
                      </a:r>
                      <a:r>
                        <a:rPr lang="fi-FI" sz="1300" b="0" i="0" kern="1200" dirty="0">
                          <a:solidFill>
                            <a:schemeClr val="dk1"/>
                          </a:solidFill>
                          <a:effectLst/>
                          <a:latin typeface="+mn-lt"/>
                          <a:ea typeface="+mn-ea"/>
                          <a:cs typeface="+mn-cs"/>
                        </a:rPr>
                        <a:t>, kuntajohto:</a:t>
                      </a:r>
                    </a:p>
                    <a:p>
                      <a:pPr marL="285750" indent="-285750" rtl="0" fontAlgn="base">
                        <a:buFont typeface="Arial" panose="020B0604020202020204" pitchFamily="34" charset="0"/>
                        <a:buChar char="•"/>
                      </a:pPr>
                      <a:r>
                        <a:rPr lang="fi-FI" sz="1300" b="0" i="0" kern="1200" dirty="0">
                          <a:solidFill>
                            <a:srgbClr val="7030A0"/>
                          </a:solidFill>
                          <a:effectLst/>
                          <a:latin typeface="+mn-lt"/>
                          <a:ea typeface="+mn-ea"/>
                          <a:cs typeface="+mn-cs"/>
                        </a:rPr>
                        <a:t>Kunnassa toimii erikseen nimetty asiantuntija, joka koordinoi hyvinvoinnin ja terveyden edistämistyötä HYTE(K)</a:t>
                      </a:r>
                    </a:p>
                    <a:p>
                      <a:pPr marL="285750" lvl="0" indent="-285750">
                        <a:buFont typeface="Arial" panose="020B0604020202020204" pitchFamily="34" charset="0"/>
                        <a:buChar char="•"/>
                      </a:pPr>
                      <a:r>
                        <a:rPr lang="fi-FI" sz="1300" b="0" i="0" kern="1200" dirty="0">
                          <a:solidFill>
                            <a:schemeClr val="dk1"/>
                          </a:solidFill>
                          <a:effectLst/>
                          <a:latin typeface="+mn-lt"/>
                          <a:ea typeface="+mn-ea"/>
                          <a:cs typeface="+mn-cs"/>
                        </a:rPr>
                        <a:t>HYTE-koordinaation resurssit ja päätös </a:t>
                      </a:r>
                    </a:p>
                    <a:p>
                      <a:pPr marL="285750" lvl="0" indent="-285750">
                        <a:buFont typeface="Arial" panose="020B0604020202020204" pitchFamily="34" charset="0"/>
                        <a:buChar char="•"/>
                      </a:pPr>
                      <a:r>
                        <a:rPr lang="fi-FI" sz="1300" b="0" i="0" kern="1200" dirty="0">
                          <a:solidFill>
                            <a:schemeClr val="dk1"/>
                          </a:solidFill>
                          <a:effectLst/>
                          <a:latin typeface="+mn-lt"/>
                          <a:ea typeface="+mn-ea"/>
                          <a:cs typeface="+mn-cs"/>
                        </a:rPr>
                        <a:t>Avustukset </a:t>
                      </a:r>
                    </a:p>
                    <a:p>
                      <a:pPr marL="0" lvl="0" indent="0">
                        <a:buFont typeface="Arial" panose="020B0604020202020204" pitchFamily="34" charset="0"/>
                        <a:buNone/>
                      </a:pPr>
                      <a:r>
                        <a:rPr lang="fi-FI" sz="1300" b="0" i="0" kern="1200" dirty="0" err="1">
                          <a:solidFill>
                            <a:schemeClr val="dk1"/>
                          </a:solidFill>
                          <a:effectLst/>
                          <a:latin typeface="+mn-lt"/>
                          <a:ea typeface="+mn-ea"/>
                          <a:cs typeface="+mn-cs"/>
                        </a:rPr>
                        <a:t>TEAviisari</a:t>
                      </a:r>
                      <a:r>
                        <a:rPr lang="fi-FI" sz="1300" b="0" i="0" kern="1200" dirty="0">
                          <a:solidFill>
                            <a:schemeClr val="dk1"/>
                          </a:solidFill>
                          <a:effectLst/>
                          <a:latin typeface="+mn-lt"/>
                          <a:ea typeface="+mn-ea"/>
                          <a:cs typeface="+mn-cs"/>
                        </a:rPr>
                        <a:t>,</a:t>
                      </a:r>
                      <a:r>
                        <a:rPr lang="fi-FI" sz="1300" b="0" i="0" kern="1200" baseline="0" dirty="0">
                          <a:solidFill>
                            <a:schemeClr val="dk1"/>
                          </a:solidFill>
                          <a:effectLst/>
                          <a:latin typeface="+mn-lt"/>
                          <a:ea typeface="+mn-ea"/>
                          <a:cs typeface="+mn-cs"/>
                        </a:rPr>
                        <a:t> ammatillinen ja lukiokoulutus:</a:t>
                      </a:r>
                      <a:endParaRPr lang="fi-FI" sz="1300" b="0" i="0" kern="1200" dirty="0">
                        <a:solidFill>
                          <a:schemeClr val="dk1"/>
                        </a:solidFill>
                        <a:effectLst/>
                        <a:latin typeface="+mn-lt"/>
                        <a:ea typeface="+mn-ea"/>
                        <a:cs typeface="+mn-cs"/>
                      </a:endParaRPr>
                    </a:p>
                    <a:p>
                      <a:pPr marL="285750" lvl="0" indent="-285750">
                        <a:buFont typeface="Arial" panose="020B0604020202020204" pitchFamily="34" charset="0"/>
                        <a:buChar char="•"/>
                      </a:pPr>
                      <a:r>
                        <a:rPr lang="fi-FI" sz="1300" b="0" i="0" kern="1200" dirty="0">
                          <a:solidFill>
                            <a:schemeClr val="dk1"/>
                          </a:solidFill>
                          <a:effectLst/>
                          <a:latin typeface="+mn-lt"/>
                          <a:ea typeface="+mn-ea"/>
                          <a:cs typeface="+mn-cs"/>
                        </a:rPr>
                        <a:t>Lääkärimitoitus, lääkärin työpanos/</a:t>
                      </a:r>
                      <a:r>
                        <a:rPr lang="fi-FI" sz="1300" b="0" i="0" kern="1200" baseline="0" dirty="0">
                          <a:solidFill>
                            <a:schemeClr val="dk1"/>
                          </a:solidFill>
                          <a:effectLst/>
                          <a:latin typeface="+mn-lt"/>
                          <a:ea typeface="+mn-ea"/>
                          <a:cs typeface="+mn-cs"/>
                        </a:rPr>
                        <a:t> 100 opiskelijaa</a:t>
                      </a:r>
                    </a:p>
                    <a:p>
                      <a:pPr marL="0" lvl="0" indent="0">
                        <a:buFont typeface="Arial" panose="020B0604020202020204" pitchFamily="34" charset="0"/>
                        <a:buNone/>
                      </a:pPr>
                      <a:r>
                        <a:rPr lang="fi-FI" sz="1300" b="0" i="0" kern="1200" baseline="0" dirty="0" err="1">
                          <a:solidFill>
                            <a:schemeClr val="dk1"/>
                          </a:solidFill>
                          <a:effectLst/>
                          <a:latin typeface="+mn-lt"/>
                          <a:ea typeface="+mn-ea"/>
                          <a:cs typeface="+mn-cs"/>
                        </a:rPr>
                        <a:t>TEAviisari</a:t>
                      </a:r>
                      <a:r>
                        <a:rPr lang="fi-FI" sz="1300" b="0" i="0" kern="1200" baseline="0" dirty="0">
                          <a:solidFill>
                            <a:schemeClr val="dk1"/>
                          </a:solidFill>
                          <a:effectLst/>
                          <a:latin typeface="+mn-lt"/>
                          <a:ea typeface="+mn-ea"/>
                          <a:cs typeface="+mn-cs"/>
                        </a:rPr>
                        <a:t>:</a:t>
                      </a:r>
                      <a:endParaRPr lang="fi-FI" sz="1300" b="0" i="0" kern="1200" dirty="0">
                        <a:solidFill>
                          <a:schemeClr val="dk1"/>
                        </a:solidFill>
                        <a:effectLst/>
                        <a:latin typeface="+mn-lt"/>
                        <a:ea typeface="+mn-ea"/>
                        <a:cs typeface="+mn-cs"/>
                      </a:endParaRPr>
                    </a:p>
                    <a:p>
                      <a:pPr marL="285750" lvl="0" indent="-285750">
                        <a:buFont typeface="Arial" panose="020B0604020202020204" pitchFamily="34" charset="0"/>
                        <a:buChar char="•"/>
                      </a:pPr>
                      <a:r>
                        <a:rPr lang="fi-FI" sz="1300" b="0" i="0" kern="1200" dirty="0">
                          <a:solidFill>
                            <a:srgbClr val="7030A0"/>
                          </a:solidFill>
                          <a:effectLst/>
                          <a:latin typeface="+mn-lt"/>
                          <a:ea typeface="+mn-ea"/>
                          <a:cs typeface="+mn-cs"/>
                        </a:rPr>
                        <a:t>Koulukuraattorin työpanoksen määrä viikossa jaettuna 100 oppilaalla HYTE(H) </a:t>
                      </a:r>
                    </a:p>
                    <a:p>
                      <a:pPr marL="285750" indent="-285750" rtl="0" fontAlgn="base">
                        <a:buFont typeface="Arial" panose="020B0604020202020204" pitchFamily="34" charset="0"/>
                        <a:buChar char="•"/>
                      </a:pPr>
                      <a:r>
                        <a:rPr lang="fi-FI" sz="1300" b="0" i="0" kern="1200" dirty="0">
                          <a:solidFill>
                            <a:srgbClr val="7030A0"/>
                          </a:solidFill>
                          <a:effectLst/>
                          <a:latin typeface="+mn-lt"/>
                          <a:ea typeface="+mn-ea"/>
                          <a:cs typeface="+mn-cs"/>
                        </a:rPr>
                        <a:t>Koulupsykologin työpanoksen määrä viikossa jaettuna 100 oppilaalla HYTE(H) </a:t>
                      </a:r>
                    </a:p>
                    <a:p>
                      <a:pPr marL="285750" lvl="0" indent="-285750">
                        <a:buFont typeface="Arial" panose="020B0604020202020204" pitchFamily="34" charset="0"/>
                        <a:buChar char="•"/>
                      </a:pPr>
                      <a:r>
                        <a:rPr lang="fi-FI" sz="1300" b="0" i="0" kern="1200" dirty="0">
                          <a:solidFill>
                            <a:srgbClr val="7030A0"/>
                          </a:solidFill>
                          <a:effectLst/>
                          <a:latin typeface="+mn-lt"/>
                          <a:ea typeface="+mn-ea"/>
                          <a:cs typeface="+mn-cs"/>
                        </a:rPr>
                        <a:t>Kunta kutsuu säännöllisesti koolle liikuntaseurojen ja yhdistysten yhteiskokouksen HYTE(K)</a:t>
                      </a:r>
                    </a:p>
                    <a:p>
                      <a:pPr marL="285750" lvl="0" indent="-285750">
                        <a:buFont typeface="Arial" panose="020B0604020202020204" pitchFamily="34" charset="0"/>
                        <a:buChar char="•"/>
                      </a:pPr>
                      <a:r>
                        <a:rPr lang="fi-FI" sz="1300" b="0" i="0" kern="1200" dirty="0">
                          <a:solidFill>
                            <a:srgbClr val="7030A0"/>
                          </a:solidFill>
                          <a:effectLst/>
                          <a:latin typeface="+mn-lt"/>
                          <a:ea typeface="+mn-ea"/>
                          <a:cs typeface="+mn-cs"/>
                        </a:rPr>
                        <a:t>Kunnassa toimii liikunnan edistämistä käsittelevä poikkihallinnollinen työryhmä HYTE(K)</a:t>
                      </a:r>
                      <a:endParaRPr lang="fi-FI" dirty="0"/>
                    </a:p>
                    <a:p>
                      <a:pPr marL="285750" lvl="0" indent="-285750">
                        <a:buFont typeface="Arial" panose="020B0604020202020204" pitchFamily="34" charset="0"/>
                        <a:buChar char="•"/>
                      </a:pPr>
                      <a:r>
                        <a:rPr lang="fi-FI" sz="1300" b="0" i="0" u="none" strike="noStrike" kern="1200" noProof="0" dirty="0">
                          <a:solidFill>
                            <a:srgbClr val="7030A0"/>
                          </a:solidFill>
                          <a:effectLst/>
                          <a:latin typeface="Calibri"/>
                        </a:rPr>
                        <a:t>Kunta</a:t>
                      </a:r>
                      <a:r>
                        <a:rPr lang="fi-FI" sz="1300" b="0" i="0" u="none" strike="noStrike" kern="1200" baseline="0" noProof="0" dirty="0">
                          <a:solidFill>
                            <a:srgbClr val="7030A0"/>
                          </a:solidFill>
                          <a:effectLst/>
                          <a:latin typeface="Calibri"/>
                        </a:rPr>
                        <a:t> tarkistaa k</a:t>
                      </a:r>
                      <a:r>
                        <a:rPr lang="fi-FI" sz="1300" b="0" i="0" u="none" strike="noStrike" kern="1200" noProof="0" dirty="0">
                          <a:solidFill>
                            <a:srgbClr val="7030A0"/>
                          </a:solidFill>
                          <a:effectLst/>
                          <a:latin typeface="Calibri"/>
                        </a:rPr>
                        <a:t>ouluympäristön terveellisyyden ja turvallisuuden sekä kouluyhteisön hyvinvoinnin kolmen vuoden välein HYTE(K)</a:t>
                      </a:r>
                      <a:endParaRPr lang="fi-FI" dirty="0"/>
                    </a:p>
                    <a:p>
                      <a:pPr marL="0" marR="0" lvl="0" indent="0" algn="l">
                        <a:lnSpc>
                          <a:spcPct val="100000"/>
                        </a:lnSpc>
                        <a:spcBef>
                          <a:spcPts val="0"/>
                        </a:spcBef>
                        <a:spcAft>
                          <a:spcPts val="0"/>
                        </a:spcAft>
                        <a:buNone/>
                      </a:pPr>
                      <a:r>
                        <a:rPr lang="fi-FI" sz="1300" b="0" i="0" u="none" strike="noStrike" noProof="0" dirty="0">
                          <a:solidFill>
                            <a:schemeClr val="dk1"/>
                          </a:solidFill>
                          <a:latin typeface="Calibri"/>
                        </a:rPr>
                        <a:t>Nykytila.fi:</a:t>
                      </a:r>
                      <a:endParaRPr lang="en-US" dirty="0"/>
                    </a:p>
                    <a:p>
                      <a:pPr marL="285750" marR="0" lvl="0" indent="-285750" algn="l">
                        <a:lnSpc>
                          <a:spcPct val="100000"/>
                        </a:lnSpc>
                        <a:spcBef>
                          <a:spcPts val="0"/>
                        </a:spcBef>
                        <a:spcAft>
                          <a:spcPts val="0"/>
                        </a:spcAft>
                        <a:buFont typeface="Arial" panose="020B0604020202020204" pitchFamily="34" charset="0"/>
                        <a:buChar char="•"/>
                      </a:pPr>
                      <a:r>
                        <a:rPr lang="fi-FI" sz="1300" b="0" i="0" u="none" strike="noStrike" noProof="0" dirty="0">
                          <a:solidFill>
                            <a:schemeClr val="dk1"/>
                          </a:solidFill>
                          <a:latin typeface="Calibri"/>
                        </a:rPr>
                        <a:t>koulun ruokakasvatuksen tuki ja jatkuvuus; resurssit, nimetty ruoka-kasvatuksesta vastaava tai tiimi, koulutus, sitoutuminen ja tietoinen hyvinvointisuunnitelmakirjauksista.</a:t>
                      </a:r>
                    </a:p>
                    <a:p>
                      <a:pPr marL="0" marR="0" lvl="0" indent="0" algn="l">
                        <a:lnSpc>
                          <a:spcPct val="100000"/>
                        </a:lnSpc>
                        <a:spcBef>
                          <a:spcPts val="0"/>
                        </a:spcBef>
                        <a:spcAft>
                          <a:spcPts val="0"/>
                        </a:spcAft>
                        <a:buNone/>
                      </a:pPr>
                      <a:r>
                        <a:rPr lang="fi-FI" sz="1300" b="0" i="0" u="none" strike="noStrike" noProof="0" dirty="0">
                          <a:solidFill>
                            <a:schemeClr val="dk1"/>
                          </a:solidFill>
                          <a:latin typeface="Calibri"/>
                        </a:rPr>
                        <a:t>Pohjois-Savon järjestökysely</a:t>
                      </a:r>
                    </a:p>
                  </a:txBody>
                  <a:tcPr>
                    <a:solidFill>
                      <a:schemeClr val="accent6">
                        <a:lumMod val="40000"/>
                        <a:lumOff val="60000"/>
                      </a:schemeClr>
                    </a:solidFill>
                  </a:tcPr>
                </a:tc>
                <a:extLst>
                  <a:ext uri="{0D108BD9-81ED-4DB2-BD59-A6C34878D82A}">
                    <a16:rowId xmlns:a16="http://schemas.microsoft.com/office/drawing/2014/main" val="744098521"/>
                  </a:ext>
                </a:extLst>
              </a:tr>
            </a:tbl>
          </a:graphicData>
        </a:graphic>
      </p:graphicFrame>
    </p:spTree>
    <p:extLst>
      <p:ext uri="{BB962C8B-B14F-4D97-AF65-F5344CB8AC3E}">
        <p14:creationId xmlns:p14="http://schemas.microsoft.com/office/powerpoint/2010/main" val="42715302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35120" y="70111"/>
            <a:ext cx="10972800" cy="458914"/>
          </a:xfrm>
        </p:spPr>
        <p:txBody>
          <a:bodyPr>
            <a:noAutofit/>
          </a:bodyPr>
          <a:lstStyle/>
          <a:p>
            <a:r>
              <a:rPr lang="fi-FI" sz="2800" b="1">
                <a:solidFill>
                  <a:schemeClr val="bg2">
                    <a:lumMod val="50000"/>
                  </a:schemeClr>
                </a:solidFill>
              </a:rPr>
              <a:t>Painopiste: </a:t>
            </a:r>
            <a:r>
              <a:rPr lang="fi-FI" sz="2800" b="1" err="1">
                <a:solidFill>
                  <a:schemeClr val="bg2">
                    <a:lumMod val="25000"/>
                  </a:schemeClr>
                </a:solidFill>
              </a:rPr>
              <a:t>Hyte</a:t>
            </a:r>
            <a:r>
              <a:rPr lang="fi-FI" sz="2800" b="1">
                <a:solidFill>
                  <a:schemeClr val="bg2">
                    <a:lumMod val="25000"/>
                  </a:schemeClr>
                </a:solidFill>
              </a:rPr>
              <a:t>- resurssien, rakenteiden ja prosessien vahvistuminen</a:t>
            </a:r>
          </a:p>
        </p:txBody>
      </p:sp>
      <p:graphicFrame>
        <p:nvGraphicFramePr>
          <p:cNvPr id="4" name="Sisällön paikkamerkki 3"/>
          <p:cNvGraphicFramePr>
            <a:graphicFrameLocks noGrp="1"/>
          </p:cNvGraphicFramePr>
          <p:nvPr>
            <p:ph sz="quarter" idx="13"/>
            <p:extLst>
              <p:ext uri="{D42A27DB-BD31-4B8C-83A1-F6EECF244321}">
                <p14:modId xmlns:p14="http://schemas.microsoft.com/office/powerpoint/2010/main" val="1945777934"/>
              </p:ext>
            </p:extLst>
          </p:nvPr>
        </p:nvGraphicFramePr>
        <p:xfrm>
          <a:off x="53473" y="494631"/>
          <a:ext cx="12138405" cy="6250089"/>
        </p:xfrm>
        <a:graphic>
          <a:graphicData uri="http://schemas.openxmlformats.org/drawingml/2006/table">
            <a:tbl>
              <a:tblPr firstRow="1" bandRow="1">
                <a:tableStyleId>{F5AB1C69-6EDB-4FF4-983F-18BD219EF322}</a:tableStyleId>
              </a:tblPr>
              <a:tblGrid>
                <a:gridCol w="1164166">
                  <a:extLst>
                    <a:ext uri="{9D8B030D-6E8A-4147-A177-3AD203B41FA5}">
                      <a16:colId xmlns:a16="http://schemas.microsoft.com/office/drawing/2014/main" val="1527863934"/>
                    </a:ext>
                  </a:extLst>
                </a:gridCol>
                <a:gridCol w="751416">
                  <a:extLst>
                    <a:ext uri="{9D8B030D-6E8A-4147-A177-3AD203B41FA5}">
                      <a16:colId xmlns:a16="http://schemas.microsoft.com/office/drawing/2014/main" val="2118112610"/>
                    </a:ext>
                  </a:extLst>
                </a:gridCol>
                <a:gridCol w="4723147">
                  <a:extLst>
                    <a:ext uri="{9D8B030D-6E8A-4147-A177-3AD203B41FA5}">
                      <a16:colId xmlns:a16="http://schemas.microsoft.com/office/drawing/2014/main" val="2405627847"/>
                    </a:ext>
                  </a:extLst>
                </a:gridCol>
                <a:gridCol w="5499676">
                  <a:extLst>
                    <a:ext uri="{9D8B030D-6E8A-4147-A177-3AD203B41FA5}">
                      <a16:colId xmlns:a16="http://schemas.microsoft.com/office/drawing/2014/main" val="1987869538"/>
                    </a:ext>
                  </a:extLst>
                </a:gridCol>
              </a:tblGrid>
              <a:tr h="855310">
                <a:tc>
                  <a:txBody>
                    <a:bodyPr/>
                    <a:lstStyle/>
                    <a:p>
                      <a:r>
                        <a:rPr lang="fi-FI" sz="1600"/>
                        <a:t>TAVOITTEET</a:t>
                      </a:r>
                    </a:p>
                  </a:txBody>
                  <a:tcPr>
                    <a:solidFill>
                      <a:schemeClr val="accent6"/>
                    </a:solidFill>
                  </a:tcPr>
                </a:tc>
                <a:tc>
                  <a:txBody>
                    <a:bodyPr/>
                    <a:lstStyle/>
                    <a:p>
                      <a:r>
                        <a:rPr lang="fi-FI" sz="1300"/>
                        <a:t>HUOMIOI</a:t>
                      </a:r>
                      <a:r>
                        <a:rPr lang="fi-FI" sz="1300" baseline="0"/>
                        <a:t> ERITYISESTI</a:t>
                      </a:r>
                      <a:endParaRPr lang="fi-FI" sz="1300"/>
                    </a:p>
                  </a:txBody>
                  <a:tcP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a:t>MENETELMÄT</a:t>
                      </a:r>
                    </a:p>
                    <a:p>
                      <a:endParaRPr lang="fi-FI" sz="1600"/>
                    </a:p>
                  </a:txBody>
                  <a:tcP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a:t>MITTARIT</a:t>
                      </a:r>
                    </a:p>
                  </a:txBody>
                  <a:tcPr>
                    <a:solidFill>
                      <a:schemeClr val="accent6"/>
                    </a:solidFill>
                  </a:tcPr>
                </a:tc>
                <a:extLst>
                  <a:ext uri="{0D108BD9-81ED-4DB2-BD59-A6C34878D82A}">
                    <a16:rowId xmlns:a16="http://schemas.microsoft.com/office/drawing/2014/main" val="1840333654"/>
                  </a:ext>
                </a:extLst>
              </a:tr>
              <a:tr h="5366169">
                <a:tc>
                  <a:txBody>
                    <a:bodyPr/>
                    <a:lstStyle/>
                    <a:p>
                      <a:r>
                        <a:rPr lang="fi-FI" sz="1300" b="1" i="0" kern="1200">
                          <a:solidFill>
                            <a:schemeClr val="dk1"/>
                          </a:solidFill>
                          <a:effectLst/>
                          <a:latin typeface="+mn-lt"/>
                          <a:ea typeface="+mn-ea"/>
                          <a:cs typeface="+mn-cs"/>
                        </a:rPr>
                        <a:t>HYTE-prosessit vahvistuvat</a:t>
                      </a:r>
                      <a:endParaRPr lang="fi-FI" sz="1300" b="1"/>
                    </a:p>
                  </a:txBody>
                  <a:tcPr>
                    <a:solidFill>
                      <a:schemeClr val="accent6">
                        <a:lumMod val="20000"/>
                        <a:lumOff val="80000"/>
                      </a:schemeClr>
                    </a:solidFill>
                  </a:tcPr>
                </a:tc>
                <a:tc>
                  <a:txBody>
                    <a:bodyPr/>
                    <a:lstStyle/>
                    <a:p>
                      <a:endParaRPr lang="fi-FI" sz="1300"/>
                    </a:p>
                  </a:txBody>
                  <a:tcPr>
                    <a:solidFill>
                      <a:schemeClr val="accent6">
                        <a:lumMod val="20000"/>
                        <a:lumOff val="80000"/>
                      </a:schemeClr>
                    </a:solidFill>
                  </a:tcPr>
                </a:tc>
                <a:tc>
                  <a:txBody>
                    <a:bodyPr/>
                    <a:lstStyle/>
                    <a:p>
                      <a:pPr marL="285750" indent="-285750" rtl="0" fontAlgn="base">
                        <a:buFont typeface="Arial" panose="020B0604020202020204" pitchFamily="34" charset="0"/>
                        <a:buChar char="•"/>
                      </a:pPr>
                      <a:r>
                        <a:rPr lang="fi-FI" sz="1300" b="0" i="0" kern="1200">
                          <a:solidFill>
                            <a:schemeClr val="dk1"/>
                          </a:solidFill>
                          <a:effectLst/>
                          <a:latin typeface="+mn-lt"/>
                          <a:ea typeface="+mn-ea"/>
                          <a:cs typeface="+mn-cs"/>
                        </a:rPr>
                        <a:t>Sitoutuminen strategiatasolla; pohdittu mitä valtakunnan eri </a:t>
                      </a:r>
                      <a:r>
                        <a:rPr lang="fi-FI" sz="1300" b="0" i="0" kern="1200" err="1">
                          <a:solidFill>
                            <a:schemeClr val="dk1"/>
                          </a:solidFill>
                          <a:effectLst/>
                          <a:latin typeface="+mn-lt"/>
                          <a:ea typeface="+mn-ea"/>
                          <a:cs typeface="+mn-cs"/>
                        </a:rPr>
                        <a:t>hyte</a:t>
                      </a:r>
                      <a:r>
                        <a:rPr lang="fi-FI" sz="1300" b="0" i="0" kern="1200">
                          <a:solidFill>
                            <a:schemeClr val="dk1"/>
                          </a:solidFill>
                          <a:effectLst/>
                          <a:latin typeface="+mn-lt"/>
                          <a:ea typeface="+mn-ea"/>
                          <a:cs typeface="+mn-cs"/>
                        </a:rPr>
                        <a:t>-teemoihin</a:t>
                      </a:r>
                      <a:r>
                        <a:rPr lang="fi-FI" sz="1300" b="0" i="0" kern="1200" baseline="0">
                          <a:solidFill>
                            <a:schemeClr val="dk1"/>
                          </a:solidFill>
                          <a:effectLst/>
                          <a:latin typeface="+mn-lt"/>
                          <a:ea typeface="+mn-ea"/>
                          <a:cs typeface="+mn-cs"/>
                        </a:rPr>
                        <a:t> l</a:t>
                      </a:r>
                      <a:r>
                        <a:rPr lang="fi-FI" sz="1300" b="0" i="0" kern="1200">
                          <a:solidFill>
                            <a:schemeClr val="dk1"/>
                          </a:solidFill>
                          <a:effectLst/>
                          <a:latin typeface="+mn-lt"/>
                          <a:ea typeface="+mn-ea"/>
                          <a:cs typeface="+mn-cs"/>
                        </a:rPr>
                        <a:t>iittyvät ohjelmat tarkoittavat toimenpiteinä omassa kunnassa/alueella ja vieminen kunnan/ hyvinvointialueen hyvinvointisuunnitelmaan,</a:t>
                      </a:r>
                      <a:r>
                        <a:rPr lang="fi-FI" sz="1300" b="0" i="0" kern="1200" baseline="0">
                          <a:solidFill>
                            <a:schemeClr val="dk1"/>
                          </a:solidFill>
                          <a:effectLst/>
                          <a:latin typeface="+mn-lt"/>
                          <a:ea typeface="+mn-ea"/>
                          <a:cs typeface="+mn-cs"/>
                        </a:rPr>
                        <a:t> </a:t>
                      </a:r>
                      <a:r>
                        <a:rPr lang="fi-FI" sz="1300" b="0" i="0" kern="1200">
                          <a:solidFill>
                            <a:schemeClr val="dk1"/>
                          </a:solidFill>
                          <a:effectLst/>
                          <a:latin typeface="+mn-lt"/>
                          <a:ea typeface="+mn-ea"/>
                          <a:cs typeface="+mn-cs"/>
                        </a:rPr>
                        <a:t>strategiaan, ohjelmiin ja käytäntöön.  </a:t>
                      </a:r>
                    </a:p>
                    <a:p>
                      <a:pPr marL="285750" indent="-285750" rtl="0" fontAlgn="base">
                        <a:buFont typeface="Arial" panose="020B0604020202020204" pitchFamily="34" charset="0"/>
                        <a:buChar char="•"/>
                      </a:pPr>
                      <a:r>
                        <a:rPr lang="fi-FI" sz="1300" b="0" i="0" kern="1200">
                          <a:solidFill>
                            <a:schemeClr val="dk1"/>
                          </a:solidFill>
                          <a:effectLst/>
                          <a:latin typeface="+mn-lt"/>
                          <a:ea typeface="+mn-ea"/>
                          <a:cs typeface="+mn-cs"/>
                        </a:rPr>
                        <a:t>Hyvinvointijohtaminen: Hyvinvointikertomus ja –suunnitelma osaksi hyvinvointialueen ja kunnan talous- ja toimintasuunnitelmaa, tilinpäätöstä ja strategiaa </a:t>
                      </a:r>
                    </a:p>
                    <a:p>
                      <a:pPr marL="285750" indent="-285750" rtl="0" fontAlgn="base">
                        <a:buFont typeface="Arial" panose="020B0604020202020204" pitchFamily="34" charset="0"/>
                        <a:buChar char="•"/>
                      </a:pPr>
                      <a:r>
                        <a:rPr lang="fi-FI" sz="1300" b="0" i="0" kern="1200">
                          <a:solidFill>
                            <a:schemeClr val="dk1"/>
                          </a:solidFill>
                          <a:effectLst/>
                          <a:latin typeface="+mn-lt"/>
                          <a:ea typeface="+mn-ea"/>
                          <a:cs typeface="+mn-cs"/>
                        </a:rPr>
                        <a:t>HYTE-tiedon keruu ja tarveanalyysi, elintavoista ja terveyseroista raportointi valtuustolle </a:t>
                      </a:r>
                    </a:p>
                    <a:p>
                      <a:pPr marL="285750" indent="-285750" rtl="0" fontAlgn="base">
                        <a:buFont typeface="Arial" panose="020B0604020202020204" pitchFamily="34" charset="0"/>
                        <a:buChar char="•"/>
                      </a:pPr>
                      <a:r>
                        <a:rPr lang="fi-FI" sz="1300" b="0" i="0" kern="1200">
                          <a:solidFill>
                            <a:schemeClr val="dk1"/>
                          </a:solidFill>
                          <a:effectLst/>
                          <a:latin typeface="+mn-lt"/>
                          <a:ea typeface="+mn-ea"/>
                          <a:cs typeface="+mn-cs"/>
                          <a:hlinkClick r:id="rId3"/>
                        </a:rPr>
                        <a:t>Tarkastuslautakunta hyvinvoinnin valvojana:</a:t>
                      </a:r>
                      <a:r>
                        <a:rPr lang="fi-FI" sz="1300" b="0" i="0" kern="1200">
                          <a:solidFill>
                            <a:schemeClr val="dk1"/>
                          </a:solidFill>
                          <a:effectLst/>
                          <a:latin typeface="+mn-lt"/>
                          <a:ea typeface="+mn-ea"/>
                          <a:cs typeface="+mn-cs"/>
                        </a:rPr>
                        <a:t> arviointikertomuksessa arvioidaan valtuustokausittain hyvinvointi- ja terveystavoitteiden toteutuminen </a:t>
                      </a:r>
                    </a:p>
                    <a:p>
                      <a:pPr marL="285750" indent="-285750" rtl="0" fontAlgn="base">
                        <a:buFont typeface="Arial" panose="020B0604020202020204" pitchFamily="34" charset="0"/>
                        <a:buChar char="•"/>
                      </a:pPr>
                      <a:r>
                        <a:rPr lang="fi-FI" sz="1300" b="0" i="0" kern="1200">
                          <a:solidFill>
                            <a:schemeClr val="dk1"/>
                          </a:solidFill>
                          <a:effectLst/>
                          <a:latin typeface="+mn-lt"/>
                          <a:ea typeface="+mn-ea"/>
                          <a:cs typeface="+mn-cs"/>
                        </a:rPr>
                        <a:t>Eri ohjelmatöiden koonti yhteen:</a:t>
                      </a:r>
                      <a:r>
                        <a:rPr lang="fi-FI" sz="1300" b="0" i="0" kern="1200" baseline="0">
                          <a:solidFill>
                            <a:schemeClr val="dk1"/>
                          </a:solidFill>
                          <a:effectLst/>
                          <a:latin typeface="+mn-lt"/>
                          <a:ea typeface="+mn-ea"/>
                          <a:cs typeface="+mn-cs"/>
                        </a:rPr>
                        <a:t> </a:t>
                      </a:r>
                      <a:r>
                        <a:rPr lang="fi-FI" sz="1300" b="0" i="0" kern="1200">
                          <a:solidFill>
                            <a:schemeClr val="dk1"/>
                          </a:solidFill>
                          <a:effectLst/>
                          <a:latin typeface="+mn-lt"/>
                          <a:ea typeface="+mn-ea"/>
                          <a:cs typeface="+mn-cs"/>
                        </a:rPr>
                        <a:t>osaksi hyvinvointikertomusta ja –suunnitelmaa tai mikäli erillisiä, niin linjassa</a:t>
                      </a:r>
                    </a:p>
                    <a:p>
                      <a:pPr marL="285750" indent="-285750" rtl="0" fontAlgn="base">
                        <a:buFont typeface="Arial" panose="020B0604020202020204" pitchFamily="34" charset="0"/>
                        <a:buChar char="•"/>
                      </a:pPr>
                      <a:r>
                        <a:rPr lang="fi-FI" sz="1300" b="0" i="0" kern="1200">
                          <a:solidFill>
                            <a:schemeClr val="dk1"/>
                          </a:solidFill>
                          <a:effectLst/>
                          <a:latin typeface="+mn-lt"/>
                          <a:ea typeface="+mn-ea"/>
                          <a:cs typeface="+mn-cs"/>
                        </a:rPr>
                        <a:t>Osallisuus eri toimijoilla ja toimialoilla; toimintakäytäntöjen sopiminen asukkaiden osallistamiseksi palvelujen kehittämiseen, talouden ja hankintojen suunnitteluun</a:t>
                      </a:r>
                    </a:p>
                    <a:p>
                      <a:pPr marL="0" indent="0" rtl="0" fontAlgn="base">
                        <a:buFont typeface="Arial" panose="020B0604020202020204" pitchFamily="34" charset="0"/>
                        <a:buNone/>
                      </a:pPr>
                      <a:endParaRPr lang="fi-FI" sz="1300" b="0" i="0" kern="120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300" b="0" i="0" kern="1200">
                          <a:solidFill>
                            <a:schemeClr val="dk1"/>
                          </a:solidFill>
                          <a:effectLst/>
                          <a:latin typeface="+mn-lt"/>
                          <a:ea typeface="+mn-ea"/>
                          <a:cs typeface="+mn-cs"/>
                          <a:hlinkClick r:id="rId4"/>
                        </a:rPr>
                        <a:t>Työttömien terveystarkastukset</a:t>
                      </a:r>
                      <a:r>
                        <a:rPr lang="fi-FI" sz="1300" b="0" i="0" kern="1200">
                          <a:solidFill>
                            <a:schemeClr val="dk1"/>
                          </a:solidFill>
                          <a:effectLst/>
                          <a:latin typeface="+mn-lt"/>
                          <a:ea typeface="+mn-ea"/>
                          <a:cs typeface="+mn-cs"/>
                        </a:rPr>
                        <a:t> ** – ohjeistus </a:t>
                      </a:r>
                    </a:p>
                    <a:p>
                      <a:pPr marL="285750" indent="-285750" rtl="0" fontAlgn="base">
                        <a:buFont typeface="Arial" panose="020B0604020202020204" pitchFamily="34" charset="0"/>
                        <a:buChar char="•"/>
                      </a:pPr>
                      <a:r>
                        <a:rPr lang="fi-FI" sz="1300" b="0" i="0" kern="1200">
                          <a:solidFill>
                            <a:schemeClr val="dk1"/>
                          </a:solidFill>
                          <a:effectLst/>
                          <a:latin typeface="+mn-lt"/>
                          <a:ea typeface="+mn-ea"/>
                          <a:cs typeface="+mn-cs"/>
                        </a:rPr>
                        <a:t>Hoitoketjut ja palvelupolut kuntoon (järjestöt mukana erit. ennaltaehkäisyssä ) </a:t>
                      </a:r>
                    </a:p>
                    <a:p>
                      <a:pPr marL="285750" indent="-285750" rtl="0" fontAlgn="base">
                        <a:buFont typeface="Arial" panose="020B0604020202020204" pitchFamily="34" charset="0"/>
                        <a:buChar char="•"/>
                      </a:pPr>
                      <a:r>
                        <a:rPr lang="fi-FI" sz="1300" b="0" i="0" kern="1200">
                          <a:solidFill>
                            <a:schemeClr val="dk1"/>
                          </a:solidFill>
                          <a:effectLst/>
                          <a:latin typeface="+mn-lt"/>
                          <a:ea typeface="+mn-ea"/>
                          <a:cs typeface="+mn-cs"/>
                          <a:hlinkClick r:id="rId5"/>
                        </a:rPr>
                        <a:t>Terveystarkastuksista</a:t>
                      </a:r>
                      <a:r>
                        <a:rPr lang="fi-FI" sz="1300" b="0" i="0" kern="1200">
                          <a:solidFill>
                            <a:schemeClr val="dk1"/>
                          </a:solidFill>
                          <a:effectLst/>
                          <a:latin typeface="+mn-lt"/>
                          <a:ea typeface="+mn-ea"/>
                          <a:cs typeface="+mn-cs"/>
                        </a:rPr>
                        <a:t> pois jäävien tuen tarpeen selvittäminen </a:t>
                      </a:r>
                    </a:p>
                    <a:p>
                      <a:pPr marL="285750" indent="-285750" rtl="0" fontAlgn="base">
                        <a:buFont typeface="Arial" panose="020B0604020202020204" pitchFamily="34" charset="0"/>
                        <a:buChar char="•"/>
                      </a:pPr>
                      <a:r>
                        <a:rPr lang="fi-FI" sz="1300" b="0" i="0" kern="1200">
                          <a:solidFill>
                            <a:schemeClr val="dk1"/>
                          </a:solidFill>
                          <a:effectLst/>
                          <a:latin typeface="+mn-lt"/>
                          <a:ea typeface="+mn-ea"/>
                          <a:cs typeface="+mn-cs"/>
                        </a:rPr>
                        <a:t>Yhdyspintojen tunnistaminen ja tehtävistä ja rooleista sopiminen </a:t>
                      </a:r>
                    </a:p>
                  </a:txBody>
                  <a:tcPr>
                    <a:solidFill>
                      <a:schemeClr val="accent6">
                        <a:lumMod val="20000"/>
                        <a:lumOff val="80000"/>
                      </a:schemeClr>
                    </a:solidFill>
                  </a:tcPr>
                </a:tc>
                <a:tc>
                  <a:txBody>
                    <a:bodyPr/>
                    <a:lstStyle/>
                    <a:p>
                      <a:pPr rtl="0" fontAlgn="base"/>
                      <a:r>
                        <a:rPr lang="fi-FI" sz="1300" b="0" i="0" kern="1200" err="1">
                          <a:solidFill>
                            <a:schemeClr val="dk1"/>
                          </a:solidFill>
                          <a:effectLst/>
                          <a:latin typeface="+mn-lt"/>
                          <a:ea typeface="+mn-ea"/>
                          <a:cs typeface="+mn-cs"/>
                        </a:rPr>
                        <a:t>TEAviisari</a:t>
                      </a:r>
                      <a:r>
                        <a:rPr lang="fi-FI" sz="1300" b="0" i="0" kern="1200">
                          <a:solidFill>
                            <a:schemeClr val="dk1"/>
                          </a:solidFill>
                          <a:effectLst/>
                          <a:latin typeface="+mn-lt"/>
                          <a:ea typeface="+mn-ea"/>
                          <a:cs typeface="+mn-cs"/>
                        </a:rPr>
                        <a:t>,</a:t>
                      </a:r>
                      <a:r>
                        <a:rPr lang="fi-FI" sz="1300" b="0" i="0" kern="1200" baseline="0">
                          <a:solidFill>
                            <a:schemeClr val="dk1"/>
                          </a:solidFill>
                          <a:effectLst/>
                          <a:latin typeface="+mn-lt"/>
                          <a:ea typeface="+mn-ea"/>
                          <a:cs typeface="+mn-cs"/>
                        </a:rPr>
                        <a:t> kuntajohto, liikunta:</a:t>
                      </a:r>
                      <a:endParaRPr lang="fi-FI" sz="1300" b="0" i="0" kern="1200">
                        <a:solidFill>
                          <a:schemeClr val="dk1"/>
                        </a:solidFill>
                        <a:effectLst/>
                        <a:latin typeface="+mn-lt"/>
                        <a:ea typeface="+mn-ea"/>
                        <a:cs typeface="+mn-cs"/>
                      </a:endParaRPr>
                    </a:p>
                    <a:p>
                      <a:pPr marL="285750" lvl="0" indent="-285750">
                        <a:buFont typeface="Arial" panose="020B0604020202020204" pitchFamily="34" charset="0"/>
                        <a:buChar char="•"/>
                      </a:pPr>
                      <a:r>
                        <a:rPr lang="fi-FI" sz="1300" b="0" i="0" kern="1200">
                          <a:solidFill>
                            <a:srgbClr val="7030A0"/>
                          </a:solidFill>
                          <a:effectLst/>
                          <a:latin typeface="+mn-lt"/>
                          <a:ea typeface="+mn-ea"/>
                          <a:cs typeface="+mn-cs"/>
                        </a:rPr>
                        <a:t>Kunnan toiminta- ja taloussuunnitelmassa määritellään talousarviovuodelle</a:t>
                      </a:r>
                      <a:r>
                        <a:rPr lang="fi-FI" sz="1300" b="0" i="0" kern="1200" baseline="0">
                          <a:solidFill>
                            <a:srgbClr val="7030A0"/>
                          </a:solidFill>
                          <a:effectLst/>
                          <a:latin typeface="+mn-lt"/>
                          <a:ea typeface="+mn-ea"/>
                          <a:cs typeface="+mn-cs"/>
                        </a:rPr>
                        <a:t> </a:t>
                      </a:r>
                      <a:r>
                        <a:rPr lang="fi-FI" sz="1300" b="0" i="0" kern="1200">
                          <a:solidFill>
                            <a:srgbClr val="7030A0"/>
                          </a:solidFill>
                          <a:effectLst/>
                          <a:latin typeface="+mn-lt"/>
                          <a:ea typeface="+mn-ea"/>
                          <a:cs typeface="+mn-cs"/>
                        </a:rPr>
                        <a:t>mittarit, joilla seurataan väestön hyvinvoinnin ja terveyden edistämisen tavoitteiden toteutumista HYTE(K)</a:t>
                      </a:r>
                    </a:p>
                    <a:p>
                      <a:pPr marL="285750" marR="0" lvl="0" indent="-285750" algn="l">
                        <a:lnSpc>
                          <a:spcPct val="100000"/>
                        </a:lnSpc>
                        <a:spcBef>
                          <a:spcPts val="0"/>
                        </a:spcBef>
                        <a:spcAft>
                          <a:spcPts val="0"/>
                        </a:spcAft>
                        <a:buClrTx/>
                        <a:buSzTx/>
                        <a:buFont typeface="Arial" panose="020B0604020202020204" pitchFamily="34" charset="0"/>
                        <a:buChar char="•"/>
                      </a:pPr>
                      <a:r>
                        <a:rPr lang="fi-FI" sz="1300">
                          <a:solidFill>
                            <a:srgbClr val="7030A0"/>
                          </a:solidFill>
                          <a:latin typeface="+mn-lt"/>
                        </a:rPr>
                        <a:t>Tarkastuslautakunnan arviointikertomuksessa arvioidaan valtuustokausittain hyvinvointi- ja terveystavoitteiden toteutuminen HYTE(K)</a:t>
                      </a:r>
                    </a:p>
                    <a:p>
                      <a:pPr marL="285750" marR="0" lvl="0" indent="-285750" algn="l">
                        <a:lnSpc>
                          <a:spcPct val="100000"/>
                        </a:lnSpc>
                        <a:spcBef>
                          <a:spcPts val="0"/>
                        </a:spcBef>
                        <a:spcAft>
                          <a:spcPts val="0"/>
                        </a:spcAft>
                        <a:buClrTx/>
                        <a:buSzTx/>
                        <a:buFont typeface="Arial" panose="020B0604020202020204" pitchFamily="34" charset="0"/>
                        <a:buChar char="•"/>
                      </a:pPr>
                      <a:r>
                        <a:rPr lang="fi-FI" sz="1300">
                          <a:solidFill>
                            <a:srgbClr val="7030A0"/>
                          </a:solidFill>
                          <a:latin typeface="+mn-lt"/>
                        </a:rPr>
                        <a:t>Lasten ja nuorten liikunta-aktiivisuutta raportoidaan vuosittain kunnan hyvinvointikertomuksessa tai vastaavassa kertomuksessa HYTE(K)</a:t>
                      </a:r>
                      <a:endParaRPr lang="fi-FI" sz="1300">
                        <a:latin typeface="+mn-lt"/>
                      </a:endParaRPr>
                    </a:p>
                    <a:p>
                      <a:pPr marL="285750" marR="0" lvl="0" indent="-285750" algn="l">
                        <a:lnSpc>
                          <a:spcPct val="100000"/>
                        </a:lnSpc>
                        <a:spcBef>
                          <a:spcPts val="0"/>
                        </a:spcBef>
                        <a:spcAft>
                          <a:spcPts val="0"/>
                        </a:spcAft>
                        <a:buClrTx/>
                        <a:buSzTx/>
                        <a:buFont typeface="Arial" panose="020B0604020202020204" pitchFamily="34" charset="0"/>
                        <a:buChar char="•"/>
                      </a:pPr>
                      <a:r>
                        <a:rPr lang="fi-FI" sz="1300">
                          <a:solidFill>
                            <a:srgbClr val="7030A0"/>
                          </a:solidFill>
                          <a:latin typeface="+mn-lt"/>
                        </a:rPr>
                        <a:t>Valtuustolle raportoidaan vuosittain väestön elintavoista ja niissä tapahtuvista muutoksista HYTE(K)</a:t>
                      </a:r>
                    </a:p>
                    <a:p>
                      <a:pPr marL="0" marR="0" lvl="0" indent="0" algn="l">
                        <a:lnSpc>
                          <a:spcPct val="100000"/>
                        </a:lnSpc>
                        <a:spcBef>
                          <a:spcPts val="0"/>
                        </a:spcBef>
                        <a:spcAft>
                          <a:spcPts val="0"/>
                        </a:spcAft>
                        <a:buClrTx/>
                        <a:buSzTx/>
                        <a:buFont typeface="Arial" panose="020B0604020202020204" pitchFamily="34" charset="0"/>
                        <a:buNone/>
                      </a:pPr>
                      <a:r>
                        <a:rPr lang="fi-FI" sz="1300">
                          <a:latin typeface="+mn-lt"/>
                        </a:rPr>
                        <a:t>Sotkanet:</a:t>
                      </a:r>
                    </a:p>
                    <a:p>
                      <a:pPr marL="285750" indent="-285750" rtl="0" fontAlgn="base">
                        <a:buFont typeface="Arial"/>
                        <a:buChar char="•"/>
                      </a:pPr>
                      <a:r>
                        <a:rPr lang="fi-FI" sz="1300" b="0" i="0" u="none" strike="noStrike" kern="1200" noProof="0">
                          <a:solidFill>
                            <a:srgbClr val="7030A0"/>
                          </a:solidFill>
                          <a:effectLst/>
                          <a:latin typeface="+mn-lt"/>
                        </a:rPr>
                        <a:t>Lasten tuhkarokko-vihurirokko-sikotauti (MPR) -rokotuskattavuus HYTE(H) </a:t>
                      </a:r>
                    </a:p>
                    <a:p>
                      <a:pPr marL="285750" lvl="0" indent="-285750">
                        <a:buFont typeface="Arial"/>
                        <a:buChar char="•"/>
                      </a:pPr>
                      <a:r>
                        <a:rPr lang="fi-FI" sz="1300" b="0" i="0" kern="1200">
                          <a:solidFill>
                            <a:schemeClr val="dk1"/>
                          </a:solidFill>
                          <a:effectLst/>
                          <a:latin typeface="+mn-lt"/>
                          <a:ea typeface="+mn-ea"/>
                          <a:cs typeface="+mn-cs"/>
                        </a:rPr>
                        <a:t>Työttömien terveystarkastukset, %, työttömistä</a:t>
                      </a:r>
                      <a:endParaRPr lang="fi-FI" sz="1300">
                        <a:latin typeface="+mn-lt"/>
                      </a:endParaRPr>
                    </a:p>
                    <a:p>
                      <a:pPr marL="285750" indent="-285750" rtl="0" fontAlgn="base">
                        <a:buFont typeface="Arial"/>
                        <a:buChar char="•"/>
                      </a:pPr>
                      <a:r>
                        <a:rPr lang="fi-FI" sz="1300" b="0" i="0" kern="1200">
                          <a:solidFill>
                            <a:srgbClr val="7030A0"/>
                          </a:solidFill>
                          <a:effectLst/>
                          <a:latin typeface="+mn-lt"/>
                          <a:ea typeface="+mn-ea"/>
                          <a:cs typeface="+mn-cs"/>
                        </a:rPr>
                        <a:t>Työttömien toteutuneiden terveystarkastusten 1krt/v osuus suhteessa työttömien kokonaismäärään HYTE (H) </a:t>
                      </a:r>
                    </a:p>
                    <a:p>
                      <a:pPr marL="285750" indent="-285750" rtl="0" fontAlgn="base">
                        <a:buFont typeface="Arial"/>
                        <a:buChar char="•"/>
                      </a:pPr>
                      <a:endParaRPr lang="fi-FI" sz="1300" b="0" i="0" kern="1200">
                        <a:solidFill>
                          <a:srgbClr val="7030A0"/>
                        </a:solidFill>
                        <a:effectLst/>
                        <a:latin typeface="+mn-lt"/>
                        <a:ea typeface="+mn-ea"/>
                        <a:cs typeface="+mn-cs"/>
                      </a:endParaRPr>
                    </a:p>
                    <a:p>
                      <a:pPr marL="285750" lvl="0" indent="-285750">
                        <a:buFont typeface="Arial"/>
                        <a:buChar char="•"/>
                      </a:pPr>
                      <a:r>
                        <a:rPr lang="fi-FI" sz="1300" b="0" i="0" kern="1200">
                          <a:solidFill>
                            <a:srgbClr val="7030A0"/>
                          </a:solidFill>
                          <a:effectLst/>
                          <a:latin typeface="+mn-lt"/>
                          <a:ea typeface="+mn-ea"/>
                          <a:cs typeface="+mn-cs"/>
                        </a:rPr>
                        <a:t>Lastenneuvolan 4-vuotiaiden terveystarkastuksista poisjäävien tuen tarpeen selvittäminen HYTE(H) </a:t>
                      </a:r>
                      <a:endParaRPr lang="fi-FI" sz="1300">
                        <a:latin typeface="+mn-lt"/>
                      </a:endParaRPr>
                    </a:p>
                    <a:p>
                      <a:pPr marL="285750" indent="-285750" rtl="0" fontAlgn="base">
                        <a:buFont typeface="Arial"/>
                        <a:buChar char="•"/>
                      </a:pPr>
                      <a:r>
                        <a:rPr lang="fi-FI" sz="1300" b="0" i="0" kern="1200">
                          <a:solidFill>
                            <a:srgbClr val="7030A0"/>
                          </a:solidFill>
                          <a:effectLst/>
                          <a:latin typeface="+mn-lt"/>
                          <a:ea typeface="+mn-ea"/>
                          <a:cs typeface="+mn-cs"/>
                        </a:rPr>
                        <a:t>Kouluterveydenhuollon 8.-luokkalaisten terveystarkastuksista poisjäävien tuen tarpeen selvittäminen HYTE(H) </a:t>
                      </a:r>
                    </a:p>
                  </a:txBody>
                  <a:tcPr>
                    <a:solidFill>
                      <a:schemeClr val="accent6">
                        <a:lumMod val="20000"/>
                        <a:lumOff val="80000"/>
                      </a:schemeClr>
                    </a:solidFill>
                  </a:tcPr>
                </a:tc>
                <a:extLst>
                  <a:ext uri="{0D108BD9-81ED-4DB2-BD59-A6C34878D82A}">
                    <a16:rowId xmlns:a16="http://schemas.microsoft.com/office/drawing/2014/main" val="3614156747"/>
                  </a:ext>
                </a:extLst>
              </a:tr>
            </a:tbl>
          </a:graphicData>
        </a:graphic>
      </p:graphicFrame>
    </p:spTree>
    <p:extLst>
      <p:ext uri="{BB962C8B-B14F-4D97-AF65-F5344CB8AC3E}">
        <p14:creationId xmlns:p14="http://schemas.microsoft.com/office/powerpoint/2010/main" val="41456376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solidFill>
                  <a:srgbClr val="7030A0"/>
                </a:solidFill>
              </a:rPr>
              <a:t>Edellä mainittuja toimenpiteitä toteuttavat:</a:t>
            </a:r>
          </a:p>
        </p:txBody>
      </p:sp>
      <p:sp>
        <p:nvSpPr>
          <p:cNvPr id="3" name="Sisällön paikkamerkki 2"/>
          <p:cNvSpPr>
            <a:spLocks noGrp="1"/>
          </p:cNvSpPr>
          <p:nvPr>
            <p:ph idx="1"/>
          </p:nvPr>
        </p:nvSpPr>
        <p:spPr/>
        <p:txBody>
          <a:bodyPr>
            <a:normAutofit fontScale="85000" lnSpcReduction="20000"/>
          </a:bodyPr>
          <a:lstStyle/>
          <a:p>
            <a:r>
              <a:rPr lang="fi-FI">
                <a:solidFill>
                  <a:schemeClr val="tx2"/>
                </a:solidFill>
                <a:latin typeface="Verdana" panose="020B0604030504040204" pitchFamily="34" charset="0"/>
                <a:ea typeface="Verdana" panose="020B0604030504040204" pitchFamily="34" charset="0"/>
              </a:rPr>
              <a:t>Hyvinvointialue</a:t>
            </a:r>
          </a:p>
          <a:p>
            <a:r>
              <a:rPr lang="fi-FI">
                <a:solidFill>
                  <a:schemeClr val="tx2"/>
                </a:solidFill>
                <a:latin typeface="Verdana" panose="020B0604030504040204" pitchFamily="34" charset="0"/>
                <a:ea typeface="Verdana" panose="020B0604030504040204" pitchFamily="34" charset="0"/>
              </a:rPr>
              <a:t>Kuntien eri toimialat</a:t>
            </a:r>
          </a:p>
          <a:p>
            <a:r>
              <a:rPr lang="fi-FI">
                <a:solidFill>
                  <a:schemeClr val="tx2"/>
                </a:solidFill>
                <a:latin typeface="Verdana" panose="020B0604030504040204" pitchFamily="34" charset="0"/>
                <a:ea typeface="Verdana" panose="020B0604030504040204" pitchFamily="34" charset="0"/>
              </a:rPr>
              <a:t>Järjestöt ja yhdistykset</a:t>
            </a:r>
          </a:p>
          <a:p>
            <a:r>
              <a:rPr lang="fi-FI">
                <a:solidFill>
                  <a:schemeClr val="tx2"/>
                </a:solidFill>
                <a:latin typeface="Verdana" panose="020B0604030504040204" pitchFamily="34" charset="0"/>
                <a:ea typeface="Verdana" panose="020B0604030504040204" pitchFamily="34" charset="0"/>
              </a:rPr>
              <a:t>Oppilaitokset</a:t>
            </a:r>
          </a:p>
          <a:p>
            <a:r>
              <a:rPr lang="fi-FI">
                <a:solidFill>
                  <a:schemeClr val="tx2"/>
                </a:solidFill>
                <a:latin typeface="Verdana" panose="020B0604030504040204" pitchFamily="34" charset="0"/>
                <a:ea typeface="Verdana" panose="020B0604030504040204" pitchFamily="34" charset="0"/>
              </a:rPr>
              <a:t>Poliisi</a:t>
            </a:r>
          </a:p>
          <a:p>
            <a:r>
              <a:rPr lang="fi-FI">
                <a:solidFill>
                  <a:schemeClr val="tx2"/>
                </a:solidFill>
                <a:latin typeface="Verdana" panose="020B0604030504040204" pitchFamily="34" charset="0"/>
                <a:ea typeface="Verdana" panose="020B0604030504040204" pitchFamily="34" charset="0"/>
              </a:rPr>
              <a:t>Aluehallintovirasto</a:t>
            </a:r>
          </a:p>
          <a:p>
            <a:r>
              <a:rPr lang="fi-FI">
                <a:solidFill>
                  <a:schemeClr val="tx2"/>
                </a:solidFill>
                <a:latin typeface="Verdana" panose="020B0604030504040204" pitchFamily="34" charset="0"/>
                <a:ea typeface="Verdana" panose="020B0604030504040204" pitchFamily="34" charset="0"/>
              </a:rPr>
              <a:t>Yritykset</a:t>
            </a:r>
          </a:p>
          <a:p>
            <a:r>
              <a:rPr lang="fi-FI">
                <a:solidFill>
                  <a:schemeClr val="tx2"/>
                </a:solidFill>
                <a:latin typeface="Verdana" panose="020B0604030504040204" pitchFamily="34" charset="0"/>
                <a:ea typeface="Verdana" panose="020B0604030504040204" pitchFamily="34" charset="0"/>
              </a:rPr>
              <a:t>Seurakunnat</a:t>
            </a:r>
          </a:p>
          <a:p>
            <a:r>
              <a:rPr lang="fi-FI">
                <a:solidFill>
                  <a:schemeClr val="tx2"/>
                </a:solidFill>
                <a:latin typeface="Verdana" panose="020B0604030504040204" pitchFamily="34" charset="0"/>
                <a:ea typeface="Verdana" panose="020B0604030504040204" pitchFamily="34" charset="0"/>
              </a:rPr>
              <a:t>Asukkaat</a:t>
            </a:r>
          </a:p>
          <a:p>
            <a:endParaRPr lang="fi-FI"/>
          </a:p>
        </p:txBody>
      </p:sp>
    </p:spTree>
    <p:extLst>
      <p:ext uri="{BB962C8B-B14F-4D97-AF65-F5344CB8AC3E}">
        <p14:creationId xmlns:p14="http://schemas.microsoft.com/office/powerpoint/2010/main" val="4187157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solidFill>
                  <a:srgbClr val="7030A0"/>
                </a:solidFill>
                <a:cs typeface="Calibri"/>
              </a:rPr>
              <a:t>Vaikuttavuus ja pitkän aikavälin seuranta</a:t>
            </a:r>
            <a:endParaRPr lang="fi-FI"/>
          </a:p>
        </p:txBody>
      </p:sp>
      <p:sp>
        <p:nvSpPr>
          <p:cNvPr id="3" name="Sisällön paikkamerkki 2"/>
          <p:cNvSpPr>
            <a:spLocks noGrp="1"/>
          </p:cNvSpPr>
          <p:nvPr>
            <p:ph idx="1"/>
          </p:nvPr>
        </p:nvSpPr>
        <p:spPr>
          <a:xfrm>
            <a:off x="907558" y="2225566"/>
            <a:ext cx="10058400" cy="4229100"/>
          </a:xfrm>
        </p:spPr>
        <p:txBody>
          <a:bodyPr/>
          <a:lstStyle/>
          <a:p>
            <a:pPr marL="0" indent="0">
              <a:buNone/>
            </a:pPr>
            <a:r>
              <a:rPr lang="fi-FI">
                <a:solidFill>
                  <a:schemeClr val="tx2"/>
                </a:solidFill>
                <a:latin typeface="Verdana" panose="020B0604030504040204" pitchFamily="34" charset="0"/>
                <a:ea typeface="Verdana" panose="020B0604030504040204" pitchFamily="34" charset="0"/>
                <a:cs typeface="Calibri"/>
              </a:rPr>
              <a:t>Seuraavilla sivuilla on esitelty valitsemamme pitkän aikavälin seurantamittarit. Ajatuksena on, että nämä paranevat useamman valtuustokauden kuluessa, kun edellä olevat painopisteet ja tavoitteet saavutetaan. Näitä mittareita seurataan aina valtuustokauden päätteeksi. Toimenpiteillä saadaan aikaan vaikutuksia, jotka näkyvät lopulta seuraavalla dialla esitellyissä pitkän aikavälin mittareissa.</a:t>
            </a:r>
          </a:p>
          <a:p>
            <a:endParaRPr lang="fi-FI"/>
          </a:p>
        </p:txBody>
      </p:sp>
    </p:spTree>
    <p:extLst>
      <p:ext uri="{BB962C8B-B14F-4D97-AF65-F5344CB8AC3E}">
        <p14:creationId xmlns:p14="http://schemas.microsoft.com/office/powerpoint/2010/main" val="3392588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98212E0-65E5-4A88-95D5-1AF103173440}"/>
              </a:ext>
            </a:extLst>
          </p:cNvPr>
          <p:cNvSpPr>
            <a:spLocks noGrp="1"/>
          </p:cNvSpPr>
          <p:nvPr>
            <p:ph type="title"/>
          </p:nvPr>
        </p:nvSpPr>
        <p:spPr>
          <a:xfrm>
            <a:off x="245533" y="2456"/>
            <a:ext cx="11768666" cy="499534"/>
          </a:xfrm>
        </p:spPr>
        <p:txBody>
          <a:bodyPr>
            <a:normAutofit/>
          </a:bodyPr>
          <a:lstStyle/>
          <a:p>
            <a:r>
              <a:rPr lang="fi-FI" sz="2400" b="1">
                <a:cs typeface="Calibri"/>
              </a:rPr>
              <a:t>Vaikuttavuuden seuranta -</a:t>
            </a:r>
            <a:r>
              <a:rPr lang="fi-FI" sz="2400">
                <a:cs typeface="Calibri"/>
              </a:rPr>
              <a:t> pitkän aikavälin seurantamittarit</a:t>
            </a:r>
          </a:p>
        </p:txBody>
      </p:sp>
      <p:graphicFrame>
        <p:nvGraphicFramePr>
          <p:cNvPr id="4" name="Taulukko 4">
            <a:extLst>
              <a:ext uri="{FF2B5EF4-FFF2-40B4-BE49-F238E27FC236}">
                <a16:creationId xmlns:a16="http://schemas.microsoft.com/office/drawing/2014/main" id="{9E385AA1-63E7-4663-BD91-CE9AD8386869}"/>
              </a:ext>
            </a:extLst>
          </p:cNvPr>
          <p:cNvGraphicFramePr>
            <a:graphicFrameLocks noGrp="1"/>
          </p:cNvGraphicFramePr>
          <p:nvPr>
            <p:extLst>
              <p:ext uri="{D42A27DB-BD31-4B8C-83A1-F6EECF244321}">
                <p14:modId xmlns:p14="http://schemas.microsoft.com/office/powerpoint/2010/main" val="3842345140"/>
              </p:ext>
            </p:extLst>
          </p:nvPr>
        </p:nvGraphicFramePr>
        <p:xfrm>
          <a:off x="75429" y="382189"/>
          <a:ext cx="12108873" cy="6381301"/>
        </p:xfrm>
        <a:graphic>
          <a:graphicData uri="http://schemas.openxmlformats.org/drawingml/2006/table">
            <a:tbl>
              <a:tblPr firstRow="1" bandRow="1">
                <a:tableStyleId>{5C22544A-7EE6-4342-B048-85BDC9FD1C3A}</a:tableStyleId>
              </a:tblPr>
              <a:tblGrid>
                <a:gridCol w="2854473">
                  <a:extLst>
                    <a:ext uri="{9D8B030D-6E8A-4147-A177-3AD203B41FA5}">
                      <a16:colId xmlns:a16="http://schemas.microsoft.com/office/drawing/2014/main" val="2278111144"/>
                    </a:ext>
                  </a:extLst>
                </a:gridCol>
                <a:gridCol w="9254400">
                  <a:extLst>
                    <a:ext uri="{9D8B030D-6E8A-4147-A177-3AD203B41FA5}">
                      <a16:colId xmlns:a16="http://schemas.microsoft.com/office/drawing/2014/main" val="1062440632"/>
                    </a:ext>
                  </a:extLst>
                </a:gridCol>
              </a:tblGrid>
              <a:tr h="300541">
                <a:tc>
                  <a:txBody>
                    <a:bodyPr/>
                    <a:lstStyle/>
                    <a:p>
                      <a:r>
                        <a:rPr lang="fi-FI" sz="1300"/>
                        <a:t>ILMIÖ/ TEEMA</a:t>
                      </a:r>
                    </a:p>
                  </a:txBody>
                  <a:tcPr/>
                </a:tc>
                <a:tc>
                  <a:txBody>
                    <a:bodyPr/>
                    <a:lstStyle/>
                    <a:p>
                      <a:r>
                        <a:rPr lang="fi-FI" sz="1300"/>
                        <a:t>SEURANTAMITTARIT JA TILANNE 27.4.2021</a:t>
                      </a:r>
                    </a:p>
                  </a:txBody>
                  <a:tcPr/>
                </a:tc>
                <a:extLst>
                  <a:ext uri="{0D108BD9-81ED-4DB2-BD59-A6C34878D82A}">
                    <a16:rowId xmlns:a16="http://schemas.microsoft.com/office/drawing/2014/main" val="30524071"/>
                  </a:ext>
                </a:extLst>
              </a:tr>
              <a:tr h="482750">
                <a:tc>
                  <a:txBody>
                    <a:bodyPr/>
                    <a:lstStyle/>
                    <a:p>
                      <a:r>
                        <a:rPr lang="fi-FI" sz="1300" b="1"/>
                        <a:t>Itsemurhakuolleisuus</a:t>
                      </a:r>
                    </a:p>
                  </a:txBody>
                  <a:tcPr/>
                </a:tc>
                <a:tc>
                  <a:txBody>
                    <a:bodyPr/>
                    <a:lstStyle/>
                    <a:p>
                      <a:pPr marL="285750" lvl="0" indent="-285750" algn="l">
                        <a:lnSpc>
                          <a:spcPct val="100000"/>
                        </a:lnSpc>
                        <a:spcBef>
                          <a:spcPts val="0"/>
                        </a:spcBef>
                        <a:spcAft>
                          <a:spcPts val="0"/>
                        </a:spcAft>
                        <a:buFont typeface="Arial"/>
                        <a:buChar char="•"/>
                      </a:pPr>
                      <a:r>
                        <a:rPr lang="fi-FI" sz="1300" b="0" i="0" u="none" strike="noStrike" noProof="0">
                          <a:latin typeface="Calibri"/>
                        </a:rPr>
                        <a:t>itsemurhakuolleisuus 65 vuotta täyttäneillä / 100 000 vastaavanikäistä kohden (eniten), 2018 vahvassa kasvussa</a:t>
                      </a:r>
                      <a:endParaRPr lang="fi-FI" sz="1300" b="0"/>
                    </a:p>
                    <a:p>
                      <a:pPr marL="285750" lvl="0" indent="-285750" algn="l">
                        <a:lnSpc>
                          <a:spcPct val="100000"/>
                        </a:lnSpc>
                        <a:spcBef>
                          <a:spcPts val="0"/>
                        </a:spcBef>
                        <a:spcAft>
                          <a:spcPts val="0"/>
                        </a:spcAft>
                        <a:buFont typeface="Arial"/>
                        <a:buChar char="•"/>
                      </a:pPr>
                      <a:r>
                        <a:rPr lang="fi-FI" sz="1300" b="0" i="0" u="none" strike="noStrike" noProof="0">
                          <a:latin typeface="Calibri"/>
                        </a:rPr>
                        <a:t>itsemurhakuolleisuus / 100 000 asukasta kohden (eniten), 2018, kasvussa</a:t>
                      </a:r>
                      <a:endParaRPr lang="fi-FI" sz="1300" b="0"/>
                    </a:p>
                  </a:txBody>
                  <a:tcPr/>
                </a:tc>
                <a:extLst>
                  <a:ext uri="{0D108BD9-81ED-4DB2-BD59-A6C34878D82A}">
                    <a16:rowId xmlns:a16="http://schemas.microsoft.com/office/drawing/2014/main" val="4059901369"/>
                  </a:ext>
                </a:extLst>
              </a:tr>
              <a:tr h="482750">
                <a:tc>
                  <a:txBody>
                    <a:bodyPr/>
                    <a:lstStyle/>
                    <a:p>
                      <a:r>
                        <a:rPr lang="fi-FI" sz="1300" b="1"/>
                        <a:t>Vammat, myrkytykset</a:t>
                      </a:r>
                    </a:p>
                  </a:txBody>
                  <a:tcPr/>
                </a:tc>
                <a:tc>
                  <a:txBody>
                    <a:bodyPr/>
                    <a:lstStyle/>
                    <a:p>
                      <a:pPr marL="285750" lvl="0" indent="-285750" algn="l">
                        <a:lnSpc>
                          <a:spcPct val="100000"/>
                        </a:lnSpc>
                        <a:spcBef>
                          <a:spcPts val="0"/>
                        </a:spcBef>
                        <a:spcAft>
                          <a:spcPts val="0"/>
                        </a:spcAft>
                        <a:buFont typeface="Arial"/>
                        <a:buChar char="•"/>
                      </a:pPr>
                      <a:r>
                        <a:rPr lang="fi-FI" sz="1300" b="0" i="0" u="none" strike="noStrike" noProof="0">
                          <a:latin typeface="Calibri"/>
                        </a:rPr>
                        <a:t>vammojen ja myrkytysten vuoksi sairaalassa hoidetut 7-14-vuotiaat potilaat/ 10 000 vastaavanikäistä (eniten) ja kasvussa 2018</a:t>
                      </a:r>
                      <a:endParaRPr lang="fi-FI" sz="1300" b="0"/>
                    </a:p>
                    <a:p>
                      <a:pPr marL="285750" lvl="0" indent="-285750" algn="l">
                        <a:lnSpc>
                          <a:spcPct val="100000"/>
                        </a:lnSpc>
                        <a:spcBef>
                          <a:spcPts val="0"/>
                        </a:spcBef>
                        <a:spcAft>
                          <a:spcPts val="0"/>
                        </a:spcAft>
                        <a:buFont typeface="Arial"/>
                        <a:buChar char="•"/>
                      </a:pPr>
                      <a:r>
                        <a:rPr lang="fi-FI" sz="1300" b="0" i="0" u="none" strike="noStrike" noProof="0">
                          <a:latin typeface="Calibri"/>
                        </a:rPr>
                        <a:t>vammojen ja myrkytysten vuoksi sairaalassa hoidetut potilaat / 10 000 asukasta kohden (2.eniten) kasvussa 2019</a:t>
                      </a:r>
                      <a:endParaRPr lang="fi-FI" sz="1300" b="0"/>
                    </a:p>
                  </a:txBody>
                  <a:tcPr/>
                </a:tc>
                <a:extLst>
                  <a:ext uri="{0D108BD9-81ED-4DB2-BD59-A6C34878D82A}">
                    <a16:rowId xmlns:a16="http://schemas.microsoft.com/office/drawing/2014/main" val="3006495686"/>
                  </a:ext>
                </a:extLst>
              </a:tr>
              <a:tr h="874984">
                <a:tc>
                  <a:txBody>
                    <a:bodyPr/>
                    <a:lstStyle/>
                    <a:p>
                      <a:r>
                        <a:rPr lang="fi-FI" sz="1300" b="1"/>
                        <a:t>Lihavuus</a:t>
                      </a:r>
                    </a:p>
                  </a:txBody>
                  <a:tcPr/>
                </a:tc>
                <a:tc>
                  <a:txBody>
                    <a:bodyPr/>
                    <a:lstStyle/>
                    <a:p>
                      <a:pPr marL="285750" lvl="0" indent="-285750" algn="l">
                        <a:lnSpc>
                          <a:spcPct val="100000"/>
                        </a:lnSpc>
                        <a:spcBef>
                          <a:spcPts val="0"/>
                        </a:spcBef>
                        <a:spcAft>
                          <a:spcPts val="0"/>
                        </a:spcAft>
                        <a:buFont typeface="Arial"/>
                        <a:buChar char="•"/>
                      </a:pPr>
                      <a:r>
                        <a:rPr lang="fi-FI" sz="1300" b="0" i="0" u="none" strike="noStrike" noProof="0">
                          <a:latin typeface="Calibri"/>
                        </a:rPr>
                        <a:t>lihavia 13-16v (2.eniten), nousussa, erityisesti pojat 2019</a:t>
                      </a:r>
                      <a:endParaRPr lang="fi-FI" sz="1300" b="0"/>
                    </a:p>
                    <a:p>
                      <a:pPr marL="285750" lvl="0" indent="-285750" algn="l">
                        <a:lnSpc>
                          <a:spcPct val="100000"/>
                        </a:lnSpc>
                        <a:spcBef>
                          <a:spcPts val="0"/>
                        </a:spcBef>
                        <a:spcAft>
                          <a:spcPts val="0"/>
                        </a:spcAft>
                        <a:buFont typeface="Arial"/>
                        <a:buChar char="•"/>
                      </a:pPr>
                      <a:r>
                        <a:rPr lang="fi-FI" sz="1300" b="0" i="0" u="none" strike="noStrike" noProof="0">
                          <a:latin typeface="Calibri"/>
                        </a:rPr>
                        <a:t>ylipaino, ammatillisen 1 ja 2. v </a:t>
                      </a:r>
                      <a:r>
                        <a:rPr lang="fi-FI" sz="1300" b="0" i="0" u="none" strike="noStrike" noProof="0" err="1">
                          <a:latin typeface="Calibri"/>
                        </a:rPr>
                        <a:t>opisk</a:t>
                      </a:r>
                      <a:r>
                        <a:rPr lang="fi-FI" sz="1300" b="0" i="0" u="none" strike="noStrike" noProof="0">
                          <a:latin typeface="Calibri"/>
                        </a:rPr>
                        <a:t> (eniten) ja kasvussa, sekä tytöt että pojat 26%  2019</a:t>
                      </a:r>
                      <a:endParaRPr lang="fi-FI" sz="1300" b="0"/>
                    </a:p>
                    <a:p>
                      <a:pPr marL="285750" lvl="0" indent="-285750" algn="l">
                        <a:lnSpc>
                          <a:spcPct val="100000"/>
                        </a:lnSpc>
                        <a:spcBef>
                          <a:spcPts val="0"/>
                        </a:spcBef>
                        <a:spcAft>
                          <a:spcPts val="0"/>
                        </a:spcAft>
                        <a:buFont typeface="Arial"/>
                        <a:buChar char="•"/>
                      </a:pPr>
                      <a:r>
                        <a:rPr lang="fi-FI" sz="1300" b="0" i="0" u="none" strike="noStrike" noProof="0">
                          <a:latin typeface="Calibri"/>
                        </a:rPr>
                        <a:t>lihavien osuus BMI 30kg/m2 65+v (2.eniten) 2018, erityisesti naiset</a:t>
                      </a:r>
                    </a:p>
                    <a:p>
                      <a:pPr marL="285750" lvl="0" indent="-285750" algn="l">
                        <a:lnSpc>
                          <a:spcPct val="100000"/>
                        </a:lnSpc>
                        <a:spcBef>
                          <a:spcPts val="0"/>
                        </a:spcBef>
                        <a:spcAft>
                          <a:spcPts val="0"/>
                        </a:spcAft>
                        <a:buFont typeface="Arial"/>
                        <a:buChar char="•"/>
                      </a:pPr>
                      <a:r>
                        <a:rPr lang="fi-FI" sz="1300" b="0" i="0" u="none" strike="noStrike" noProof="0">
                          <a:solidFill>
                            <a:srgbClr val="7030A0"/>
                          </a:solidFill>
                          <a:latin typeface="Calibri"/>
                        </a:rPr>
                        <a:t>ylipaino, % 8. ja 9.lk HYTE(K)</a:t>
                      </a:r>
                    </a:p>
                  </a:txBody>
                  <a:tcPr/>
                </a:tc>
                <a:extLst>
                  <a:ext uri="{0D108BD9-81ED-4DB2-BD59-A6C34878D82A}">
                    <a16:rowId xmlns:a16="http://schemas.microsoft.com/office/drawing/2014/main" val="436189242"/>
                  </a:ext>
                </a:extLst>
              </a:tr>
              <a:tr h="482750">
                <a:tc>
                  <a:txBody>
                    <a:bodyPr/>
                    <a:lstStyle/>
                    <a:p>
                      <a:pPr lvl="0">
                        <a:buNone/>
                      </a:pPr>
                      <a:r>
                        <a:rPr lang="fi-FI" sz="1300" b="1" i="0" u="none" strike="noStrike" noProof="0">
                          <a:latin typeface="Calibri"/>
                        </a:rPr>
                        <a:t>Tuki- ja liikuntaelinvaivat </a:t>
                      </a:r>
                      <a:endParaRPr lang="fi-FI" b="1"/>
                    </a:p>
                  </a:txBody>
                  <a:tcPr/>
                </a:tc>
                <a:tc>
                  <a:txBody>
                    <a:bodyPr/>
                    <a:lstStyle/>
                    <a:p>
                      <a:pPr marL="285750" lvl="0" indent="-285750" algn="l">
                        <a:lnSpc>
                          <a:spcPct val="100000"/>
                        </a:lnSpc>
                        <a:spcBef>
                          <a:spcPts val="0"/>
                        </a:spcBef>
                        <a:spcAft>
                          <a:spcPts val="0"/>
                        </a:spcAft>
                        <a:buFont typeface="Arial"/>
                        <a:buChar char="•"/>
                      </a:pPr>
                      <a:r>
                        <a:rPr lang="fi-FI" sz="1300" b="0" i="0" u="none" strike="noStrike" noProof="0">
                          <a:latin typeface="Calibri"/>
                        </a:rPr>
                        <a:t>tuki- ja liikuntaelin sekä sidekudosten sairauksien vuoksi työkyvyttömyyseläkettä saavat 16-64v (eniten) tosin laskussa 2019</a:t>
                      </a:r>
                      <a:endParaRPr lang="fi-FI"/>
                    </a:p>
                    <a:p>
                      <a:pPr marL="285750" lvl="0" indent="-285750" algn="l">
                        <a:lnSpc>
                          <a:spcPct val="100000"/>
                        </a:lnSpc>
                        <a:spcBef>
                          <a:spcPts val="0"/>
                        </a:spcBef>
                        <a:spcAft>
                          <a:spcPts val="0"/>
                        </a:spcAft>
                        <a:buFont typeface="Arial"/>
                        <a:buChar char="•"/>
                      </a:pPr>
                      <a:r>
                        <a:rPr lang="fi-FI" sz="1300" b="0" i="0" u="none" strike="noStrike" noProof="0">
                          <a:latin typeface="Calibri"/>
                        </a:rPr>
                        <a:t>tuki- ja liikuntaelinsairausindeksi, ikävakoitu ja ikävakioimaton (huonoin), laskussa 2016, erityisesti Tuusniemi ja Joroinen</a:t>
                      </a:r>
                      <a:endParaRPr lang="fi-FI"/>
                    </a:p>
                  </a:txBody>
                  <a:tcPr/>
                </a:tc>
                <a:extLst>
                  <a:ext uri="{0D108BD9-81ED-4DB2-BD59-A6C34878D82A}">
                    <a16:rowId xmlns:a16="http://schemas.microsoft.com/office/drawing/2014/main" val="3231103397"/>
                  </a:ext>
                </a:extLst>
              </a:tr>
              <a:tr h="1463335">
                <a:tc>
                  <a:txBody>
                    <a:bodyPr/>
                    <a:lstStyle/>
                    <a:p>
                      <a:pPr lvl="0">
                        <a:buNone/>
                      </a:pPr>
                      <a:r>
                        <a:rPr lang="fi-FI" sz="1300" b="1"/>
                        <a:t>Toimeentulotuki</a:t>
                      </a:r>
                    </a:p>
                  </a:txBody>
                  <a:tcPr/>
                </a:tc>
                <a:tc>
                  <a:txBody>
                    <a:bodyPr/>
                    <a:lstStyle/>
                    <a:p>
                      <a:pPr marL="285750" lvl="0" indent="-285750" algn="l">
                        <a:lnSpc>
                          <a:spcPct val="100000"/>
                        </a:lnSpc>
                        <a:spcBef>
                          <a:spcPts val="0"/>
                        </a:spcBef>
                        <a:spcAft>
                          <a:spcPts val="0"/>
                        </a:spcAft>
                        <a:buFont typeface="Arial"/>
                        <a:buChar char="•"/>
                      </a:pPr>
                      <a:r>
                        <a:rPr lang="fi-FI" sz="1300" b="0" i="0" u="none" strike="noStrike" noProof="0">
                          <a:latin typeface="Calibri"/>
                        </a:rPr>
                        <a:t>toimeentulotukea saaneet 18-24-vuotiaat vastaavanikäisestä väestöstä (eniten) (2019)</a:t>
                      </a:r>
                      <a:endParaRPr lang="fi-FI"/>
                    </a:p>
                    <a:p>
                      <a:pPr marL="285750" lvl="0" indent="-285750" algn="l">
                        <a:lnSpc>
                          <a:spcPct val="100000"/>
                        </a:lnSpc>
                        <a:spcBef>
                          <a:spcPts val="0"/>
                        </a:spcBef>
                        <a:spcAft>
                          <a:spcPts val="0"/>
                        </a:spcAft>
                        <a:buFont typeface="Arial"/>
                        <a:buChar char="•"/>
                      </a:pPr>
                      <a:r>
                        <a:rPr lang="fi-FI" sz="1300" b="0" i="0" u="none" strike="noStrike" noProof="0">
                          <a:latin typeface="Calibri"/>
                        </a:rPr>
                        <a:t>toimeentulotukea pitkäaikaisesti saaneita 18-24v paljon (2.eniten) 2019</a:t>
                      </a:r>
                      <a:endParaRPr lang="fi-FI"/>
                    </a:p>
                    <a:p>
                      <a:pPr marL="285750" lvl="0" indent="-285750" algn="l">
                        <a:lnSpc>
                          <a:spcPct val="100000"/>
                        </a:lnSpc>
                        <a:spcBef>
                          <a:spcPts val="0"/>
                        </a:spcBef>
                        <a:spcAft>
                          <a:spcPts val="0"/>
                        </a:spcAft>
                        <a:buFont typeface="Arial"/>
                        <a:buChar char="•"/>
                      </a:pPr>
                      <a:r>
                        <a:rPr lang="fi-FI" sz="1300" b="0" i="0" u="none" strike="noStrike" noProof="0">
                          <a:latin typeface="Calibri"/>
                        </a:rPr>
                        <a:t>toimeentulotukea saaneita 65v täyttäneitä vastaavanikäisestä (eniten) 2019 ja nousussa</a:t>
                      </a:r>
                      <a:endParaRPr lang="fi-FI"/>
                    </a:p>
                    <a:p>
                      <a:pPr marL="285750" lvl="0" indent="-285750" algn="l">
                        <a:lnSpc>
                          <a:spcPct val="100000"/>
                        </a:lnSpc>
                        <a:spcBef>
                          <a:spcPts val="0"/>
                        </a:spcBef>
                        <a:spcAft>
                          <a:spcPts val="0"/>
                        </a:spcAft>
                        <a:buFont typeface="Arial"/>
                        <a:buChar char="•"/>
                      </a:pPr>
                      <a:r>
                        <a:rPr lang="fi-FI" sz="1300" b="0" i="0" u="none" strike="noStrike" noProof="0">
                          <a:latin typeface="Calibri"/>
                        </a:rPr>
                        <a:t>keskimäärin eläkkeelle siirtymisikä laskussa, mutta on (2. alhaisin) 2018</a:t>
                      </a:r>
                    </a:p>
                    <a:p>
                      <a:pPr marL="285750" lvl="0" indent="-285750" algn="l">
                        <a:lnSpc>
                          <a:spcPct val="100000"/>
                        </a:lnSpc>
                        <a:spcBef>
                          <a:spcPts val="0"/>
                        </a:spcBef>
                        <a:spcAft>
                          <a:spcPts val="0"/>
                        </a:spcAft>
                        <a:buFont typeface="Arial"/>
                        <a:buChar char="•"/>
                      </a:pPr>
                      <a:r>
                        <a:rPr lang="fi-FI" sz="1300" b="0" i="0" u="none" strike="noStrike" noProof="0">
                          <a:solidFill>
                            <a:srgbClr val="7030A0"/>
                          </a:solidFill>
                        </a:rPr>
                        <a:t>toimeentulotukea pitkäaikaisesti saaneet 25–64-vuotiaat, % ikäluokasta HYTE(H) + HYTE(K)</a:t>
                      </a:r>
                      <a:endParaRPr lang="fi-FI" sz="1300" b="0" i="0" u="none" strike="noStrike" noProof="0">
                        <a:solidFill>
                          <a:srgbClr val="7030A0"/>
                        </a:solidFill>
                        <a:latin typeface="Calibri"/>
                      </a:endParaRPr>
                    </a:p>
                    <a:p>
                      <a:pPr marL="285750" lvl="0" indent="-285750" algn="l">
                        <a:lnSpc>
                          <a:spcPct val="100000"/>
                        </a:lnSpc>
                        <a:spcBef>
                          <a:spcPts val="0"/>
                        </a:spcBef>
                        <a:spcAft>
                          <a:spcPts val="0"/>
                        </a:spcAft>
                        <a:buFont typeface="Arial"/>
                        <a:buChar char="•"/>
                      </a:pPr>
                      <a:r>
                        <a:rPr lang="fi-FI" sz="1300" b="0" i="0" u="none" strike="noStrike" noProof="0">
                          <a:solidFill>
                            <a:srgbClr val="7030A0"/>
                          </a:solidFill>
                        </a:rPr>
                        <a:t>ei työssä, koulutuksessa eikä asevelvollisuutta suorittamassa olevat 20–24-vuotiaat, % ikäluokasta HYTE(H) </a:t>
                      </a:r>
                    </a:p>
                    <a:p>
                      <a:pPr marL="285750" lvl="0" indent="-285750" algn="l">
                        <a:lnSpc>
                          <a:spcPct val="100000"/>
                        </a:lnSpc>
                        <a:spcBef>
                          <a:spcPts val="0"/>
                        </a:spcBef>
                        <a:spcAft>
                          <a:spcPts val="0"/>
                        </a:spcAft>
                        <a:buFont typeface="Arial"/>
                        <a:buChar char="•"/>
                      </a:pPr>
                      <a:r>
                        <a:rPr lang="fi-FI" sz="1300" b="0" i="0" u="none" strike="noStrike" noProof="0">
                          <a:solidFill>
                            <a:srgbClr val="7030A0"/>
                          </a:solidFill>
                        </a:rPr>
                        <a:t>koulutuksen ulkopuolelle jääneet 17-24-vuotiaat, % vastaavanikäisestä väestöstä HYTE(K)</a:t>
                      </a:r>
                    </a:p>
                  </a:txBody>
                  <a:tcPr/>
                </a:tc>
                <a:extLst>
                  <a:ext uri="{0D108BD9-81ED-4DB2-BD59-A6C34878D82A}">
                    <a16:rowId xmlns:a16="http://schemas.microsoft.com/office/drawing/2014/main" val="3422383919"/>
                  </a:ext>
                </a:extLst>
              </a:tr>
              <a:tr h="482750">
                <a:tc>
                  <a:txBody>
                    <a:bodyPr/>
                    <a:lstStyle/>
                    <a:p>
                      <a:pPr lvl="0">
                        <a:buNone/>
                      </a:pPr>
                      <a:r>
                        <a:rPr lang="fi-FI" sz="1300" b="1" i="0" u="none" strike="noStrike" noProof="0">
                          <a:latin typeface="Calibri"/>
                        </a:rPr>
                        <a:t>Elämänlaatu (millaiseksi elämän kokee) ja elämään tyytyväisyys</a:t>
                      </a:r>
                      <a:endParaRPr lang="fi-FI" b="1"/>
                    </a:p>
                  </a:txBody>
                  <a:tcPr/>
                </a:tc>
                <a:tc>
                  <a:txBody>
                    <a:bodyPr/>
                    <a:lstStyle/>
                    <a:p>
                      <a:pPr marL="285750" lvl="0" indent="-285750" algn="l">
                        <a:lnSpc>
                          <a:spcPct val="100000"/>
                        </a:lnSpc>
                        <a:spcBef>
                          <a:spcPts val="0"/>
                        </a:spcBef>
                        <a:spcAft>
                          <a:spcPts val="0"/>
                        </a:spcAft>
                        <a:buFont typeface="Arial"/>
                        <a:buChar char="•"/>
                      </a:pPr>
                      <a:r>
                        <a:rPr lang="fi-FI" sz="1300" b="0" i="0" u="none" strike="noStrike" noProof="0">
                          <a:latin typeface="Calibri"/>
                        </a:rPr>
                        <a:t>elämänlaatunsa hyväksi tuntevien osuus, korkea koulutus, laskussa 2018</a:t>
                      </a:r>
                      <a:endParaRPr lang="fi-FI"/>
                    </a:p>
                    <a:p>
                      <a:pPr marL="285750" lvl="0" indent="-285750" algn="l">
                        <a:lnSpc>
                          <a:spcPct val="100000"/>
                        </a:lnSpc>
                        <a:spcBef>
                          <a:spcPts val="0"/>
                        </a:spcBef>
                        <a:spcAft>
                          <a:spcPts val="0"/>
                        </a:spcAft>
                        <a:buFont typeface="Arial"/>
                        <a:buChar char="•"/>
                      </a:pPr>
                      <a:r>
                        <a:rPr lang="fi-FI" sz="1300" b="0" i="0" u="none" strike="noStrike" noProof="0">
                          <a:latin typeface="Calibri"/>
                        </a:rPr>
                        <a:t>elämäänsä on tyytyväisiä 8 ja9.lk (vähiten) ja ammatillisen nuoret (huonoin) 2019</a:t>
                      </a:r>
                      <a:endParaRPr lang="fi-FI"/>
                    </a:p>
                  </a:txBody>
                  <a:tcPr/>
                </a:tc>
                <a:extLst>
                  <a:ext uri="{0D108BD9-81ED-4DB2-BD59-A6C34878D82A}">
                    <a16:rowId xmlns:a16="http://schemas.microsoft.com/office/drawing/2014/main" val="766707409"/>
                  </a:ext>
                </a:extLst>
              </a:tr>
              <a:tr h="1267218">
                <a:tc>
                  <a:txBody>
                    <a:bodyPr/>
                    <a:lstStyle/>
                    <a:p>
                      <a:pPr lvl="0">
                        <a:buNone/>
                      </a:pPr>
                      <a:r>
                        <a:rPr lang="fi-FI" sz="1300" b="1" i="0" u="none" strike="noStrike" noProof="0">
                          <a:latin typeface="Calibri"/>
                        </a:rPr>
                        <a:t>Koettu terveys </a:t>
                      </a:r>
                      <a:endParaRPr lang="fi-FI" b="1"/>
                    </a:p>
                  </a:txBody>
                  <a:tcPr/>
                </a:tc>
                <a:tc>
                  <a:txBody>
                    <a:bodyPr/>
                    <a:lstStyle/>
                    <a:p>
                      <a:pPr marL="285750" lvl="0" indent="-285750" algn="l">
                        <a:lnSpc>
                          <a:spcPct val="100000"/>
                        </a:lnSpc>
                        <a:spcBef>
                          <a:spcPts val="0"/>
                        </a:spcBef>
                        <a:spcAft>
                          <a:spcPts val="0"/>
                        </a:spcAft>
                        <a:buFont typeface="Arial"/>
                        <a:buChar char="•"/>
                      </a:pPr>
                      <a:r>
                        <a:rPr lang="fi-FI" sz="1300" b="0" i="0" u="none" strike="noStrike" noProof="0">
                          <a:latin typeface="Calibri"/>
                        </a:rPr>
                        <a:t>kokee terveydentilansa yhä huonommaksi (2. eniten) 2019 </a:t>
                      </a:r>
                    </a:p>
                    <a:p>
                      <a:pPr marL="285750" lvl="0" indent="-285750" algn="l">
                        <a:lnSpc>
                          <a:spcPct val="100000"/>
                        </a:lnSpc>
                        <a:spcBef>
                          <a:spcPts val="0"/>
                        </a:spcBef>
                        <a:spcAft>
                          <a:spcPts val="0"/>
                        </a:spcAft>
                        <a:buFont typeface="Arial"/>
                        <a:buChar char="•"/>
                      </a:pPr>
                      <a:r>
                        <a:rPr lang="fi-FI" sz="1300" b="0" i="0" u="none" strike="noStrike" noProof="0">
                          <a:latin typeface="Calibri"/>
                        </a:rPr>
                        <a:t>kokemuksellinen hyvinvointi, vähiten tyytyväisiä oltiin taloudelliseen tilanteeseen (laskua edelliseen 2v takaiseen tilanteeseen hieman) 2021</a:t>
                      </a:r>
                      <a:endParaRPr lang="fi-FI"/>
                    </a:p>
                    <a:p>
                      <a:pPr marL="285750" lvl="0" indent="-285750" algn="l">
                        <a:lnSpc>
                          <a:spcPct val="100000"/>
                        </a:lnSpc>
                        <a:spcBef>
                          <a:spcPts val="0"/>
                        </a:spcBef>
                        <a:spcAft>
                          <a:spcPts val="0"/>
                        </a:spcAft>
                        <a:buFont typeface="Arial"/>
                        <a:buChar char="•"/>
                      </a:pPr>
                      <a:r>
                        <a:rPr lang="fi-FI" sz="1300" b="0" i="0" u="none" strike="noStrike" noProof="0">
                          <a:latin typeface="Calibri"/>
                        </a:rPr>
                        <a:t>työikäisten terveytensä keskitasoiseksi tai huonoksi kokevien osuus matala koulutus (2.huonoin) ja laskussa 2018</a:t>
                      </a:r>
                      <a:endParaRPr lang="fi-FI"/>
                    </a:p>
                    <a:p>
                      <a:pPr marL="285750" lvl="0" indent="-285750" algn="l">
                        <a:lnSpc>
                          <a:spcPct val="100000"/>
                        </a:lnSpc>
                        <a:spcBef>
                          <a:spcPts val="0"/>
                        </a:spcBef>
                        <a:spcAft>
                          <a:spcPts val="0"/>
                        </a:spcAft>
                        <a:buFont typeface="Arial"/>
                        <a:buChar char="•"/>
                      </a:pPr>
                      <a:r>
                        <a:rPr lang="fi-FI" sz="1300" b="0" i="0" u="none" strike="noStrike" noProof="0">
                          <a:latin typeface="Calibri"/>
                        </a:rPr>
                        <a:t>kokee terveydentilansa keskinkertaiseksi tai huonoksi, </a:t>
                      </a:r>
                      <a:r>
                        <a:rPr lang="fi-FI" sz="1300" b="0" i="0" u="none" strike="noStrike" noProof="0" err="1">
                          <a:latin typeface="Calibri"/>
                        </a:rPr>
                        <a:t>ammatill</a:t>
                      </a:r>
                      <a:r>
                        <a:rPr lang="fi-FI" sz="1300" b="0" i="0" u="none" strike="noStrike" noProof="0">
                          <a:latin typeface="Calibri"/>
                        </a:rPr>
                        <a:t> 1. ja 2.v (2. huonoin) ja nousussa 2019</a:t>
                      </a:r>
                    </a:p>
                    <a:p>
                      <a:pPr marL="285750" lvl="0" indent="-285750" algn="l">
                        <a:lnSpc>
                          <a:spcPct val="100000"/>
                        </a:lnSpc>
                        <a:spcBef>
                          <a:spcPts val="0"/>
                        </a:spcBef>
                        <a:spcAft>
                          <a:spcPts val="0"/>
                        </a:spcAft>
                        <a:buFont typeface="Arial"/>
                        <a:buChar char="•"/>
                      </a:pPr>
                      <a:r>
                        <a:rPr lang="fi-FI" sz="1300" b="0" i="0" u="none" strike="noStrike" noProof="0">
                          <a:solidFill>
                            <a:srgbClr val="7030A0"/>
                          </a:solidFill>
                          <a:latin typeface="Calibri"/>
                        </a:rPr>
                        <a:t>kokee terveydentilansa keskinkertaiseksi tai huonoksi, % 8. ja 9.lk HYTE(K)</a:t>
                      </a:r>
                    </a:p>
                  </a:txBody>
                  <a:tcPr/>
                </a:tc>
                <a:extLst>
                  <a:ext uri="{0D108BD9-81ED-4DB2-BD59-A6C34878D82A}">
                    <a16:rowId xmlns:a16="http://schemas.microsoft.com/office/drawing/2014/main" val="590151874"/>
                  </a:ext>
                </a:extLst>
              </a:tr>
              <a:tr h="482750">
                <a:tc>
                  <a:txBody>
                    <a:bodyPr/>
                    <a:lstStyle/>
                    <a:p>
                      <a:pPr lvl="0">
                        <a:buNone/>
                      </a:pPr>
                      <a:r>
                        <a:rPr lang="fi-FI" sz="1300" b="1" i="0" u="none" strike="noStrike" noProof="0">
                          <a:latin typeface="Calibri"/>
                        </a:rPr>
                        <a:t>Avun saaminen riittämätöntä / arjessa selviytyminen </a:t>
                      </a:r>
                      <a:endParaRPr lang="fi-FI" sz="1300" b="1"/>
                    </a:p>
                  </a:txBody>
                  <a:tcPr/>
                </a:tc>
                <a:tc>
                  <a:txBody>
                    <a:bodyPr/>
                    <a:lstStyle/>
                    <a:p>
                      <a:pPr marL="285750" lvl="0" indent="-285750" algn="l">
                        <a:lnSpc>
                          <a:spcPct val="100000"/>
                        </a:lnSpc>
                        <a:spcBef>
                          <a:spcPts val="0"/>
                        </a:spcBef>
                        <a:spcAft>
                          <a:spcPts val="0"/>
                        </a:spcAft>
                        <a:buFont typeface="Arial"/>
                        <a:buChar char="•"/>
                      </a:pPr>
                      <a:r>
                        <a:rPr lang="fi-FI" sz="1300" b="0" i="0" u="none" strike="noStrike" noProof="0">
                          <a:latin typeface="Calibri"/>
                        </a:rPr>
                        <a:t>apua riittämättömästi saavien osuus väestöstä, korkea koulutus (huonoin) ja kasvussa 2018, matalan koulutus (2.huonoin) ja kasvussa 2018</a:t>
                      </a:r>
                    </a:p>
                  </a:txBody>
                  <a:tcPr/>
                </a:tc>
                <a:extLst>
                  <a:ext uri="{0D108BD9-81ED-4DB2-BD59-A6C34878D82A}">
                    <a16:rowId xmlns:a16="http://schemas.microsoft.com/office/drawing/2014/main" val="3175267078"/>
                  </a:ext>
                </a:extLst>
              </a:tr>
            </a:tbl>
          </a:graphicData>
        </a:graphic>
      </p:graphicFrame>
    </p:spTree>
    <p:extLst>
      <p:ext uri="{BB962C8B-B14F-4D97-AF65-F5344CB8AC3E}">
        <p14:creationId xmlns:p14="http://schemas.microsoft.com/office/powerpoint/2010/main" val="2698139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439119" y="0"/>
            <a:ext cx="8167868" cy="1143000"/>
          </a:xfrm>
        </p:spPr>
        <p:txBody>
          <a:bodyPr/>
          <a:lstStyle/>
          <a:p>
            <a:r>
              <a:rPr lang="fi-FI"/>
              <a:t>Terveydenhuoltolaki 12§</a:t>
            </a:r>
          </a:p>
        </p:txBody>
      </p:sp>
      <p:sp>
        <p:nvSpPr>
          <p:cNvPr id="3" name="Tekstiruutu 2"/>
          <p:cNvSpPr txBox="1"/>
          <p:nvPr/>
        </p:nvSpPr>
        <p:spPr>
          <a:xfrm>
            <a:off x="1439119" y="1285916"/>
            <a:ext cx="8969830" cy="3477875"/>
          </a:xfrm>
          <a:prstGeom prst="rect">
            <a:avLst/>
          </a:prstGeom>
          <a:solidFill>
            <a:schemeClr val="accent3">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a:ln>
                  <a:noFill/>
                </a:ln>
                <a:solidFill>
                  <a:srgbClr val="9A5315"/>
                </a:solidFill>
                <a:effectLst/>
                <a:uLnTx/>
                <a:uFillTx/>
                <a:latin typeface="Arial" panose="020B0604020202020204" pitchFamily="34" charset="0"/>
                <a:ea typeface="+mn-ea"/>
                <a:cs typeface="Arial" panose="020B0604020202020204" pitchFamily="34" charset="0"/>
                <a:hlinkClick r:id="rId2" tooltip="Linkki voimaantulosäännökseen"/>
              </a:rPr>
              <a:t>12 §</a:t>
            </a:r>
            <a:endParaRPr kumimoji="0" lang="fi-FI" sz="2000" b="1" i="0" u="none" strike="noStrike" kern="1200" cap="none" spc="0" normalizeH="0" baseline="0" noProof="0">
              <a:ln>
                <a:noFill/>
              </a:ln>
              <a:solidFill>
                <a:srgbClr val="9A5315"/>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Terveyden ja hyvinvoinnin edistäminen kunnassa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Kunnan on </a:t>
            </a:r>
            <a:r>
              <a:rPr kumimoji="0" lang="fi-FI"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seurattava asukkaittensa terveyttä ja hyvinvointia sekä niihin vaikuttavia tekijöitä väestöryhmittäin </a:t>
            </a:r>
            <a:r>
              <a:rPr kumimoji="0" lang="fi-FI"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sekä kunnan palveluissa </a:t>
            </a:r>
            <a:r>
              <a:rPr kumimoji="0" lang="fi-FI"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toteutettuja toimenpiteitä, </a:t>
            </a:r>
            <a:r>
              <a:rPr kumimoji="0" lang="fi-FI"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joilla vastataan kuntalaisten hyvinvointitarpeisiin. Kuntalaisten terveydestä ja hyvinvoinnista sekä toteutetuista toimenpiteistä </a:t>
            </a:r>
            <a:r>
              <a:rPr kumimoji="0" lang="fi-FI"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on raportoitava valtuustolle vuosittain</a:t>
            </a:r>
            <a:r>
              <a:rPr kumimoji="0" lang="fi-FI"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minkä lisäksi valtuustolle on </a:t>
            </a:r>
            <a:r>
              <a:rPr kumimoji="0" lang="fi-FI"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kerran valtuustokaudessa valmisteltava laajempi hyvinvointikertomus</a:t>
            </a:r>
            <a:r>
              <a:rPr kumimoji="0" lang="fi-FI"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Jatkuu, mutta ensin asiaa hyvinvointikertomuksesta</a:t>
            </a:r>
            <a:endParaRPr kumimoji="0" lang="fi-FI" sz="1800" b="0" i="0" u="none" strike="noStrike" kern="1200" cap="none" spc="0" normalizeH="0" baseline="0" noProof="0">
              <a:ln>
                <a:noFill/>
              </a:ln>
              <a:solidFill>
                <a:srgbClr val="9A5315"/>
              </a:solidFill>
              <a:effectLst/>
              <a:uLnTx/>
              <a:uFillTx/>
              <a:latin typeface="Arial" panose="020B0604020202020204" pitchFamily="34" charset="0"/>
              <a:ea typeface="+mn-ea"/>
              <a:cs typeface="Arial" panose="020B0604020202020204" pitchFamily="34" charset="0"/>
            </a:endParaRPr>
          </a:p>
        </p:txBody>
      </p:sp>
      <p:sp>
        <p:nvSpPr>
          <p:cNvPr id="4" name="Tekstiruutu 3"/>
          <p:cNvSpPr txBox="1"/>
          <p:nvPr/>
        </p:nvSpPr>
        <p:spPr>
          <a:xfrm>
            <a:off x="4932100" y="6460212"/>
            <a:ext cx="550984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9A5315"/>
                </a:solidFill>
                <a:effectLst/>
                <a:uLnTx/>
                <a:uFillTx/>
                <a:latin typeface="Segoe Print"/>
                <a:ea typeface="+mn-ea"/>
                <a:cs typeface="+mn-cs"/>
              </a:rPr>
              <a:t>Lähde: https://finlex.fi/fi/laki/ajantasa/2010/20101326</a:t>
            </a:r>
          </a:p>
        </p:txBody>
      </p:sp>
      <p:sp>
        <p:nvSpPr>
          <p:cNvPr id="5" name="Tekstiruutu 4"/>
          <p:cNvSpPr txBox="1"/>
          <p:nvPr/>
        </p:nvSpPr>
        <p:spPr>
          <a:xfrm>
            <a:off x="2384384" y="5011837"/>
            <a:ext cx="5724644"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9A5315"/>
                </a:solidFill>
                <a:effectLst/>
                <a:uLnTx/>
                <a:uFillTx/>
                <a:latin typeface="Segoe Print"/>
                <a:ea typeface="+mn-ea"/>
                <a:cs typeface="+mn-cs"/>
              </a:rPr>
              <a:t>SEURATTAVA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9A5315"/>
                </a:solidFill>
                <a:effectLst/>
                <a:uLnTx/>
                <a:uFillTx/>
                <a:latin typeface="Segoe Print"/>
                <a:ea typeface="+mn-ea"/>
                <a:cs typeface="+mn-cs"/>
              </a:rPr>
              <a:t>-&gt; asukkaiden terveyttä ja hyvinvointia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9A5315"/>
                </a:solidFill>
                <a:effectLst/>
                <a:uLnTx/>
                <a:uFillTx/>
                <a:latin typeface="Segoe Print"/>
                <a:ea typeface="+mn-ea"/>
                <a:cs typeface="+mn-cs"/>
              </a:rPr>
              <a:t>-&gt; niihin vaikuttavia tekijöitä väestöryhmittäin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9A5315"/>
                </a:solidFill>
                <a:effectLst/>
                <a:uLnTx/>
                <a:uFillTx/>
                <a:latin typeface="Segoe Print"/>
                <a:ea typeface="+mn-ea"/>
                <a:cs typeface="+mn-cs"/>
              </a:rPr>
              <a:t>-&gt; palveluissa toteutettuja toimenpiteitä</a:t>
            </a:r>
          </a:p>
        </p:txBody>
      </p:sp>
      <p:sp>
        <p:nvSpPr>
          <p:cNvPr id="6" name="Tekstiruutu 5"/>
          <p:cNvSpPr txBox="1"/>
          <p:nvPr/>
        </p:nvSpPr>
        <p:spPr>
          <a:xfrm>
            <a:off x="344347" y="2209246"/>
            <a:ext cx="405114"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a:ln>
                  <a:noFill/>
                </a:ln>
                <a:solidFill>
                  <a:srgbClr val="9A5315"/>
                </a:solidFill>
                <a:effectLst/>
                <a:uLnTx/>
                <a:uFillTx/>
                <a:latin typeface="Segoe Print"/>
                <a:ea typeface="+mn-ea"/>
                <a:cs typeface="+mn-cs"/>
              </a:rPr>
              <a:t>KERTOMUS</a:t>
            </a:r>
          </a:p>
        </p:txBody>
      </p:sp>
      <p:sp>
        <p:nvSpPr>
          <p:cNvPr id="7" name="Oikea aaltosulje 6"/>
          <p:cNvSpPr/>
          <p:nvPr/>
        </p:nvSpPr>
        <p:spPr>
          <a:xfrm>
            <a:off x="749461" y="1899821"/>
            <a:ext cx="470704" cy="317339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39107396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98212E0-65E5-4A88-95D5-1AF103173440}"/>
              </a:ext>
            </a:extLst>
          </p:cNvPr>
          <p:cNvSpPr>
            <a:spLocks noGrp="1"/>
          </p:cNvSpPr>
          <p:nvPr>
            <p:ph type="title"/>
          </p:nvPr>
        </p:nvSpPr>
        <p:spPr>
          <a:xfrm>
            <a:off x="245533" y="2456"/>
            <a:ext cx="11768666" cy="558800"/>
          </a:xfrm>
        </p:spPr>
        <p:txBody>
          <a:bodyPr>
            <a:normAutofit/>
          </a:bodyPr>
          <a:lstStyle/>
          <a:p>
            <a:r>
              <a:rPr lang="fi-FI" sz="2400" b="1">
                <a:cs typeface="Calibri"/>
              </a:rPr>
              <a:t>Vaikuttavuuden seuranta -</a:t>
            </a:r>
            <a:r>
              <a:rPr lang="fi-FI" sz="2400">
                <a:cs typeface="Calibri"/>
              </a:rPr>
              <a:t> pitkän aikavälin seurantamittarit</a:t>
            </a:r>
          </a:p>
        </p:txBody>
      </p:sp>
      <p:graphicFrame>
        <p:nvGraphicFramePr>
          <p:cNvPr id="4" name="Taulukko 4">
            <a:extLst>
              <a:ext uri="{FF2B5EF4-FFF2-40B4-BE49-F238E27FC236}">
                <a16:creationId xmlns:a16="http://schemas.microsoft.com/office/drawing/2014/main" id="{9E385AA1-63E7-4663-BD91-CE9AD8386869}"/>
              </a:ext>
            </a:extLst>
          </p:cNvPr>
          <p:cNvGraphicFramePr>
            <a:graphicFrameLocks noGrp="1"/>
          </p:cNvGraphicFramePr>
          <p:nvPr>
            <p:extLst>
              <p:ext uri="{D42A27DB-BD31-4B8C-83A1-F6EECF244321}">
                <p14:modId xmlns:p14="http://schemas.microsoft.com/office/powerpoint/2010/main" val="2779133483"/>
              </p:ext>
            </p:extLst>
          </p:nvPr>
        </p:nvGraphicFramePr>
        <p:xfrm>
          <a:off x="0" y="522767"/>
          <a:ext cx="12192000" cy="6423658"/>
        </p:xfrm>
        <a:graphic>
          <a:graphicData uri="http://schemas.openxmlformats.org/drawingml/2006/table">
            <a:tbl>
              <a:tblPr firstRow="1" bandRow="1">
                <a:tableStyleId>{5C22544A-7EE6-4342-B048-85BDC9FD1C3A}</a:tableStyleId>
              </a:tblPr>
              <a:tblGrid>
                <a:gridCol w="2679435">
                  <a:extLst>
                    <a:ext uri="{9D8B030D-6E8A-4147-A177-3AD203B41FA5}">
                      <a16:colId xmlns:a16="http://schemas.microsoft.com/office/drawing/2014/main" val="2278111144"/>
                    </a:ext>
                  </a:extLst>
                </a:gridCol>
                <a:gridCol w="9512565">
                  <a:extLst>
                    <a:ext uri="{9D8B030D-6E8A-4147-A177-3AD203B41FA5}">
                      <a16:colId xmlns:a16="http://schemas.microsoft.com/office/drawing/2014/main" val="1062440632"/>
                    </a:ext>
                  </a:extLst>
                </a:gridCol>
              </a:tblGrid>
              <a:tr h="444500">
                <a:tc>
                  <a:txBody>
                    <a:bodyPr/>
                    <a:lstStyle/>
                    <a:p>
                      <a:r>
                        <a:rPr lang="fi-FI" sz="1300"/>
                        <a:t>ILMIÖ/ TEEMA</a:t>
                      </a:r>
                    </a:p>
                  </a:txBody>
                  <a:tcPr/>
                </a:tc>
                <a:tc>
                  <a:txBody>
                    <a:bodyPr/>
                    <a:lstStyle/>
                    <a:p>
                      <a:r>
                        <a:rPr lang="fi-FI" sz="1300"/>
                        <a:t>SEURANTAMITTARIT JA TILANNE 27.4.2021</a:t>
                      </a:r>
                    </a:p>
                  </a:txBody>
                  <a:tcPr/>
                </a:tc>
                <a:extLst>
                  <a:ext uri="{0D108BD9-81ED-4DB2-BD59-A6C34878D82A}">
                    <a16:rowId xmlns:a16="http://schemas.microsoft.com/office/drawing/2014/main" val="30524071"/>
                  </a:ext>
                </a:extLst>
              </a:tr>
              <a:tr h="370838">
                <a:tc>
                  <a:txBody>
                    <a:bodyPr/>
                    <a:lstStyle/>
                    <a:p>
                      <a:pPr lvl="0">
                        <a:buNone/>
                      </a:pPr>
                      <a:r>
                        <a:rPr lang="fi-FI" sz="1300" b="1" i="0" u="none" strike="noStrike" noProof="0">
                          <a:latin typeface="Calibri"/>
                        </a:rPr>
                        <a:t>Palvelujen kustannukset</a:t>
                      </a:r>
                    </a:p>
                  </a:txBody>
                  <a:tcPr/>
                </a:tc>
                <a:tc>
                  <a:txBody>
                    <a:bodyPr/>
                    <a:lstStyle/>
                    <a:p>
                      <a:pPr marL="0" lvl="0" indent="0" algn="l">
                        <a:lnSpc>
                          <a:spcPct val="100000"/>
                        </a:lnSpc>
                        <a:spcBef>
                          <a:spcPts val="0"/>
                        </a:spcBef>
                        <a:spcAft>
                          <a:spcPts val="0"/>
                        </a:spcAft>
                        <a:buFont typeface="Arial"/>
                        <a:buChar char="•"/>
                      </a:pPr>
                      <a:r>
                        <a:rPr lang="fi-FI" sz="1300" b="0" i="0" u="none" strike="noStrike" noProof="0"/>
                        <a:t>sote nettokäyttökustannukset ja sosiaalitoimen nettokäyttökustannukset ja terveystoimen nettokäyttökustannukset (2.eniten) 2019</a:t>
                      </a:r>
                      <a:endParaRPr lang="fi-FI" sz="1300" b="0" i="0" u="none" strike="noStrike" noProof="0">
                        <a:latin typeface="Calibri"/>
                      </a:endParaRPr>
                    </a:p>
                    <a:p>
                      <a:pPr marL="0" lvl="0" indent="0" algn="l">
                        <a:lnSpc>
                          <a:spcPct val="100000"/>
                        </a:lnSpc>
                        <a:spcBef>
                          <a:spcPts val="0"/>
                        </a:spcBef>
                        <a:spcAft>
                          <a:spcPts val="0"/>
                        </a:spcAft>
                        <a:buFont typeface="Arial"/>
                        <a:buChar char="•"/>
                      </a:pPr>
                      <a:r>
                        <a:rPr lang="fi-FI" sz="1300" b="0" i="0" u="none" strike="noStrike" noProof="0"/>
                        <a:t>päihdehuollon erityispalveluiden nettokäyttökustannukset (eniten) 2019 kasvussa</a:t>
                      </a:r>
                      <a:endParaRPr lang="fi-FI" sz="1300" b="0"/>
                    </a:p>
                    <a:p>
                      <a:pPr marL="0" lvl="0" indent="0" algn="l">
                        <a:lnSpc>
                          <a:spcPct val="100000"/>
                        </a:lnSpc>
                        <a:spcBef>
                          <a:spcPts val="0"/>
                        </a:spcBef>
                        <a:spcAft>
                          <a:spcPts val="0"/>
                        </a:spcAft>
                        <a:buFont typeface="Arial"/>
                        <a:buChar char="•"/>
                      </a:pPr>
                      <a:r>
                        <a:rPr lang="fi-FI" sz="1300" b="0" i="0" u="none" strike="noStrike" noProof="0"/>
                        <a:t>perusterveydenhuollon nettokäyttökustannukset euroa/ asukas ovat (eniten), nousussa 2019</a:t>
                      </a:r>
                      <a:endParaRPr lang="fi-FI" sz="1300" b="0"/>
                    </a:p>
                    <a:p>
                      <a:pPr marL="0" lvl="0" indent="0" algn="l">
                        <a:lnSpc>
                          <a:spcPct val="100000"/>
                        </a:lnSpc>
                        <a:spcBef>
                          <a:spcPts val="0"/>
                        </a:spcBef>
                        <a:spcAft>
                          <a:spcPts val="0"/>
                        </a:spcAft>
                        <a:buFont typeface="Arial"/>
                        <a:buChar char="•"/>
                      </a:pPr>
                      <a:r>
                        <a:rPr lang="fi-FI" sz="1300" b="0" i="0" u="none" strike="noStrike" noProof="0"/>
                        <a:t>päihdehuollon erityispalveluiden nettokäyttökustannukset euroa/ asukas (eniten), nousussa 2019</a:t>
                      </a:r>
                      <a:endParaRPr lang="fi-FI" sz="1300" b="0"/>
                    </a:p>
                  </a:txBody>
                  <a:tcPr/>
                </a:tc>
                <a:extLst>
                  <a:ext uri="{0D108BD9-81ED-4DB2-BD59-A6C34878D82A}">
                    <a16:rowId xmlns:a16="http://schemas.microsoft.com/office/drawing/2014/main" val="2679062755"/>
                  </a:ext>
                </a:extLst>
              </a:tr>
              <a:tr h="370838">
                <a:tc>
                  <a:txBody>
                    <a:bodyPr/>
                    <a:lstStyle/>
                    <a:p>
                      <a:pPr lvl="0">
                        <a:buNone/>
                      </a:pPr>
                      <a:r>
                        <a:rPr lang="fi-FI" sz="1300" b="1" i="0" u="none" strike="noStrike" noProof="0"/>
                        <a:t>Pitkäaikaistyöttömyys </a:t>
                      </a:r>
                      <a:endParaRPr lang="fi-FI" sz="1300" b="1"/>
                    </a:p>
                  </a:txBody>
                  <a:tcPr/>
                </a:tc>
                <a:tc>
                  <a:txBody>
                    <a:bodyPr/>
                    <a:lstStyle/>
                    <a:p>
                      <a:pPr marL="0" lvl="0" indent="0" algn="l">
                        <a:lnSpc>
                          <a:spcPct val="100000"/>
                        </a:lnSpc>
                        <a:spcBef>
                          <a:spcPts val="0"/>
                        </a:spcBef>
                        <a:spcAft>
                          <a:spcPts val="0"/>
                        </a:spcAft>
                        <a:buFont typeface="Arial"/>
                        <a:buChar char="•"/>
                      </a:pPr>
                      <a:r>
                        <a:rPr lang="fi-FI" sz="1300" b="0" i="0" u="none" strike="noStrike" noProof="0"/>
                        <a:t>pitkäaikaistyöttömiä työttömistä (eniten) vaikkakin laskussa 2020</a:t>
                      </a:r>
                      <a:endParaRPr lang="fi-FI" sz="1300" b="0" i="0" u="none" strike="noStrike" noProof="0">
                        <a:latin typeface="Calibri"/>
                      </a:endParaRPr>
                    </a:p>
                    <a:p>
                      <a:pPr marL="0" lvl="0" indent="0" algn="l">
                        <a:lnSpc>
                          <a:spcPct val="100000"/>
                        </a:lnSpc>
                        <a:spcBef>
                          <a:spcPts val="0"/>
                        </a:spcBef>
                        <a:spcAft>
                          <a:spcPts val="0"/>
                        </a:spcAft>
                        <a:buFont typeface="Arial"/>
                        <a:buChar char="•"/>
                      </a:pPr>
                      <a:r>
                        <a:rPr lang="fi-FI" sz="1300" b="0" i="0" u="none" strike="noStrike" noProof="0"/>
                        <a:t>pitkäaikaistyöttömät työvoimasta (2.eniten) kasvussa 2020</a:t>
                      </a:r>
                      <a:endParaRPr lang="fi-FI" sz="1300" b="0"/>
                    </a:p>
                  </a:txBody>
                  <a:tcPr/>
                </a:tc>
                <a:extLst>
                  <a:ext uri="{0D108BD9-81ED-4DB2-BD59-A6C34878D82A}">
                    <a16:rowId xmlns:a16="http://schemas.microsoft.com/office/drawing/2014/main" val="3514447936"/>
                  </a:ext>
                </a:extLst>
              </a:tr>
              <a:tr h="370838">
                <a:tc>
                  <a:txBody>
                    <a:bodyPr/>
                    <a:lstStyle/>
                    <a:p>
                      <a:pPr lvl="0">
                        <a:buNone/>
                      </a:pPr>
                      <a:r>
                        <a:rPr lang="fi-FI" sz="1300" b="1" i="0" u="none" strike="noStrike" noProof="0"/>
                        <a:t>Kodin ulkopuolelle sijoitus, huostaanotot </a:t>
                      </a:r>
                      <a:endParaRPr lang="fi-FI" sz="1300" b="1"/>
                    </a:p>
                  </a:txBody>
                  <a:tcPr/>
                </a:tc>
                <a:tc>
                  <a:txBody>
                    <a:bodyPr/>
                    <a:lstStyle/>
                    <a:p>
                      <a:pPr marL="0" lvl="0" indent="0" algn="l">
                        <a:lnSpc>
                          <a:spcPct val="100000"/>
                        </a:lnSpc>
                        <a:spcBef>
                          <a:spcPts val="0"/>
                        </a:spcBef>
                        <a:spcAft>
                          <a:spcPts val="0"/>
                        </a:spcAft>
                        <a:buFont typeface="Arial"/>
                        <a:buChar char="•"/>
                      </a:pPr>
                      <a:r>
                        <a:rPr lang="fi-FI" sz="1300" b="0" i="0" u="none" strike="noStrike" noProof="0"/>
                        <a:t>kodin ulkopuolelle sijoitetut 0-17-vuotiaat </a:t>
                      </a:r>
                      <a:r>
                        <a:rPr lang="fi-FI" sz="1300" b="0" i="0" u="none" strike="noStrike" noProof="0" err="1"/>
                        <a:t>vastaavanikäisestä</a:t>
                      </a:r>
                      <a:r>
                        <a:rPr lang="fi-FI" sz="1300" b="0" i="0" u="none" strike="noStrike" noProof="0"/>
                        <a:t> väestöstä (eniten) lievässä kasvussa/ pysynyt samana</a:t>
                      </a:r>
                      <a:endParaRPr lang="fi-FI" sz="1300" b="0" i="0" u="none" strike="noStrike" noProof="0">
                        <a:latin typeface="Calibri"/>
                      </a:endParaRPr>
                    </a:p>
                    <a:p>
                      <a:pPr marL="0" lvl="0" indent="0" algn="l">
                        <a:lnSpc>
                          <a:spcPct val="100000"/>
                        </a:lnSpc>
                        <a:spcBef>
                          <a:spcPts val="0"/>
                        </a:spcBef>
                        <a:spcAft>
                          <a:spcPts val="0"/>
                        </a:spcAft>
                        <a:buFont typeface="Arial"/>
                        <a:buChar char="•"/>
                      </a:pPr>
                      <a:r>
                        <a:rPr lang="fi-FI" sz="1300" b="0" i="0" u="none" strike="noStrike" noProof="0"/>
                        <a:t>kodin ulkopuolelle sijoitetut 18-20v </a:t>
                      </a:r>
                      <a:r>
                        <a:rPr lang="fi-FI" sz="1300" b="0" i="0" u="none" strike="noStrike" noProof="0" err="1"/>
                        <a:t>vastaavanikäisestä</a:t>
                      </a:r>
                      <a:r>
                        <a:rPr lang="fi-FI" sz="1300" b="0" i="0" u="none" strike="noStrike" noProof="0"/>
                        <a:t> väestöstä (2.eniten) ja nousussa</a:t>
                      </a:r>
                      <a:endParaRPr lang="fi-FI" sz="1300" b="0"/>
                    </a:p>
                    <a:p>
                      <a:pPr marL="0" lvl="0" indent="0" algn="l">
                        <a:lnSpc>
                          <a:spcPct val="100000"/>
                        </a:lnSpc>
                        <a:spcBef>
                          <a:spcPts val="0"/>
                        </a:spcBef>
                        <a:spcAft>
                          <a:spcPts val="0"/>
                        </a:spcAft>
                        <a:buFont typeface="Arial"/>
                        <a:buChar char="•"/>
                      </a:pPr>
                      <a:r>
                        <a:rPr lang="fi-FI" sz="1300" b="0" i="0" u="none" strike="noStrike" noProof="0"/>
                        <a:t>huostassa tai kiireellisesti sijoitettuna olleet 0-17-vuotiaat viimeisimmän sijoitustiedon mukaan </a:t>
                      </a:r>
                      <a:r>
                        <a:rPr lang="fi-FI" sz="1300" b="0" i="0" u="none" strike="noStrike" noProof="0" err="1"/>
                        <a:t>vastaavanikäisestä</a:t>
                      </a:r>
                      <a:r>
                        <a:rPr lang="fi-FI" sz="1300" b="0" i="0" u="none" strike="noStrike" noProof="0"/>
                        <a:t> väestöstä (2.eniten) ja nousussa 2017-2019</a:t>
                      </a:r>
                      <a:endParaRPr lang="fi-FI" sz="1300" b="0"/>
                    </a:p>
                  </a:txBody>
                  <a:tcPr/>
                </a:tc>
                <a:extLst>
                  <a:ext uri="{0D108BD9-81ED-4DB2-BD59-A6C34878D82A}">
                    <a16:rowId xmlns:a16="http://schemas.microsoft.com/office/drawing/2014/main" val="1424168669"/>
                  </a:ext>
                </a:extLst>
              </a:tr>
              <a:tr h="370838">
                <a:tc>
                  <a:txBody>
                    <a:bodyPr/>
                    <a:lstStyle/>
                    <a:p>
                      <a:pPr lvl="0">
                        <a:buNone/>
                      </a:pPr>
                      <a:r>
                        <a:rPr lang="fi-FI" sz="1300" b="1" i="0" u="none" strike="noStrike" noProof="0"/>
                        <a:t>Sairastavuus, dementiaindeksi, mielenterveysindeksi, erityis-korvattaviin lääkkeisiin oikeutetut</a:t>
                      </a:r>
                      <a:endParaRPr lang="fi-FI" sz="1300" b="1"/>
                    </a:p>
                  </a:txBody>
                  <a:tcPr/>
                </a:tc>
                <a:tc>
                  <a:txBody>
                    <a:bodyPr/>
                    <a:lstStyle/>
                    <a:p>
                      <a:pPr marL="0" lvl="0" indent="0" algn="l">
                        <a:lnSpc>
                          <a:spcPct val="100000"/>
                        </a:lnSpc>
                        <a:spcBef>
                          <a:spcPts val="0"/>
                        </a:spcBef>
                        <a:spcAft>
                          <a:spcPts val="0"/>
                        </a:spcAft>
                        <a:buFont typeface="Arial"/>
                        <a:buChar char="•"/>
                      </a:pPr>
                      <a:r>
                        <a:rPr lang="fi-FI" sz="1300" b="0" i="0" u="none" strike="noStrike" noProof="0"/>
                        <a:t>dementiaindeksi, ikävakioitu (suurin) ja nousussa (2015, ei uudempaa)</a:t>
                      </a:r>
                      <a:endParaRPr lang="fi-FI" sz="1300" b="0" i="0" u="none" strike="noStrike" noProof="0">
                        <a:latin typeface="Calibri"/>
                      </a:endParaRPr>
                    </a:p>
                    <a:p>
                      <a:pPr marL="0" lvl="0" indent="0" algn="l">
                        <a:lnSpc>
                          <a:spcPct val="100000"/>
                        </a:lnSpc>
                        <a:spcBef>
                          <a:spcPts val="0"/>
                        </a:spcBef>
                        <a:spcAft>
                          <a:spcPts val="0"/>
                        </a:spcAft>
                        <a:buFont typeface="Arial"/>
                        <a:buChar char="•"/>
                      </a:pPr>
                      <a:r>
                        <a:rPr lang="en-US" sz="1300" b="0" i="0" u="none" strike="noStrike" noProof="0" err="1">
                          <a:latin typeface="Calibri"/>
                        </a:rPr>
                        <a:t>mielenterveysindeksi</a:t>
                      </a:r>
                      <a:r>
                        <a:rPr lang="en-US" sz="1300" b="0" i="0" u="none" strike="noStrike" noProof="0">
                          <a:latin typeface="Calibri"/>
                        </a:rPr>
                        <a:t>, </a:t>
                      </a:r>
                      <a:r>
                        <a:rPr lang="en-US" sz="1300" b="0" i="0" u="none" strike="noStrike" noProof="0" err="1">
                          <a:latin typeface="Calibri"/>
                        </a:rPr>
                        <a:t>ikävakoitu</a:t>
                      </a:r>
                      <a:r>
                        <a:rPr lang="en-US" sz="1300" b="0" i="0" u="none" strike="noStrike" noProof="0">
                          <a:latin typeface="Calibri"/>
                        </a:rPr>
                        <a:t> ja </a:t>
                      </a:r>
                      <a:r>
                        <a:rPr lang="en-US" sz="1300" b="0" i="0" u="none" strike="noStrike" noProof="0" err="1">
                          <a:latin typeface="Calibri"/>
                        </a:rPr>
                        <a:t>ikävakioimaton</a:t>
                      </a:r>
                      <a:r>
                        <a:rPr lang="en-US" sz="1300" b="0" i="0" u="none" strike="noStrike" noProof="0">
                          <a:latin typeface="Calibri"/>
                        </a:rPr>
                        <a:t> (</a:t>
                      </a:r>
                      <a:r>
                        <a:rPr lang="en-US" sz="1300" b="0" i="0" u="none" strike="noStrike" noProof="0" err="1">
                          <a:latin typeface="Calibri"/>
                        </a:rPr>
                        <a:t>huonoin</a:t>
                      </a:r>
                      <a:r>
                        <a:rPr lang="en-US" sz="1300" b="0" i="0" u="none" strike="noStrike" noProof="0">
                          <a:latin typeface="Calibri"/>
                        </a:rPr>
                        <a:t>), </a:t>
                      </a:r>
                      <a:r>
                        <a:rPr lang="en-US" sz="1300" b="0" i="0" u="none" strike="noStrike" noProof="0" err="1">
                          <a:latin typeface="Calibri"/>
                        </a:rPr>
                        <a:t>pienessä</a:t>
                      </a:r>
                      <a:r>
                        <a:rPr lang="en-US" sz="1300" b="0" i="0" u="none" strike="noStrike" noProof="0">
                          <a:latin typeface="Calibri"/>
                        </a:rPr>
                        <a:t> </a:t>
                      </a:r>
                      <a:r>
                        <a:rPr lang="en-US" sz="1300" b="0" i="0" u="none" strike="noStrike" noProof="0" err="1">
                          <a:latin typeface="Calibri"/>
                        </a:rPr>
                        <a:t>laskussa</a:t>
                      </a:r>
                      <a:r>
                        <a:rPr lang="en-US" sz="1300" b="0" i="0" u="none" strike="noStrike" noProof="0">
                          <a:latin typeface="Calibri"/>
                        </a:rPr>
                        <a:t> 2016, </a:t>
                      </a:r>
                      <a:r>
                        <a:rPr lang="en-US" sz="1300" b="0" i="0" u="none" strike="noStrike" noProof="0" err="1">
                          <a:latin typeface="Calibri"/>
                        </a:rPr>
                        <a:t>erityisesti</a:t>
                      </a:r>
                      <a:r>
                        <a:rPr lang="en-US" sz="1300" b="0" i="0" u="none" strike="noStrike" noProof="0">
                          <a:latin typeface="Calibri"/>
                        </a:rPr>
                        <a:t> </a:t>
                      </a:r>
                      <a:r>
                        <a:rPr lang="en-US" sz="1300" b="0" i="0" u="none" strike="noStrike" noProof="0" err="1">
                          <a:latin typeface="Calibri"/>
                        </a:rPr>
                        <a:t>Tuusniemi</a:t>
                      </a:r>
                      <a:endParaRPr lang="fi-FI" sz="1300" b="0" i="0" u="none" strike="noStrike" noProof="0">
                        <a:latin typeface="+mn-lt"/>
                      </a:endParaRPr>
                    </a:p>
                    <a:p>
                      <a:pPr marL="0" lvl="0" indent="0" algn="l">
                        <a:lnSpc>
                          <a:spcPct val="100000"/>
                        </a:lnSpc>
                        <a:spcBef>
                          <a:spcPts val="0"/>
                        </a:spcBef>
                        <a:spcAft>
                          <a:spcPts val="0"/>
                        </a:spcAft>
                        <a:buFont typeface="Arial"/>
                        <a:buChar char="•"/>
                      </a:pPr>
                      <a:r>
                        <a:rPr lang="en-US" sz="1300" b="0" i="0" u="none" strike="noStrike" noProof="0" err="1">
                          <a:latin typeface="Calibri"/>
                        </a:rPr>
                        <a:t>psykiatrian</a:t>
                      </a:r>
                      <a:r>
                        <a:rPr lang="en-US" sz="1300" b="0" i="0" u="none" strike="noStrike" noProof="0">
                          <a:latin typeface="Calibri"/>
                        </a:rPr>
                        <a:t> </a:t>
                      </a:r>
                      <a:r>
                        <a:rPr lang="en-US" sz="1300" b="0" i="0" u="none" strike="noStrike" noProof="0" err="1">
                          <a:latin typeface="Calibri"/>
                        </a:rPr>
                        <a:t>laitoshoidon</a:t>
                      </a:r>
                      <a:r>
                        <a:rPr lang="en-US" sz="1300" b="0" i="0" u="none" strike="noStrike" noProof="0">
                          <a:latin typeface="Calibri"/>
                        </a:rPr>
                        <a:t> </a:t>
                      </a:r>
                      <a:r>
                        <a:rPr lang="en-US" sz="1300" b="0" i="0" u="none" strike="noStrike" noProof="0" err="1">
                          <a:latin typeface="Calibri"/>
                        </a:rPr>
                        <a:t>potilaiden</a:t>
                      </a:r>
                      <a:r>
                        <a:rPr lang="en-US" sz="1300" b="0" i="0" u="none" strike="noStrike" noProof="0">
                          <a:latin typeface="Calibri"/>
                        </a:rPr>
                        <a:t> </a:t>
                      </a:r>
                      <a:r>
                        <a:rPr lang="en-US" sz="1300" b="0" i="0" u="none" strike="noStrike" noProof="0" err="1">
                          <a:latin typeface="Calibri"/>
                        </a:rPr>
                        <a:t>hoitopäivien</a:t>
                      </a:r>
                      <a:r>
                        <a:rPr lang="en-US" sz="1300" b="0" i="0" u="none" strike="noStrike" noProof="0">
                          <a:latin typeface="Calibri"/>
                        </a:rPr>
                        <a:t> </a:t>
                      </a:r>
                      <a:r>
                        <a:rPr lang="en-US" sz="1300" b="0" i="0" u="none" strike="noStrike" noProof="0" err="1">
                          <a:latin typeface="Calibri"/>
                        </a:rPr>
                        <a:t>ikä</a:t>
                      </a:r>
                      <a:r>
                        <a:rPr lang="en-US" sz="1300" b="0" i="0" u="none" strike="noStrike" noProof="0">
                          <a:latin typeface="Calibri"/>
                        </a:rPr>
                        <a:t> ja </a:t>
                      </a:r>
                      <a:r>
                        <a:rPr lang="en-US" sz="1300" b="0" i="0" u="none" strike="noStrike" noProof="0" err="1">
                          <a:latin typeface="Calibri"/>
                        </a:rPr>
                        <a:t>sukupuolivakioitu</a:t>
                      </a:r>
                      <a:r>
                        <a:rPr lang="en-US" sz="1300" b="0" i="0" u="none" strike="noStrike" noProof="0">
                          <a:latin typeface="Calibri"/>
                        </a:rPr>
                        <a:t> </a:t>
                      </a:r>
                      <a:r>
                        <a:rPr lang="en-US" sz="1300" b="0" i="0" u="none" strike="noStrike" noProof="0" err="1">
                          <a:latin typeface="Calibri"/>
                        </a:rPr>
                        <a:t>indeksi</a:t>
                      </a:r>
                      <a:r>
                        <a:rPr lang="en-US" sz="1300" b="0" i="0" u="none" strike="noStrike" noProof="0">
                          <a:latin typeface="Calibri"/>
                        </a:rPr>
                        <a:t> (</a:t>
                      </a:r>
                      <a:r>
                        <a:rPr lang="en-US" sz="1300" b="0" i="0" u="none" strike="noStrike" noProof="0" err="1">
                          <a:latin typeface="Calibri"/>
                        </a:rPr>
                        <a:t>huonoin</a:t>
                      </a:r>
                      <a:r>
                        <a:rPr lang="en-US" sz="1300" b="0" i="0" u="none" strike="noStrike" noProof="0">
                          <a:latin typeface="Calibri"/>
                        </a:rPr>
                        <a:t>) 2018</a:t>
                      </a:r>
                      <a:endParaRPr lang="en-US" sz="1300" b="0" i="0" u="none" strike="noStrike" noProof="0">
                        <a:latin typeface="+mn-lt"/>
                      </a:endParaRPr>
                    </a:p>
                    <a:p>
                      <a:pPr marL="0" lvl="0" indent="0" algn="l">
                        <a:lnSpc>
                          <a:spcPct val="100000"/>
                        </a:lnSpc>
                        <a:spcBef>
                          <a:spcPts val="0"/>
                        </a:spcBef>
                        <a:spcAft>
                          <a:spcPts val="0"/>
                        </a:spcAft>
                        <a:buFont typeface="Arial"/>
                        <a:buChar char="•"/>
                      </a:pPr>
                      <a:r>
                        <a:rPr lang="en-US" sz="1300" b="0" i="0" u="none" strike="noStrike" noProof="0" err="1">
                          <a:latin typeface="Calibri"/>
                        </a:rPr>
                        <a:t>psykiatrian</a:t>
                      </a:r>
                      <a:r>
                        <a:rPr lang="en-US" sz="1300" b="0" i="0" u="none" strike="noStrike" noProof="0">
                          <a:latin typeface="Calibri"/>
                        </a:rPr>
                        <a:t> </a:t>
                      </a:r>
                      <a:r>
                        <a:rPr lang="en-US" sz="1300" b="0" i="0" u="none" strike="noStrike" noProof="0" err="1">
                          <a:latin typeface="Calibri"/>
                        </a:rPr>
                        <a:t>laitoshoidon</a:t>
                      </a:r>
                      <a:r>
                        <a:rPr lang="en-US" sz="1300" b="0" i="0" u="none" strike="noStrike" noProof="0">
                          <a:latin typeface="Calibri"/>
                        </a:rPr>
                        <a:t> </a:t>
                      </a:r>
                      <a:r>
                        <a:rPr lang="en-US" sz="1300" b="0" i="0" u="none" strike="noStrike" noProof="0" err="1">
                          <a:latin typeface="Calibri"/>
                        </a:rPr>
                        <a:t>potilaiden</a:t>
                      </a:r>
                      <a:r>
                        <a:rPr lang="en-US" sz="1300" b="0" i="0" u="none" strike="noStrike" noProof="0">
                          <a:latin typeface="Calibri"/>
                        </a:rPr>
                        <a:t> </a:t>
                      </a:r>
                      <a:r>
                        <a:rPr lang="en-US" sz="1300" b="0" i="0" u="none" strike="noStrike" noProof="0" err="1">
                          <a:latin typeface="Calibri"/>
                        </a:rPr>
                        <a:t>hoitojaksojen</a:t>
                      </a:r>
                      <a:r>
                        <a:rPr lang="en-US" sz="1300" b="0" i="0" u="none" strike="noStrike" noProof="0">
                          <a:latin typeface="Calibri"/>
                        </a:rPr>
                        <a:t> </a:t>
                      </a:r>
                      <a:r>
                        <a:rPr lang="en-US" sz="1300" b="0" i="0" u="none" strike="noStrike" noProof="0" err="1">
                          <a:latin typeface="Calibri"/>
                        </a:rPr>
                        <a:t>ikä</a:t>
                      </a:r>
                      <a:r>
                        <a:rPr lang="en-US" sz="1300" b="0" i="0" u="none" strike="noStrike" noProof="0">
                          <a:latin typeface="Calibri"/>
                        </a:rPr>
                        <a:t>- ja </a:t>
                      </a:r>
                      <a:r>
                        <a:rPr lang="en-US" sz="1300" b="0" i="0" u="none" strike="noStrike" noProof="0" err="1">
                          <a:latin typeface="Calibri"/>
                        </a:rPr>
                        <a:t>sukupuolivakioitu</a:t>
                      </a:r>
                      <a:r>
                        <a:rPr lang="en-US" sz="1300" b="0" i="0" u="none" strike="noStrike" noProof="0">
                          <a:latin typeface="Calibri"/>
                        </a:rPr>
                        <a:t> </a:t>
                      </a:r>
                      <a:r>
                        <a:rPr lang="en-US" sz="1300" b="0" i="0" u="none" strike="noStrike" noProof="0" err="1">
                          <a:latin typeface="Calibri"/>
                        </a:rPr>
                        <a:t>indeksi</a:t>
                      </a:r>
                      <a:r>
                        <a:rPr lang="en-US" sz="1300" b="0" i="0" u="none" strike="noStrike" noProof="0">
                          <a:latin typeface="Calibri"/>
                        </a:rPr>
                        <a:t> (</a:t>
                      </a:r>
                      <a:r>
                        <a:rPr lang="en-US" sz="1300" b="0" i="0" u="none" strike="noStrike" noProof="0" err="1">
                          <a:latin typeface="Calibri"/>
                        </a:rPr>
                        <a:t>huonoin</a:t>
                      </a:r>
                      <a:r>
                        <a:rPr lang="en-US" sz="1300" b="0" i="0" u="none" strike="noStrike" noProof="0">
                          <a:latin typeface="Calibri"/>
                        </a:rPr>
                        <a:t>) ja </a:t>
                      </a:r>
                      <a:r>
                        <a:rPr lang="en-US" sz="1300" b="0" i="0" u="none" strike="noStrike" noProof="0" err="1">
                          <a:latin typeface="Calibri"/>
                        </a:rPr>
                        <a:t>nousussa</a:t>
                      </a:r>
                      <a:r>
                        <a:rPr lang="en-US" sz="1300" b="0" i="0" u="none" strike="noStrike" noProof="0">
                          <a:latin typeface="Calibri"/>
                        </a:rPr>
                        <a:t> 2018</a:t>
                      </a:r>
                      <a:endParaRPr lang="en-US"/>
                    </a:p>
                    <a:p>
                      <a:pPr marL="0" lvl="0" indent="0" algn="l">
                        <a:lnSpc>
                          <a:spcPct val="100000"/>
                        </a:lnSpc>
                        <a:spcBef>
                          <a:spcPts val="0"/>
                        </a:spcBef>
                        <a:spcAft>
                          <a:spcPts val="0"/>
                        </a:spcAft>
                        <a:buFont typeface="Arial"/>
                        <a:buChar char="•"/>
                      </a:pPr>
                      <a:r>
                        <a:rPr lang="fi-FI" sz="1300" b="0" i="0" u="none" strike="noStrike" noProof="0" err="1"/>
                        <a:t>THL:n</a:t>
                      </a:r>
                      <a:r>
                        <a:rPr lang="fi-FI" sz="1300" b="0" i="0" u="none" strike="noStrike" noProof="0"/>
                        <a:t> sairastavuusindeksi, ikävakioitu on Pohjois-Savossa laskussa ollen 130 vuonna 2016, vertailualueiden ja koko maan korkein.</a:t>
                      </a:r>
                      <a:endParaRPr lang="fi-FI" sz="1300" b="0"/>
                    </a:p>
                    <a:p>
                      <a:pPr marL="0" lvl="0" indent="0" algn="l">
                        <a:lnSpc>
                          <a:spcPct val="100000"/>
                        </a:lnSpc>
                        <a:spcBef>
                          <a:spcPts val="0"/>
                        </a:spcBef>
                        <a:spcAft>
                          <a:spcPts val="0"/>
                        </a:spcAft>
                        <a:buFont typeface="Arial"/>
                        <a:buChar char="•"/>
                      </a:pPr>
                      <a:r>
                        <a:rPr lang="fi-FI" sz="1300" b="0" i="0" u="none" strike="noStrike" noProof="0" err="1"/>
                        <a:t>THL:n</a:t>
                      </a:r>
                      <a:r>
                        <a:rPr lang="fi-FI" sz="1300" b="0" i="0" u="none" strike="noStrike" noProof="0"/>
                        <a:t> sairastavuusindeksi, ikävakioitu (huonoin), 2016</a:t>
                      </a:r>
                    </a:p>
                    <a:p>
                      <a:pPr marL="0" lvl="0" indent="0" algn="l">
                        <a:lnSpc>
                          <a:spcPct val="100000"/>
                        </a:lnSpc>
                        <a:spcBef>
                          <a:spcPts val="0"/>
                        </a:spcBef>
                        <a:spcAft>
                          <a:spcPts val="0"/>
                        </a:spcAft>
                        <a:buFont typeface="Arial"/>
                        <a:buChar char="•"/>
                      </a:pPr>
                      <a:r>
                        <a:rPr lang="fi-FI" sz="1300" b="0" i="0" u="none" strike="noStrike" noProof="0">
                          <a:latin typeface="Calibri"/>
                        </a:rPr>
                        <a:t>erityiskorvattaviin lääkkeisiin oikeutettuja 0-15-vuotiaista vastaavanikäisestä väestöstä (eniten) 2019 hienoisessa laskusuunnassa</a:t>
                      </a:r>
                      <a:endParaRPr lang="fi-FI" sz="1300" b="0" i="0" u="none" strike="noStrike" noProof="0"/>
                    </a:p>
                    <a:p>
                      <a:pPr marL="0" lvl="0" indent="0" algn="l">
                        <a:lnSpc>
                          <a:spcPct val="100000"/>
                        </a:lnSpc>
                        <a:spcBef>
                          <a:spcPts val="0"/>
                        </a:spcBef>
                        <a:spcAft>
                          <a:spcPts val="0"/>
                        </a:spcAft>
                        <a:buFont typeface="Arial"/>
                        <a:buChar char="•"/>
                      </a:pPr>
                      <a:r>
                        <a:rPr lang="fi-FI" sz="1300" b="0" i="0" u="none" strike="noStrike" noProof="0">
                          <a:latin typeface="Calibri"/>
                        </a:rPr>
                        <a:t> erityiskorvattaviin lääkkeisiin oikeutettuja 16-24-v vastaavanikäisestä väestöstä (eniten) ja nousussa 2019</a:t>
                      </a:r>
                      <a:endParaRPr lang="fi-FI" sz="1300" b="0"/>
                    </a:p>
                    <a:p>
                      <a:pPr marL="0" lvl="0" indent="0" algn="l">
                        <a:lnSpc>
                          <a:spcPct val="100000"/>
                        </a:lnSpc>
                        <a:spcBef>
                          <a:spcPts val="0"/>
                        </a:spcBef>
                        <a:spcAft>
                          <a:spcPts val="0"/>
                        </a:spcAft>
                        <a:buFont typeface="Arial"/>
                        <a:buChar char="•"/>
                      </a:pPr>
                      <a:r>
                        <a:rPr lang="fi-FI" sz="1300" b="0" i="0" u="none" strike="noStrike" noProof="0">
                          <a:latin typeface="Calibri"/>
                        </a:rPr>
                        <a:t>erityiskorvattaviin lääkkeisiin oikeutettuja 25-64v vastaavanikäisestä (2.eniten) ja kasvussa 2019</a:t>
                      </a:r>
                      <a:endParaRPr lang="fi-FI" sz="1300" b="0"/>
                    </a:p>
                    <a:p>
                      <a:pPr marL="0" lvl="0" indent="0" algn="l">
                        <a:lnSpc>
                          <a:spcPct val="100000"/>
                        </a:lnSpc>
                        <a:spcBef>
                          <a:spcPts val="0"/>
                        </a:spcBef>
                        <a:spcAft>
                          <a:spcPts val="0"/>
                        </a:spcAft>
                        <a:buFont typeface="Arial"/>
                        <a:buChar char="•"/>
                      </a:pPr>
                      <a:r>
                        <a:rPr lang="fi-FI" sz="1300" b="0" i="0" u="none" strike="noStrike" noProof="0">
                          <a:latin typeface="Calibri"/>
                        </a:rPr>
                        <a:t>erityiskorvattaviin lääkkeisiin oikeutettuja 65+v ja 75+v (2.eniten molemmissa) 2019</a:t>
                      </a:r>
                      <a:endParaRPr lang="fi-FI" sz="1300" b="0"/>
                    </a:p>
                  </a:txBody>
                  <a:tcPr/>
                </a:tc>
                <a:extLst>
                  <a:ext uri="{0D108BD9-81ED-4DB2-BD59-A6C34878D82A}">
                    <a16:rowId xmlns:a16="http://schemas.microsoft.com/office/drawing/2014/main" val="1583649452"/>
                  </a:ext>
                </a:extLst>
              </a:tr>
              <a:tr h="370838">
                <a:tc>
                  <a:txBody>
                    <a:bodyPr/>
                    <a:lstStyle/>
                    <a:p>
                      <a:pPr lvl="0">
                        <a:buNone/>
                      </a:pPr>
                      <a:r>
                        <a:rPr lang="fi-FI" sz="1300" b="1" i="0" u="none" strike="noStrike" noProof="0"/>
                        <a:t>Kuntoutusraha, sairauspäiväraha ja työkyvyttömyyseläke </a:t>
                      </a:r>
                      <a:endParaRPr lang="fi-FI" sz="1300" b="1"/>
                    </a:p>
                  </a:txBody>
                  <a:tcPr/>
                </a:tc>
                <a:tc>
                  <a:txBody>
                    <a:bodyPr/>
                    <a:lstStyle/>
                    <a:p>
                      <a:pPr marL="0" lvl="0" indent="0" algn="l">
                        <a:lnSpc>
                          <a:spcPct val="100000"/>
                        </a:lnSpc>
                        <a:spcBef>
                          <a:spcPts val="0"/>
                        </a:spcBef>
                        <a:spcAft>
                          <a:spcPts val="0"/>
                        </a:spcAft>
                        <a:buFont typeface="Arial"/>
                        <a:buChar char="•"/>
                      </a:pPr>
                      <a:r>
                        <a:rPr lang="fi-FI" sz="1300" b="0" i="0" u="none" strike="noStrike" noProof="0"/>
                        <a:t>kuntoutusrahaa saavat 16-19v /1000 </a:t>
                      </a:r>
                      <a:r>
                        <a:rPr lang="fi-FI" sz="1300" b="0" i="0" u="none" strike="noStrike" noProof="0" err="1"/>
                        <a:t>vastaavanikäistä</a:t>
                      </a:r>
                      <a:r>
                        <a:rPr lang="fi-FI" sz="1300" b="0" i="0" u="none" strike="noStrike" noProof="0"/>
                        <a:t> kohden (eniten) ja reilussa nousussa (2019)</a:t>
                      </a:r>
                      <a:endParaRPr lang="fi-FI" sz="1300" b="0" i="0" u="none" strike="noStrike" noProof="0">
                        <a:latin typeface="Calibri"/>
                      </a:endParaRPr>
                    </a:p>
                    <a:p>
                      <a:pPr marL="0" lvl="0" indent="0" algn="l">
                        <a:lnSpc>
                          <a:spcPct val="100000"/>
                        </a:lnSpc>
                        <a:spcBef>
                          <a:spcPts val="0"/>
                        </a:spcBef>
                        <a:spcAft>
                          <a:spcPts val="0"/>
                        </a:spcAft>
                        <a:buFont typeface="Arial"/>
                        <a:buChar char="•"/>
                      </a:pPr>
                      <a:r>
                        <a:rPr lang="fi-FI" sz="1300" b="0" i="0" u="none" strike="noStrike" noProof="0">
                          <a:solidFill>
                            <a:srgbClr val="7030A0"/>
                          </a:solidFill>
                        </a:rPr>
                        <a:t>työkyvyttömyyseläkettä saavat 25-64v </a:t>
                      </a:r>
                      <a:r>
                        <a:rPr lang="fi-FI" sz="1300" b="0" i="0" u="none" strike="noStrike" noProof="0" err="1">
                          <a:solidFill>
                            <a:srgbClr val="7030A0"/>
                          </a:solidFill>
                        </a:rPr>
                        <a:t>vastaavanikäisestä</a:t>
                      </a:r>
                      <a:r>
                        <a:rPr lang="fi-FI" sz="1300" b="0" i="0" u="none" strike="noStrike" noProof="0">
                          <a:solidFill>
                            <a:srgbClr val="7030A0"/>
                          </a:solidFill>
                        </a:rPr>
                        <a:t> (eniten) ja laskussa parempaan päin 2019 HYTE(K)</a:t>
                      </a:r>
                      <a:endParaRPr lang="fi-FI" sz="1300" b="0">
                        <a:solidFill>
                          <a:srgbClr val="7030A0"/>
                        </a:solidFill>
                      </a:endParaRPr>
                    </a:p>
                    <a:p>
                      <a:pPr marL="0" lvl="0" indent="0" algn="l">
                        <a:lnSpc>
                          <a:spcPct val="100000"/>
                        </a:lnSpc>
                        <a:spcBef>
                          <a:spcPts val="0"/>
                        </a:spcBef>
                        <a:spcAft>
                          <a:spcPts val="0"/>
                        </a:spcAft>
                        <a:buFont typeface="Arial"/>
                        <a:buChar char="•"/>
                      </a:pPr>
                      <a:r>
                        <a:rPr lang="fi-FI" sz="1300" b="0" i="0" u="none" strike="noStrike" noProof="0"/>
                        <a:t>sairauspäivärahaa saaneet 25-64v / 1000 </a:t>
                      </a:r>
                      <a:r>
                        <a:rPr lang="fi-FI" sz="1300" b="0" i="0" u="none" strike="noStrike" noProof="0" err="1"/>
                        <a:t>vastaavanikäistä</a:t>
                      </a:r>
                      <a:r>
                        <a:rPr lang="fi-FI" sz="1300" b="0" i="0" u="none" strike="noStrike" noProof="0"/>
                        <a:t> (2.eniten) ja nousussa 2019</a:t>
                      </a:r>
                      <a:endParaRPr lang="fi-FI" sz="1300" b="0"/>
                    </a:p>
                    <a:p>
                      <a:pPr marL="0" lvl="0" indent="0" algn="l">
                        <a:lnSpc>
                          <a:spcPct val="100000"/>
                        </a:lnSpc>
                        <a:spcBef>
                          <a:spcPts val="0"/>
                        </a:spcBef>
                        <a:spcAft>
                          <a:spcPts val="0"/>
                        </a:spcAft>
                        <a:buFont typeface="Arial"/>
                        <a:buChar char="•"/>
                      </a:pPr>
                      <a:r>
                        <a:rPr lang="fi-FI" sz="1300" b="0" i="0" u="none" strike="noStrike" noProof="0"/>
                        <a:t>sairauspäivärahaa saaneet 16-64v (eniten) ja nousussa 2019</a:t>
                      </a:r>
                    </a:p>
                    <a:p>
                      <a:pPr marL="0" lvl="0" indent="0" algn="l">
                        <a:lnSpc>
                          <a:spcPct val="100000"/>
                        </a:lnSpc>
                        <a:spcBef>
                          <a:spcPts val="0"/>
                        </a:spcBef>
                        <a:spcAft>
                          <a:spcPts val="0"/>
                        </a:spcAft>
                        <a:buFont typeface="Arial"/>
                        <a:buChar char="•"/>
                      </a:pPr>
                      <a:r>
                        <a:rPr lang="fi-FI" sz="1300" b="0" i="0" u="none" strike="noStrike" noProof="0">
                          <a:solidFill>
                            <a:srgbClr val="7030A0"/>
                          </a:solidFill>
                          <a:latin typeface="Calibri"/>
                        </a:rPr>
                        <a:t>mielenterveyshäiriöiden vuoksi työkyvyttömyyseläkettä saavat 18–34-vuotiaat (pois lukien elimelliset aivo-oireyhtymät ja älyllinen kehitysvammaisuus), % vastaavanikäisestä väestöstä HYTE(K) </a:t>
                      </a:r>
                      <a:endParaRPr lang="fi-FI" sz="1300" b="0" i="0" u="none" strike="noStrike" noProof="0"/>
                    </a:p>
                  </a:txBody>
                  <a:tcPr/>
                </a:tc>
                <a:extLst>
                  <a:ext uri="{0D108BD9-81ED-4DB2-BD59-A6C34878D82A}">
                    <a16:rowId xmlns:a16="http://schemas.microsoft.com/office/drawing/2014/main" val="2620302432"/>
                  </a:ext>
                </a:extLst>
              </a:tr>
              <a:tr h="370838">
                <a:tc>
                  <a:txBody>
                    <a:bodyPr/>
                    <a:lstStyle/>
                    <a:p>
                      <a:pPr lvl="0">
                        <a:buNone/>
                      </a:pPr>
                      <a:r>
                        <a:rPr lang="fi-FI" sz="1300" b="1" i="0" u="none" strike="noStrike" noProof="0"/>
                        <a:t>Huono-osaisuus </a:t>
                      </a:r>
                      <a:endParaRPr lang="fi-FI" sz="1300" b="1"/>
                    </a:p>
                  </a:txBody>
                  <a:tcPr/>
                </a:tc>
                <a:tc>
                  <a:txBody>
                    <a:bodyPr/>
                    <a:lstStyle/>
                    <a:p>
                      <a:pPr marL="0" lvl="0" indent="0" algn="l">
                        <a:lnSpc>
                          <a:spcPct val="100000"/>
                        </a:lnSpc>
                        <a:spcBef>
                          <a:spcPts val="0"/>
                        </a:spcBef>
                        <a:spcAft>
                          <a:spcPts val="0"/>
                        </a:spcAft>
                        <a:buFont typeface="Arial" panose="020B0604020202020204" pitchFamily="34" charset="0"/>
                        <a:buNone/>
                      </a:pPr>
                      <a:r>
                        <a:rPr lang="fi-FI" sz="1300" b="0" i="0" u="none" strike="noStrike" noProof="0"/>
                        <a:t>*Suomen huono-osaisimpiin lukeutuva maakunta (</a:t>
                      </a:r>
                      <a:r>
                        <a:rPr lang="fi-FI" sz="1300" b="0" i="0" u="none" strike="noStrike" noProof="0" err="1"/>
                        <a:t>Sokra</a:t>
                      </a:r>
                      <a:r>
                        <a:rPr lang="fi-FI" sz="1300" b="0" i="0" u="none" strike="noStrike" noProof="0"/>
                        <a:t>) (inhimillinen, sosiaalinen ja taloudellinen huono-osaisuus) </a:t>
                      </a:r>
                      <a:endParaRPr lang="fi-FI" sz="1300" b="0" i="0" u="none" strike="noStrike" noProof="0">
                        <a:latin typeface="Calibri"/>
                      </a:endParaRPr>
                    </a:p>
                  </a:txBody>
                  <a:tcPr/>
                </a:tc>
                <a:extLst>
                  <a:ext uri="{0D108BD9-81ED-4DB2-BD59-A6C34878D82A}">
                    <a16:rowId xmlns:a16="http://schemas.microsoft.com/office/drawing/2014/main" val="1058741674"/>
                  </a:ext>
                </a:extLst>
              </a:tr>
            </a:tbl>
          </a:graphicData>
        </a:graphic>
      </p:graphicFrame>
    </p:spTree>
    <p:extLst>
      <p:ext uri="{BB962C8B-B14F-4D97-AF65-F5344CB8AC3E}">
        <p14:creationId xmlns:p14="http://schemas.microsoft.com/office/powerpoint/2010/main" val="30773642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b="1" err="1"/>
              <a:t>Pohjois</a:t>
            </a:r>
            <a:r>
              <a:rPr lang="fi-FI" b="1"/>
              <a:t>-Savon ohjelmat ja –suunnitelmat </a:t>
            </a:r>
            <a:r>
              <a:rPr lang="fi-FI"/>
              <a:t> </a:t>
            </a:r>
          </a:p>
        </p:txBody>
      </p:sp>
      <p:sp>
        <p:nvSpPr>
          <p:cNvPr id="3" name="Sisällön paikkamerkki 2"/>
          <p:cNvSpPr>
            <a:spLocks noGrp="1"/>
          </p:cNvSpPr>
          <p:nvPr>
            <p:ph sz="quarter" idx="13"/>
          </p:nvPr>
        </p:nvSpPr>
        <p:spPr>
          <a:xfrm>
            <a:off x="609600" y="1557338"/>
            <a:ext cx="10972800" cy="4574521"/>
          </a:xfrm>
        </p:spPr>
        <p:txBody>
          <a:bodyPr vert="horz" lIns="91440" tIns="45720" rIns="91440" bIns="45720" rtlCol="0" anchor="t">
            <a:normAutofit fontScale="62500" lnSpcReduction="20000"/>
          </a:bodyPr>
          <a:lstStyle/>
          <a:p>
            <a:pPr marL="0" indent="0">
              <a:buNone/>
            </a:pPr>
            <a:r>
              <a:rPr lang="fi-FI" err="1"/>
              <a:t>Pohjois</a:t>
            </a:r>
            <a:r>
              <a:rPr lang="fi-FI"/>
              <a:t>-Savossa on laadittu useita asiakirjoja ja ohjelmia, joihin sisällytetyt tavoitteet ja niiden toteutuminen </a:t>
            </a:r>
            <a:r>
              <a:rPr lang="fi-FI" b="1"/>
              <a:t>vaikuttavat alueen asukkaiden terveyteen ja hyvinvointiin. </a:t>
            </a:r>
            <a:r>
              <a:rPr lang="fi-FI"/>
              <a:t> </a:t>
            </a:r>
          </a:p>
          <a:p>
            <a:pPr marL="0" indent="0">
              <a:buNone/>
            </a:pPr>
            <a:endParaRPr lang="fi-FI"/>
          </a:p>
          <a:p>
            <a:r>
              <a:rPr lang="fi-FI" err="1">
                <a:hlinkClick r:id="rId2"/>
              </a:rPr>
              <a:t>Pohjois</a:t>
            </a:r>
            <a:r>
              <a:rPr lang="fi-FI">
                <a:hlinkClick r:id="rId2"/>
              </a:rPr>
              <a:t>-Savon maakuntasuunnitelma 2040 ja maakuntaohjelma 2022–2024 </a:t>
            </a:r>
            <a:r>
              <a:rPr lang="fi-FI"/>
              <a:t>(lausunnolla)</a:t>
            </a:r>
          </a:p>
          <a:p>
            <a:r>
              <a:rPr lang="fi-FI">
                <a:hlinkClick r:id="rId3"/>
              </a:rPr>
              <a:t>Maakuntaohjelman toimeenpanosuunnitelma </a:t>
            </a:r>
            <a:r>
              <a:rPr lang="fi-FI"/>
              <a:t>(Uuden kasvun suunnitelma)</a:t>
            </a:r>
          </a:p>
          <a:p>
            <a:r>
              <a:rPr lang="fi-FI"/>
              <a:t>Itä-Suomen liikenneturvallisuusstrategia (tulossa)</a:t>
            </a:r>
          </a:p>
          <a:p>
            <a:r>
              <a:rPr lang="fi-FI">
                <a:cs typeface="Calibri"/>
                <a:hlinkClick r:id="rId4"/>
              </a:rPr>
              <a:t>Itä-Suomen liikennestrategia</a:t>
            </a:r>
            <a:endParaRPr lang="fi-FI">
              <a:cs typeface="Calibri"/>
            </a:endParaRPr>
          </a:p>
          <a:p>
            <a:r>
              <a:rPr lang="fi-FI">
                <a:cs typeface="Calibri"/>
              </a:rPr>
              <a:t>Maakunnallinen turvallisuussuunnitelma (tulossa 2022)</a:t>
            </a:r>
            <a:endParaRPr lang="fi-FI"/>
          </a:p>
          <a:p>
            <a:r>
              <a:rPr lang="fi-FI" err="1">
                <a:hlinkClick r:id="rId5"/>
              </a:rPr>
              <a:t>Pohjois</a:t>
            </a:r>
            <a:r>
              <a:rPr lang="fi-FI">
                <a:hlinkClick r:id="rId5"/>
              </a:rPr>
              <a:t>-Savon liikennejärjestelmäsuunnitelma </a:t>
            </a:r>
            <a:r>
              <a:rPr lang="fi-FI"/>
              <a:t>2040</a:t>
            </a:r>
          </a:p>
          <a:p>
            <a:r>
              <a:rPr lang="fi-FI">
                <a:hlinkClick r:id="rId6"/>
              </a:rPr>
              <a:t>Järvi-Suomen maaseudun ympäristö ja ilmasto-ohjelma</a:t>
            </a:r>
            <a:r>
              <a:rPr lang="fi-FI"/>
              <a:t> 2021-2027 </a:t>
            </a:r>
          </a:p>
          <a:p>
            <a:r>
              <a:rPr lang="fi-FI" err="1">
                <a:hlinkClick r:id="rId7"/>
              </a:rPr>
              <a:t>Pohjois</a:t>
            </a:r>
            <a:r>
              <a:rPr lang="fi-FI">
                <a:hlinkClick r:id="rId7"/>
              </a:rPr>
              <a:t>-Savon ilmastotiekartta – Hiilineutraali </a:t>
            </a:r>
            <a:r>
              <a:rPr lang="fi-FI" err="1">
                <a:hlinkClick r:id="rId7"/>
              </a:rPr>
              <a:t>Pohjois</a:t>
            </a:r>
            <a:r>
              <a:rPr lang="fi-FI">
                <a:hlinkClick r:id="rId7"/>
              </a:rPr>
              <a:t>-Savo </a:t>
            </a:r>
            <a:r>
              <a:rPr lang="fi-FI"/>
              <a:t>2035</a:t>
            </a:r>
          </a:p>
          <a:p>
            <a:r>
              <a:rPr lang="fi-FI" err="1">
                <a:hlinkClick r:id="rId8"/>
              </a:rPr>
              <a:t>Pohjois</a:t>
            </a:r>
            <a:r>
              <a:rPr lang="fi-FI">
                <a:hlinkClick r:id="rId8"/>
              </a:rPr>
              <a:t>-Savon metsäohjelma</a:t>
            </a:r>
            <a:r>
              <a:rPr lang="fi-FI"/>
              <a:t> 2021-2025 </a:t>
            </a:r>
          </a:p>
          <a:p>
            <a:r>
              <a:rPr lang="fi-FI" err="1">
                <a:hlinkClick r:id="rId2"/>
              </a:rPr>
              <a:t>Pohjois</a:t>
            </a:r>
            <a:r>
              <a:rPr lang="fi-FI">
                <a:hlinkClick r:id="rId2"/>
              </a:rPr>
              <a:t>-Savon maakuntakaava </a:t>
            </a:r>
            <a:endParaRPr lang="fi-FI"/>
          </a:p>
          <a:p>
            <a:r>
              <a:rPr lang="fi-FI"/>
              <a:t>Osallisuusohjelma hyvinvointialueelle vuosille 2021 – 2023 (tulossa)</a:t>
            </a:r>
          </a:p>
          <a:p>
            <a:r>
              <a:rPr lang="fi-FI" err="1">
                <a:hlinkClick r:id="rId9"/>
              </a:rPr>
              <a:t>Pohjois</a:t>
            </a:r>
            <a:r>
              <a:rPr lang="fi-FI">
                <a:hlinkClick r:id="rId9"/>
              </a:rPr>
              <a:t>-Savon järjestöstrategia </a:t>
            </a:r>
            <a:r>
              <a:rPr lang="fi-FI"/>
              <a:t>2019-2022</a:t>
            </a:r>
          </a:p>
          <a:p>
            <a:pPr marL="0" indent="0">
              <a:buNone/>
            </a:pPr>
            <a:endParaRPr lang="fi-FI"/>
          </a:p>
          <a:p>
            <a:pPr marL="0" indent="0">
              <a:buNone/>
            </a:pPr>
            <a:endParaRPr lang="fi-FI"/>
          </a:p>
          <a:p>
            <a:pPr marL="0" indent="0">
              <a:buNone/>
            </a:pPr>
            <a:endParaRPr lang="fi-FI"/>
          </a:p>
        </p:txBody>
      </p:sp>
    </p:spTree>
    <p:extLst>
      <p:ext uri="{BB962C8B-B14F-4D97-AF65-F5344CB8AC3E}">
        <p14:creationId xmlns:p14="http://schemas.microsoft.com/office/powerpoint/2010/main" val="22420293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r>
              <a:rPr lang="fi-FI" sz="2800" b="1" err="1"/>
              <a:t>Pohjois</a:t>
            </a:r>
            <a:r>
              <a:rPr lang="fi-FI" sz="2800" b="1"/>
              <a:t>-Savo, hankkeita terveyden ja hyvinvoinnin edistämiseksi </a:t>
            </a:r>
            <a:r>
              <a:rPr lang="fi-FI" sz="2800"/>
              <a:t> </a:t>
            </a:r>
          </a:p>
        </p:txBody>
      </p:sp>
      <p:sp>
        <p:nvSpPr>
          <p:cNvPr id="3" name="Sisällön paikkamerkki 2"/>
          <p:cNvSpPr>
            <a:spLocks noGrp="1"/>
          </p:cNvSpPr>
          <p:nvPr>
            <p:ph sz="quarter" idx="13"/>
          </p:nvPr>
        </p:nvSpPr>
        <p:spPr>
          <a:xfrm>
            <a:off x="609600" y="1557338"/>
            <a:ext cx="10972800" cy="859291"/>
          </a:xfrm>
        </p:spPr>
        <p:txBody>
          <a:bodyPr>
            <a:noAutofit/>
          </a:bodyPr>
          <a:lstStyle/>
          <a:p>
            <a:pPr marL="0" indent="0">
              <a:buNone/>
            </a:pPr>
            <a:r>
              <a:rPr lang="fi-FI" sz="1800" err="1"/>
              <a:t>Pohjois</a:t>
            </a:r>
            <a:r>
              <a:rPr lang="fi-FI" sz="1800"/>
              <a:t>-Savossa on useita hankkeita, joihin sisällytetyt tavoitteet ja niiden toteutuminen </a:t>
            </a:r>
            <a:r>
              <a:rPr lang="fi-FI" sz="1800" b="1"/>
              <a:t>vaikuttavat alueen asukkaiden terveyteen ja hyvinvointiin, mm. </a:t>
            </a:r>
            <a:endParaRPr lang="fi-FI" sz="1800"/>
          </a:p>
          <a:p>
            <a:pPr marL="0" indent="0">
              <a:buNone/>
            </a:pPr>
            <a:endParaRPr lang="fi-FI" sz="1600"/>
          </a:p>
        </p:txBody>
      </p:sp>
      <p:sp>
        <p:nvSpPr>
          <p:cNvPr id="4" name="Tekstiruutu 3"/>
          <p:cNvSpPr txBox="1"/>
          <p:nvPr/>
        </p:nvSpPr>
        <p:spPr>
          <a:xfrm>
            <a:off x="609600" y="2623457"/>
            <a:ext cx="4781886" cy="2862322"/>
          </a:xfrm>
          <a:prstGeom prst="rect">
            <a:avLst/>
          </a:prstGeom>
          <a:noFill/>
        </p:spPr>
        <p:txBody>
          <a:bodyPr wrap="none" rtlCol="0">
            <a:spAutoFit/>
          </a:bodyPr>
          <a:lstStyle/>
          <a:p>
            <a:pPr marL="285750" indent="-285750" fontAlgn="base">
              <a:buFont typeface="Arial" panose="020B0604020202020204" pitchFamily="34" charset="0"/>
              <a:buChar char="•"/>
            </a:pPr>
            <a:r>
              <a:rPr lang="fi-FI" err="1"/>
              <a:t>Tapaamo</a:t>
            </a:r>
            <a:r>
              <a:rPr lang="fi-FI"/>
              <a:t>, Siilinjärvi. </a:t>
            </a:r>
          </a:p>
          <a:p>
            <a:pPr marL="285750" indent="-285750" fontAlgn="base">
              <a:buFont typeface="Arial" panose="020B0604020202020204" pitchFamily="34" charset="0"/>
              <a:buChar char="•"/>
            </a:pPr>
            <a:r>
              <a:rPr lang="fi-FI"/>
              <a:t>Jalostamo, Lapinlahti. </a:t>
            </a:r>
          </a:p>
          <a:p>
            <a:pPr marL="285750" indent="-285750" fontAlgn="base">
              <a:buFont typeface="Arial" panose="020B0604020202020204" pitchFamily="34" charset="0"/>
              <a:buChar char="•"/>
            </a:pPr>
            <a:r>
              <a:rPr lang="fi-FI"/>
              <a:t>Nuoret mukaan, </a:t>
            </a:r>
            <a:r>
              <a:rPr lang="fi-FI" err="1"/>
              <a:t>SavoGrow</a:t>
            </a:r>
            <a:r>
              <a:rPr lang="fi-FI"/>
              <a:t>. </a:t>
            </a:r>
          </a:p>
          <a:p>
            <a:pPr marL="285750" indent="-285750" fontAlgn="base">
              <a:buFont typeface="Arial" panose="020B0604020202020204" pitchFamily="34" charset="0"/>
              <a:buChar char="•"/>
            </a:pPr>
            <a:r>
              <a:rPr lang="fi-FI"/>
              <a:t>Ekotekoja, Mansikan alue. </a:t>
            </a:r>
          </a:p>
          <a:p>
            <a:pPr marL="285750" indent="-285750" fontAlgn="base">
              <a:buFont typeface="Arial" panose="020B0604020202020204" pitchFamily="34" charset="0"/>
              <a:buChar char="•"/>
            </a:pPr>
            <a:r>
              <a:rPr lang="fi-FI"/>
              <a:t>Vaaralla palaa, Rautavaara. </a:t>
            </a:r>
          </a:p>
          <a:p>
            <a:pPr marL="285750" indent="-285750" fontAlgn="base">
              <a:buFont typeface="Arial" panose="020B0604020202020204" pitchFamily="34" charset="0"/>
              <a:buChar char="•"/>
            </a:pPr>
            <a:r>
              <a:rPr lang="fi-FI"/>
              <a:t>Elinvoimainen Kangaslampi. </a:t>
            </a:r>
          </a:p>
          <a:p>
            <a:pPr marL="285750" indent="-285750" fontAlgn="base">
              <a:buFont typeface="Arial" panose="020B0604020202020204" pitchFamily="34" charset="0"/>
              <a:buChar char="•"/>
            </a:pPr>
            <a:r>
              <a:rPr lang="fi-FI"/>
              <a:t>Mukana, </a:t>
            </a:r>
            <a:r>
              <a:rPr lang="fi-FI" err="1"/>
              <a:t>SavoGrow</a:t>
            </a:r>
            <a:r>
              <a:rPr lang="fi-FI"/>
              <a:t>. </a:t>
            </a:r>
          </a:p>
          <a:p>
            <a:pPr marL="285750" indent="-285750" fontAlgn="base">
              <a:buFont typeface="Arial" panose="020B0604020202020204" pitchFamily="34" charset="0"/>
              <a:buChar char="•"/>
            </a:pPr>
            <a:r>
              <a:rPr lang="fi-FI"/>
              <a:t>Ikäihmiset kiinni lähiyhteisöön, P-Savon Kylät. </a:t>
            </a:r>
          </a:p>
          <a:p>
            <a:pPr marL="285750" indent="-285750" fontAlgn="base">
              <a:buFont typeface="Arial" panose="020B0604020202020204" pitchFamily="34" charset="0"/>
              <a:buChar char="•"/>
            </a:pPr>
            <a:r>
              <a:rPr lang="fi-FI"/>
              <a:t>Nuoret tulevaisuuden tekijät, </a:t>
            </a:r>
            <a:r>
              <a:rPr lang="fi-FI" err="1"/>
              <a:t>Pohjois</a:t>
            </a:r>
            <a:r>
              <a:rPr lang="fi-FI"/>
              <a:t>-Savo. </a:t>
            </a:r>
          </a:p>
          <a:p>
            <a:pPr marL="285750" indent="-285750" fontAlgn="base">
              <a:buFont typeface="Arial" panose="020B0604020202020204" pitchFamily="34" charset="0"/>
              <a:buChar char="•"/>
            </a:pPr>
            <a:r>
              <a:rPr lang="fi-FI"/>
              <a:t>Digivieri, </a:t>
            </a:r>
            <a:r>
              <a:rPr lang="fi-FI" err="1"/>
              <a:t>Pohjois</a:t>
            </a:r>
            <a:r>
              <a:rPr lang="fi-FI"/>
              <a:t>-Savo. </a:t>
            </a:r>
          </a:p>
        </p:txBody>
      </p:sp>
      <p:sp>
        <p:nvSpPr>
          <p:cNvPr id="5" name="Tekstiruutu 4"/>
          <p:cNvSpPr txBox="1"/>
          <p:nvPr/>
        </p:nvSpPr>
        <p:spPr>
          <a:xfrm>
            <a:off x="5802086" y="2498311"/>
            <a:ext cx="5638800" cy="3970318"/>
          </a:xfrm>
          <a:prstGeom prst="rect">
            <a:avLst/>
          </a:prstGeom>
          <a:noFill/>
        </p:spPr>
        <p:txBody>
          <a:bodyPr wrap="square" lIns="91440" tIns="45720" rIns="91440" bIns="45720" rtlCol="0" anchor="t">
            <a:spAutoFit/>
          </a:bodyPr>
          <a:lstStyle/>
          <a:p>
            <a:pPr marL="285750" indent="-285750" fontAlgn="base">
              <a:buFont typeface="Arial" panose="020B0604020202020204" pitchFamily="34" charset="0"/>
              <a:buChar char="•"/>
            </a:pPr>
            <a:r>
              <a:rPr lang="fi-FI" dirty="0"/>
              <a:t>PoSote20, Pohjois-Savo. </a:t>
            </a:r>
          </a:p>
          <a:p>
            <a:pPr marL="285750" indent="-285750" fontAlgn="base">
              <a:buFont typeface="Arial" panose="020B0604020202020204" pitchFamily="34" charset="0"/>
              <a:buChar char="•"/>
            </a:pPr>
            <a:r>
              <a:rPr lang="fi-FI" dirty="0" err="1"/>
              <a:t>Sokra</a:t>
            </a:r>
            <a:r>
              <a:rPr lang="fi-FI" dirty="0"/>
              <a:t>, Itä-Suomi. </a:t>
            </a:r>
            <a:endParaRPr lang="fi-FI" dirty="0">
              <a:cs typeface="Calibri"/>
            </a:endParaRPr>
          </a:p>
          <a:p>
            <a:pPr marL="285750" indent="-285750" fontAlgn="base">
              <a:buFont typeface="Arial" panose="020B0604020202020204" pitchFamily="34" charset="0"/>
              <a:buChar char="•"/>
            </a:pPr>
            <a:r>
              <a:rPr lang="fi-FI" dirty="0"/>
              <a:t>Nuoret pystyy, Siilinjärvi, Lapinlahti. </a:t>
            </a:r>
            <a:endParaRPr lang="fi-FI" dirty="0">
              <a:cs typeface="Calibri"/>
            </a:endParaRPr>
          </a:p>
          <a:p>
            <a:pPr marL="285750" indent="-285750">
              <a:buFont typeface="Arial" panose="020B0604020202020204" pitchFamily="34" charset="0"/>
              <a:buChar char="•"/>
            </a:pPr>
            <a:r>
              <a:rPr lang="fi-FI" dirty="0">
                <a:cs typeface="Calibri"/>
              </a:rPr>
              <a:t>Siilin nuoret, Siilinjärvi</a:t>
            </a:r>
            <a:endParaRPr lang="fi-FI" dirty="0"/>
          </a:p>
          <a:p>
            <a:pPr marL="285750" indent="-285750" fontAlgn="base">
              <a:buFont typeface="Arial" panose="020B0604020202020204" pitchFamily="34" charset="0"/>
              <a:buChar char="•"/>
            </a:pPr>
            <a:r>
              <a:rPr lang="fi-FI" dirty="0"/>
              <a:t>Kotelo -hanke, Keitele, Pielavesi, Tervo, Vesanto. </a:t>
            </a:r>
            <a:r>
              <a:rPr lang="fi-FI" u="sng" dirty="0">
                <a:hlinkClick r:id="rId2"/>
              </a:rPr>
              <a:t>Etusivu - Maaseutukunnan KOTELO -hanke (kotelohanke.fi)  </a:t>
            </a:r>
            <a:r>
              <a:rPr lang="fi-FI" dirty="0"/>
              <a:t>työllistyvyyden, osallisuuden ja toimijuuden vahvistamiseen tähtäävä hanke. </a:t>
            </a:r>
            <a:endParaRPr lang="fi-FI" dirty="0">
              <a:cs typeface="Calibri"/>
            </a:endParaRPr>
          </a:p>
          <a:p>
            <a:pPr marL="285750" indent="-285750">
              <a:buFont typeface="Arial" panose="020B0604020202020204" pitchFamily="34" charset="0"/>
              <a:buChar char="•"/>
            </a:pPr>
            <a:r>
              <a:rPr lang="fi-FI" dirty="0">
                <a:hlinkClick r:id="rId3"/>
              </a:rPr>
              <a:t>Osallisuudella uusia palveluratkaisuja ja hyvinvointia Pohjois-Savoon </a:t>
            </a:r>
            <a:r>
              <a:rPr lang="fi-FI" dirty="0"/>
              <a:t>2021-2022</a:t>
            </a:r>
            <a:endParaRPr lang="fi-FI" dirty="0">
              <a:cs typeface="Calibri"/>
            </a:endParaRPr>
          </a:p>
          <a:p>
            <a:pPr marL="285750" indent="-285750" fontAlgn="base">
              <a:buFont typeface="Arial" panose="020B0604020202020204" pitchFamily="34" charset="0"/>
              <a:buChar char="•"/>
            </a:pPr>
            <a:r>
              <a:rPr lang="fi-FI" dirty="0"/>
              <a:t>Keiteleen kylätalo</a:t>
            </a:r>
            <a:endParaRPr lang="fi-FI" dirty="0">
              <a:cs typeface="Calibri"/>
            </a:endParaRPr>
          </a:p>
          <a:p>
            <a:pPr marL="285750" indent="-285750" fontAlgn="base">
              <a:buFont typeface="Arial" panose="020B0604020202020204" pitchFamily="34" charset="0"/>
              <a:buChar char="•"/>
            </a:pPr>
            <a:r>
              <a:rPr lang="fi-FI" dirty="0"/>
              <a:t>Hyvä mieli, Pohjois-Savo</a:t>
            </a:r>
            <a:endParaRPr lang="fi-FI" dirty="0">
              <a:cs typeface="Calibri"/>
            </a:endParaRPr>
          </a:p>
          <a:p>
            <a:pPr marL="285750" indent="-285750" fontAlgn="base">
              <a:buFont typeface="Arial" panose="020B0604020202020204" pitchFamily="34" charset="0"/>
              <a:buChar char="•"/>
            </a:pPr>
            <a:r>
              <a:rPr lang="fi-FI" dirty="0">
                <a:hlinkClick r:id="rId4"/>
              </a:rPr>
              <a:t>ESR-hankkeet</a:t>
            </a:r>
            <a:endParaRPr lang="fi-FI" dirty="0"/>
          </a:p>
          <a:p>
            <a:endParaRPr lang="fi-FI"/>
          </a:p>
        </p:txBody>
      </p:sp>
    </p:spTree>
    <p:extLst>
      <p:ext uri="{BB962C8B-B14F-4D97-AF65-F5344CB8AC3E}">
        <p14:creationId xmlns:p14="http://schemas.microsoft.com/office/powerpoint/2010/main" val="36126969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0" y="241743"/>
            <a:ext cx="11161986" cy="1143000"/>
          </a:xfrm>
        </p:spPr>
        <p:txBody>
          <a:bodyPr>
            <a:normAutofit/>
          </a:bodyPr>
          <a:lstStyle/>
          <a:p>
            <a:r>
              <a:rPr lang="fi-FI" sz="2800" b="1" err="1"/>
              <a:t>Pohjois</a:t>
            </a:r>
            <a:r>
              <a:rPr lang="fi-FI" sz="2800" b="1"/>
              <a:t>-Savo, hankkeita terveyden ja hyvinvoinnin edistämiseksi </a:t>
            </a:r>
            <a:r>
              <a:rPr lang="fi-FI" sz="2800"/>
              <a:t> </a:t>
            </a:r>
          </a:p>
        </p:txBody>
      </p:sp>
      <p:sp>
        <p:nvSpPr>
          <p:cNvPr id="3" name="Sisällön paikkamerkki 2"/>
          <p:cNvSpPr>
            <a:spLocks noGrp="1"/>
          </p:cNvSpPr>
          <p:nvPr>
            <p:ph sz="quarter" idx="13"/>
          </p:nvPr>
        </p:nvSpPr>
        <p:spPr>
          <a:xfrm>
            <a:off x="609600" y="2028497"/>
            <a:ext cx="5749158" cy="4666594"/>
          </a:xfrm>
        </p:spPr>
        <p:txBody>
          <a:bodyPr vert="horz" lIns="91440" tIns="45720" rIns="91440" bIns="45720" rtlCol="0" anchor="t">
            <a:normAutofit fontScale="47500" lnSpcReduction="20000"/>
          </a:bodyPr>
          <a:lstStyle/>
          <a:p>
            <a:pPr marL="0" indent="0">
              <a:buNone/>
            </a:pPr>
            <a:endParaRPr lang="fi-FI"/>
          </a:p>
          <a:p>
            <a:r>
              <a:rPr lang="fi-FI" sz="4200"/>
              <a:t>Tykke2-hanke 2020 - 2022 Huoltoliitto ry: Kuopio ja Tuusniemi (työttömät, elämänhallinta ja työ- ja toimintakyky)</a:t>
            </a:r>
          </a:p>
          <a:p>
            <a:r>
              <a:rPr lang="fi-FI" sz="4200"/>
              <a:t>Hyvällä Mielellä – </a:t>
            </a:r>
            <a:r>
              <a:rPr lang="fi-FI" sz="4200" err="1"/>
              <a:t>Pohjois</a:t>
            </a:r>
            <a:r>
              <a:rPr lang="fi-FI" sz="4200"/>
              <a:t>-Savon projekti 2021-2030 (mielenterveys, päihde)</a:t>
            </a:r>
          </a:p>
          <a:p>
            <a:r>
              <a:rPr lang="fi-FI" sz="4200">
                <a:hlinkClick r:id="rId2"/>
              </a:rPr>
              <a:t>Perheet keskiöön </a:t>
            </a:r>
            <a:r>
              <a:rPr lang="fi-FI" sz="4200"/>
              <a:t>-2023 (KYS </a:t>
            </a:r>
            <a:r>
              <a:rPr lang="fi-FI" sz="4200" err="1"/>
              <a:t>erva</a:t>
            </a:r>
            <a:r>
              <a:rPr lang="fi-FI" sz="4200"/>
              <a:t>)</a:t>
            </a:r>
          </a:p>
          <a:p>
            <a:r>
              <a:rPr lang="fi-FI" sz="4200">
                <a:hlinkClick r:id="rId3"/>
              </a:rPr>
              <a:t>KOKOAVA </a:t>
            </a:r>
            <a:r>
              <a:rPr lang="fi-FI" sz="4200"/>
              <a:t>–hanke 2021- 2023 (ruokakasvatus)</a:t>
            </a:r>
          </a:p>
          <a:p>
            <a:r>
              <a:rPr lang="fi-FI" sz="4200">
                <a:hlinkClick r:id="rId4"/>
              </a:rPr>
              <a:t>Työkykyohjelma</a:t>
            </a:r>
            <a:r>
              <a:rPr lang="fi-FI" sz="4200"/>
              <a:t> 2020 – 2023 (Varkaus, Iisalmi, Kuopio)</a:t>
            </a:r>
          </a:p>
          <a:p>
            <a:r>
              <a:rPr lang="fi-FI" sz="4200"/>
              <a:t>Perheentalot -2021 (Siilinjärvi, Varkaus, Iisalmi, Kuopio)</a:t>
            </a:r>
          </a:p>
          <a:p>
            <a:r>
              <a:rPr lang="fi-FI" sz="4200">
                <a:hlinkClick r:id="rId5"/>
              </a:rPr>
              <a:t>Yksinäisyystyö </a:t>
            </a:r>
            <a:r>
              <a:rPr lang="fi-FI" sz="4200" err="1">
                <a:hlinkClick r:id="rId5"/>
              </a:rPr>
              <a:t>Pohjois</a:t>
            </a:r>
            <a:r>
              <a:rPr lang="fi-FI" sz="4200">
                <a:hlinkClick r:id="rId5"/>
              </a:rPr>
              <a:t>-Savossa hanke </a:t>
            </a:r>
            <a:r>
              <a:rPr lang="fi-FI" sz="4200"/>
              <a:t>2021-2023</a:t>
            </a:r>
          </a:p>
          <a:p>
            <a:r>
              <a:rPr lang="fi-FI" sz="4200"/>
              <a:t>Minulla on merkitystä -hanke 2021-2023 (nuoret)</a:t>
            </a:r>
          </a:p>
          <a:p>
            <a:r>
              <a:rPr lang="fi-FI" sz="4200" err="1"/>
              <a:t>Sirkkulanpuiston</a:t>
            </a:r>
            <a:r>
              <a:rPr lang="fi-FI" sz="4200"/>
              <a:t> etsivän päihdetyön hanke 2021-2023</a:t>
            </a:r>
          </a:p>
        </p:txBody>
      </p:sp>
      <p:sp>
        <p:nvSpPr>
          <p:cNvPr id="4" name="Sisällön paikkamerkki 2"/>
          <p:cNvSpPr txBox="1">
            <a:spLocks/>
          </p:cNvSpPr>
          <p:nvPr/>
        </p:nvSpPr>
        <p:spPr>
          <a:xfrm>
            <a:off x="609600" y="1384743"/>
            <a:ext cx="10972800" cy="859291"/>
          </a:xfrm>
          <a:prstGeom prst="rect">
            <a:avLst/>
          </a:prstGeom>
        </p:spPr>
        <p:txBody>
          <a:bodyPr vert="horz" lIns="91440" tIns="45720" rIns="91440" bIns="45720" rtlCol="0">
            <a:noAutofit/>
          </a:bodyPr>
          <a:lstStyle>
            <a:lvl1pPr marL="457200" indent="-457200" algn="l" defTabSz="914400" rtl="0" eaLnBrk="1" latinLnBrk="0" hangingPunct="1">
              <a:spcBef>
                <a:spcPct val="20000"/>
              </a:spcBef>
              <a:buFont typeface="Arial" pitchFamily="34" charset="0"/>
              <a:buChar char="•"/>
              <a:defRPr sz="3200" kern="1200" baseline="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i-FI" sz="1800" err="1"/>
              <a:t>Pohjois</a:t>
            </a:r>
            <a:r>
              <a:rPr lang="fi-FI" sz="1800"/>
              <a:t>-Savossa on useita hankkeita, joihin sisällytetyt tavoitteet ja niiden toteutuminen </a:t>
            </a:r>
            <a:r>
              <a:rPr lang="fi-FI" sz="1800" b="1"/>
              <a:t>vaikuttavat alueen asukkaiden terveyteen ja hyvinvointiin, mm. </a:t>
            </a:r>
            <a:endParaRPr lang="fi-FI" sz="1800"/>
          </a:p>
          <a:p>
            <a:pPr marL="0" indent="0">
              <a:buFont typeface="Arial" pitchFamily="34" charset="0"/>
              <a:buNone/>
            </a:pPr>
            <a:endParaRPr lang="fi-FI" sz="1600"/>
          </a:p>
        </p:txBody>
      </p:sp>
      <p:sp>
        <p:nvSpPr>
          <p:cNvPr id="5" name="Sisällön paikkamerkki 2"/>
          <p:cNvSpPr txBox="1">
            <a:spLocks/>
          </p:cNvSpPr>
          <p:nvPr/>
        </p:nvSpPr>
        <p:spPr>
          <a:xfrm>
            <a:off x="6537434" y="2244034"/>
            <a:ext cx="5538952" cy="3715230"/>
          </a:xfrm>
          <a:prstGeom prst="rect">
            <a:avLst/>
          </a:prstGeom>
        </p:spPr>
        <p:txBody>
          <a:bodyPr vert="horz" lIns="91440" tIns="45720" rIns="91440" bIns="45720" rtlCol="0" anchor="t">
            <a:normAutofit fontScale="70000" lnSpcReduction="20000"/>
          </a:bodyPr>
          <a:lstStyle>
            <a:lvl1pPr marL="457200" indent="-457200" algn="l" defTabSz="914400" rtl="0" eaLnBrk="1" latinLnBrk="0" hangingPunct="1">
              <a:spcBef>
                <a:spcPct val="20000"/>
              </a:spcBef>
              <a:buFont typeface="Arial" pitchFamily="34" charset="0"/>
              <a:buChar char="•"/>
              <a:defRPr sz="3200" kern="1200" baseline="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i-FI" sz="2900">
                <a:hlinkClick r:id="rId6"/>
              </a:rPr>
              <a:t>Digikehittämistä tekemiseen! </a:t>
            </a:r>
            <a:r>
              <a:rPr lang="fi-FI" sz="2900"/>
              <a:t>2020 – 2022</a:t>
            </a:r>
          </a:p>
          <a:p>
            <a:r>
              <a:rPr lang="fi-FI" sz="2900">
                <a:hlinkClick r:id="rId7"/>
              </a:rPr>
              <a:t>HYVIS Hyvää mieltä yläkouluun </a:t>
            </a:r>
            <a:r>
              <a:rPr lang="fi-FI" sz="2900"/>
              <a:t> 2021 - 2022</a:t>
            </a:r>
          </a:p>
          <a:p>
            <a:r>
              <a:rPr lang="fi-FI" sz="2900">
                <a:hlinkClick r:id="rId8"/>
              </a:rPr>
              <a:t>Stressistä säätelyyn </a:t>
            </a:r>
            <a:r>
              <a:rPr lang="fi-FI" sz="2900"/>
              <a:t>2020 - 2022</a:t>
            </a:r>
          </a:p>
          <a:p>
            <a:r>
              <a:rPr lang="fi-FI" sz="2900">
                <a:hlinkClick r:id="rId9"/>
              </a:rPr>
              <a:t>Lastensuojelun uudistaminen monialaisesti </a:t>
            </a:r>
            <a:r>
              <a:rPr lang="fi-FI" sz="2900"/>
              <a:t>2021 - 2022</a:t>
            </a:r>
          </a:p>
          <a:p>
            <a:r>
              <a:rPr lang="fi-FI" sz="2900"/>
              <a:t>Mitä kuuluu? 2021 - 2022</a:t>
            </a:r>
          </a:p>
          <a:p>
            <a:r>
              <a:rPr lang="fi-FI" sz="2900">
                <a:hlinkClick r:id="rId10"/>
              </a:rPr>
              <a:t>UP-uudelle polulle </a:t>
            </a:r>
            <a:r>
              <a:rPr lang="fi-FI" sz="2900"/>
              <a:t>2020 – 2023 (koulutuspaikka tai työ maahanmuuttajille tai osatyökykyisille)</a:t>
            </a:r>
          </a:p>
          <a:p>
            <a:r>
              <a:rPr lang="fi-FI" sz="2900">
                <a:hlinkClick r:id="rId11"/>
              </a:rPr>
              <a:t>Yhteisöllinen ja hyvinvoiva oppimisympäristö </a:t>
            </a:r>
            <a:r>
              <a:rPr lang="fi-FI" sz="2900"/>
              <a:t>2020 – 2022 (syrjäytymisen ehkäisy, vähentää opintojen keskeytymistä)</a:t>
            </a:r>
          </a:p>
          <a:p>
            <a:pPr marL="0" indent="0">
              <a:buFont typeface="Arial" pitchFamily="34" charset="0"/>
              <a:buNone/>
            </a:pPr>
            <a:endParaRPr lang="fi-FI"/>
          </a:p>
          <a:p>
            <a:pPr marL="0" indent="0">
              <a:buFont typeface="Arial" pitchFamily="34" charset="0"/>
              <a:buNone/>
            </a:pPr>
            <a:endParaRPr lang="fi-FI"/>
          </a:p>
          <a:p>
            <a:endParaRPr lang="fi-FI">
              <a:cs typeface="Calibri"/>
            </a:endParaRPr>
          </a:p>
          <a:p>
            <a:pPr marL="0" indent="0">
              <a:buFont typeface="Arial" pitchFamily="34" charset="0"/>
              <a:buNone/>
            </a:pPr>
            <a:endParaRPr lang="fi-FI"/>
          </a:p>
          <a:p>
            <a:pPr marL="0" indent="0">
              <a:buFont typeface="Arial" pitchFamily="34" charset="0"/>
              <a:buNone/>
            </a:pPr>
            <a:endParaRPr lang="fi-FI"/>
          </a:p>
        </p:txBody>
      </p:sp>
    </p:spTree>
    <p:extLst>
      <p:ext uri="{BB962C8B-B14F-4D97-AF65-F5344CB8AC3E}">
        <p14:creationId xmlns:p14="http://schemas.microsoft.com/office/powerpoint/2010/main" val="3952012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0" y="114982"/>
            <a:ext cx="10972800" cy="1143000"/>
          </a:xfrm>
        </p:spPr>
        <p:txBody>
          <a:bodyPr/>
          <a:lstStyle/>
          <a:p>
            <a:r>
              <a:rPr lang="fi-FI"/>
              <a:t>Terveydenhuoltolaki 12§ jatkuu…</a:t>
            </a:r>
          </a:p>
        </p:txBody>
      </p:sp>
      <p:sp>
        <p:nvSpPr>
          <p:cNvPr id="3" name="Tekstiruutu 2"/>
          <p:cNvSpPr txBox="1"/>
          <p:nvPr/>
        </p:nvSpPr>
        <p:spPr>
          <a:xfrm>
            <a:off x="1712686" y="1436914"/>
            <a:ext cx="8795657" cy="3970318"/>
          </a:xfrm>
          <a:prstGeom prst="rect">
            <a:avLst/>
          </a:prstGeom>
          <a:solidFill>
            <a:schemeClr val="accent3">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Kunnan on </a:t>
            </a:r>
            <a:r>
              <a:rPr kumimoji="0" lang="fi-FI"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strategisessa suunnittelussaan asetettava paikallisiin olosuhteisiin ja tarpeisiin perustuvat terveyden ja hyvinvoinnin edistämisen tavoitteet</a:t>
            </a:r>
            <a:r>
              <a:rPr kumimoji="0" lang="fi-FI"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määriteltävä niitä tukevat </a:t>
            </a:r>
            <a:r>
              <a:rPr kumimoji="0" lang="fi-FI"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toimenpiteet</a:t>
            </a:r>
            <a:r>
              <a:rPr kumimoji="0" lang="fi-FI"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ja käytettävä näiden </a:t>
            </a:r>
            <a:r>
              <a:rPr kumimoji="0" lang="fi-FI"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perustana</a:t>
            </a:r>
            <a:r>
              <a:rPr kumimoji="0" lang="fi-FI"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kuntakohtaisia hyvinvointi- ja terveysosoittimia.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Kunnan on nimettävä terveyden ja hyvinvoinnin edistämisen vastuutahot. </a:t>
            </a:r>
            <a:r>
              <a:rPr kumimoji="0" lang="fi-FI"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Kunnan eri toimialojen on tehtävä yhteistyötä </a:t>
            </a:r>
            <a:r>
              <a:rPr kumimoji="0" lang="fi-FI"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terveyden ja hyvinvoinnin edistämisessä. Lisäksi kunnan on tehtävä yhteistyötä muiden kunnassa toimivien julkisten tahojen sekä yksityisten yritysten ja yleishyödyllisten yhteisöjen kanssa. Jos </a:t>
            </a:r>
            <a:r>
              <a:rPr kumimoji="0" lang="fi-FI" sz="1800" b="1"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sosiaali</a:t>
            </a:r>
            <a:r>
              <a:rPr kumimoji="0" lang="fi-FI"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ja terveydenhuolto </a:t>
            </a:r>
            <a:r>
              <a:rPr kumimoji="0" lang="fi-FI"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on järjestetty useamman kunnan yhteistoimintana, yhteistoiminta-alueen on osallistuttava asiantuntijana eri toimialojen väliseen </a:t>
            </a:r>
            <a:r>
              <a:rPr kumimoji="0" lang="fi-FI"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yhteistyöhön </a:t>
            </a:r>
            <a:r>
              <a:rPr kumimoji="0" lang="fi-FI"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sekä sosiaalisten ja terveysvaikutusten arviointiin alueen kunnissa.</a:t>
            </a:r>
            <a:endParaRPr kumimoji="0" lang="fi-FI" sz="1800" b="0" i="0" u="none" strike="noStrike" kern="1200" cap="none" spc="0" normalizeH="0" baseline="0" noProof="0">
              <a:ln>
                <a:noFill/>
              </a:ln>
              <a:solidFill>
                <a:srgbClr val="9A5315"/>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Tekstiruutu 4"/>
          <p:cNvSpPr txBox="1"/>
          <p:nvPr/>
        </p:nvSpPr>
        <p:spPr>
          <a:xfrm>
            <a:off x="397397" y="1724626"/>
            <a:ext cx="212203"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a:ln>
                  <a:noFill/>
                </a:ln>
                <a:solidFill>
                  <a:srgbClr val="9A5315"/>
                </a:solidFill>
                <a:effectLst/>
                <a:uLnTx/>
                <a:uFillTx/>
                <a:latin typeface="Segoe Print"/>
                <a:ea typeface="+mn-ea"/>
                <a:cs typeface="+mn-cs"/>
              </a:rPr>
              <a:t>SUUNNITELMA</a:t>
            </a:r>
          </a:p>
        </p:txBody>
      </p:sp>
      <p:sp>
        <p:nvSpPr>
          <p:cNvPr id="6" name="Oikea aaltosulje 5"/>
          <p:cNvSpPr/>
          <p:nvPr/>
        </p:nvSpPr>
        <p:spPr>
          <a:xfrm>
            <a:off x="690439" y="1774222"/>
            <a:ext cx="470704" cy="337868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7" name="Suorakulmio 6"/>
          <p:cNvSpPr/>
          <p:nvPr/>
        </p:nvSpPr>
        <p:spPr>
          <a:xfrm>
            <a:off x="2835532" y="6129809"/>
            <a:ext cx="6096000" cy="307777"/>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9A5315"/>
                </a:solidFill>
                <a:effectLst/>
                <a:uLnTx/>
                <a:uFillTx/>
                <a:latin typeface="Segoe Print"/>
                <a:ea typeface="+mn-ea"/>
                <a:cs typeface="+mn-cs"/>
              </a:rPr>
              <a:t>Lähde: https://finlex.fi/fi/laki/ajantasa/2010/20101326</a:t>
            </a:r>
          </a:p>
        </p:txBody>
      </p:sp>
    </p:spTree>
    <p:extLst>
      <p:ext uri="{BB962C8B-B14F-4D97-AF65-F5344CB8AC3E}">
        <p14:creationId xmlns:p14="http://schemas.microsoft.com/office/powerpoint/2010/main" val="2719296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683834" y="140995"/>
            <a:ext cx="9535709" cy="6406950"/>
          </a:xfrm>
          <a:solidFill>
            <a:schemeClr val="accent3">
              <a:lumMod val="20000"/>
              <a:lumOff val="80000"/>
            </a:schemeClr>
          </a:solidFill>
        </p:spPr>
        <p:txBody>
          <a:bodyPr>
            <a:normAutofit fontScale="90000"/>
          </a:bodyPr>
          <a:lstStyle/>
          <a:p>
            <a:pPr lvl="0"/>
            <a:r>
              <a:rPr lang="fi-FI" sz="4900" b="1">
                <a:solidFill>
                  <a:schemeClr val="tx2"/>
                </a:solidFill>
                <a:latin typeface="Arial" panose="020B0604020202020204" pitchFamily="34" charset="0"/>
                <a:cs typeface="Arial" panose="020B0604020202020204" pitchFamily="34" charset="0"/>
              </a:rPr>
              <a:t>Mikä on hyvinvointikertomus ja -suunnitelma</a:t>
            </a:r>
            <a:br>
              <a:rPr lang="fi-FI" sz="4900" b="1">
                <a:solidFill>
                  <a:schemeClr val="tx2"/>
                </a:solidFill>
                <a:latin typeface="Arial" panose="020B0604020202020204" pitchFamily="34" charset="0"/>
                <a:cs typeface="Arial" panose="020B0604020202020204" pitchFamily="34" charset="0"/>
              </a:rPr>
            </a:br>
            <a:r>
              <a:rPr lang="fi-FI" sz="4900" b="1">
                <a:solidFill>
                  <a:schemeClr val="tx2"/>
                </a:solidFill>
                <a:latin typeface="Arial" panose="020B0604020202020204" pitchFamily="34" charset="0"/>
                <a:cs typeface="Arial" panose="020B0604020202020204" pitchFamily="34" charset="0"/>
              </a:rPr>
              <a:t> </a:t>
            </a:r>
            <a:r>
              <a:rPr lang="fi-FI" sz="4900">
                <a:solidFill>
                  <a:schemeClr val="tx2"/>
                </a:solidFill>
                <a:latin typeface="Arial" panose="020B0604020202020204" pitchFamily="34" charset="0"/>
                <a:cs typeface="Arial" panose="020B0604020202020204" pitchFamily="34" charset="0"/>
              </a:rPr>
              <a:t> </a:t>
            </a:r>
            <a:r>
              <a:rPr lang="fi-FI">
                <a:solidFill>
                  <a:schemeClr val="tx2"/>
                </a:solidFill>
                <a:latin typeface="Arial" panose="020B0604020202020204" pitchFamily="34" charset="0"/>
                <a:cs typeface="Arial" panose="020B0604020202020204" pitchFamily="34" charset="0"/>
              </a:rPr>
              <a:t/>
            </a:r>
            <a:br>
              <a:rPr lang="fi-FI">
                <a:solidFill>
                  <a:schemeClr val="tx2"/>
                </a:solidFill>
                <a:latin typeface="Arial" panose="020B0604020202020204" pitchFamily="34" charset="0"/>
                <a:cs typeface="Arial" panose="020B0604020202020204" pitchFamily="34" charset="0"/>
              </a:rPr>
            </a:br>
            <a:r>
              <a:rPr lang="fi-FI" sz="2000">
                <a:solidFill>
                  <a:schemeClr val="tx2"/>
                </a:solidFill>
                <a:latin typeface="Arial" panose="020B0604020202020204" pitchFamily="34" charset="0"/>
                <a:cs typeface="Arial" panose="020B0604020202020204" pitchFamily="34" charset="0"/>
              </a:rPr>
              <a:t>Tiivis asiakirja, jonka laativat eri hallinnonalojen asiantuntijat yhdessä (myös järjestöt, </a:t>
            </a:r>
            <a:r>
              <a:rPr lang="fi-FI" sz="2000" err="1">
                <a:solidFill>
                  <a:schemeClr val="tx2"/>
                </a:solidFill>
                <a:latin typeface="Arial" panose="020B0604020202020204" pitchFamily="34" charset="0"/>
                <a:cs typeface="Arial" panose="020B0604020202020204" pitchFamily="34" charset="0"/>
              </a:rPr>
              <a:t>srk</a:t>
            </a:r>
            <a:r>
              <a:rPr lang="fi-FI" sz="2000">
                <a:solidFill>
                  <a:schemeClr val="tx2"/>
                </a:solidFill>
                <a:latin typeface="Arial" panose="020B0604020202020204" pitchFamily="34" charset="0"/>
                <a:cs typeface="Arial" panose="020B0604020202020204" pitchFamily="34" charset="0"/>
              </a:rPr>
              <a:t>, yritykset, kokemuksellinen tieto) ja se koostuu seuraavista osista:</a:t>
            </a:r>
            <a:r>
              <a:rPr lang="fi-FI">
                <a:solidFill>
                  <a:schemeClr val="tx2"/>
                </a:solidFill>
                <a:latin typeface="Arial" panose="020B0604020202020204" pitchFamily="34" charset="0"/>
                <a:cs typeface="Arial" panose="020B0604020202020204" pitchFamily="34" charset="0"/>
              </a:rPr>
              <a:t/>
            </a:r>
            <a:br>
              <a:rPr lang="fi-FI">
                <a:solidFill>
                  <a:schemeClr val="tx2"/>
                </a:solidFill>
                <a:latin typeface="Arial" panose="020B0604020202020204" pitchFamily="34" charset="0"/>
                <a:cs typeface="Arial" panose="020B0604020202020204" pitchFamily="34" charset="0"/>
              </a:rPr>
            </a:br>
            <a:r>
              <a:rPr lang="fi-FI">
                <a:solidFill>
                  <a:schemeClr val="tx2"/>
                </a:solidFill>
                <a:latin typeface="Arial" panose="020B0604020202020204" pitchFamily="34" charset="0"/>
                <a:cs typeface="Arial" panose="020B0604020202020204" pitchFamily="34" charset="0"/>
              </a:rPr>
              <a:t/>
            </a:r>
            <a:br>
              <a:rPr lang="fi-FI">
                <a:solidFill>
                  <a:schemeClr val="tx2"/>
                </a:solidFill>
                <a:latin typeface="Arial" panose="020B0604020202020204" pitchFamily="34" charset="0"/>
                <a:cs typeface="Arial" panose="020B0604020202020204" pitchFamily="34" charset="0"/>
              </a:rPr>
            </a:br>
            <a:r>
              <a:rPr lang="fi-FI" sz="2400" b="1">
                <a:solidFill>
                  <a:schemeClr val="tx2"/>
                </a:solidFill>
                <a:latin typeface="Arial" panose="020B0604020202020204" pitchFamily="34" charset="0"/>
                <a:cs typeface="Arial" panose="020B0604020202020204" pitchFamily="34" charset="0"/>
              </a:rPr>
              <a:t>OSA1: ”kertomus”</a:t>
            </a:r>
            <a:r>
              <a:rPr lang="fi-FI" sz="2000">
                <a:solidFill>
                  <a:schemeClr val="tx2"/>
                </a:solidFill>
                <a:latin typeface="Arial" panose="020B0604020202020204" pitchFamily="34" charset="0"/>
                <a:cs typeface="Arial" panose="020B0604020202020204" pitchFamily="34" charset="0"/>
              </a:rPr>
              <a:t/>
            </a:r>
            <a:br>
              <a:rPr lang="fi-FI" sz="2000">
                <a:solidFill>
                  <a:schemeClr val="tx2"/>
                </a:solidFill>
                <a:latin typeface="Arial" panose="020B0604020202020204" pitchFamily="34" charset="0"/>
                <a:cs typeface="Arial" panose="020B0604020202020204" pitchFamily="34" charset="0"/>
              </a:rPr>
            </a:br>
            <a:r>
              <a:rPr lang="fi-FI" sz="2000">
                <a:solidFill>
                  <a:schemeClr val="tx2"/>
                </a:solidFill>
                <a:latin typeface="Arial" panose="020B0604020202020204" pitchFamily="34" charset="0"/>
                <a:cs typeface="Arial" panose="020B0604020202020204" pitchFamily="34" charset="0"/>
              </a:rPr>
              <a:t>Tilastojen valossa yhteenveto </a:t>
            </a:r>
            <a:r>
              <a:rPr lang="fi-FI" sz="2000">
                <a:solidFill>
                  <a:srgbClr val="7030A0"/>
                </a:solidFill>
                <a:latin typeface="Arial" panose="020B0604020202020204" pitchFamily="34" charset="0"/>
                <a:cs typeface="Arial" panose="020B0604020202020204" pitchFamily="34" charset="0"/>
              </a:rPr>
              <a:t>hyvinvoinnin nykytilasta ja siihen vaikuttavista tekijöistä</a:t>
            </a:r>
            <a:r>
              <a:rPr lang="fi-FI" sz="2000">
                <a:solidFill>
                  <a:schemeClr val="tx2"/>
                </a:solidFill>
                <a:latin typeface="Arial" panose="020B0604020202020204" pitchFamily="34" charset="0"/>
                <a:cs typeface="Arial" panose="020B0604020202020204" pitchFamily="34" charset="0"/>
              </a:rPr>
              <a:t>, painopisteiden ja tavoitteiden </a:t>
            </a:r>
            <a:r>
              <a:rPr lang="fi-FI" sz="2000">
                <a:solidFill>
                  <a:srgbClr val="7030A0"/>
                </a:solidFill>
                <a:latin typeface="Arial" panose="020B0604020202020204" pitchFamily="34" charset="0"/>
                <a:cs typeface="Arial" panose="020B0604020202020204" pitchFamily="34" charset="0"/>
              </a:rPr>
              <a:t>arviointia</a:t>
            </a:r>
            <a:r>
              <a:rPr lang="fi-FI" sz="2000">
                <a:solidFill>
                  <a:schemeClr val="tx2"/>
                </a:solidFill>
                <a:latin typeface="Arial" panose="020B0604020202020204" pitchFamily="34" charset="0"/>
                <a:cs typeface="Arial" panose="020B0604020202020204" pitchFamily="34" charset="0"/>
              </a:rPr>
              <a:t> ja mitä </a:t>
            </a:r>
            <a:r>
              <a:rPr lang="fi-FI" sz="2000">
                <a:solidFill>
                  <a:srgbClr val="7030A0"/>
                </a:solidFill>
                <a:latin typeface="Arial" panose="020B0604020202020204" pitchFamily="34" charset="0"/>
                <a:cs typeface="Arial" panose="020B0604020202020204" pitchFamily="34" charset="0"/>
              </a:rPr>
              <a:t>toimenpiteitä tehty</a:t>
            </a:r>
            <a:r>
              <a:rPr lang="fi-FI" sz="2000">
                <a:solidFill>
                  <a:schemeClr val="tx2"/>
                </a:solidFill>
                <a:latin typeface="Arial" panose="020B0604020202020204" pitchFamily="34" charset="0"/>
                <a:cs typeface="Arial" panose="020B0604020202020204" pitchFamily="34" charset="0"/>
              </a:rPr>
              <a:t/>
            </a:r>
            <a:br>
              <a:rPr lang="fi-FI" sz="2000">
                <a:solidFill>
                  <a:schemeClr val="tx2"/>
                </a:solidFill>
                <a:latin typeface="Arial" panose="020B0604020202020204" pitchFamily="34" charset="0"/>
                <a:cs typeface="Arial" panose="020B0604020202020204" pitchFamily="34" charset="0"/>
              </a:rPr>
            </a:br>
            <a:r>
              <a:rPr lang="fi-FI" sz="2000">
                <a:solidFill>
                  <a:schemeClr val="tx2"/>
                </a:solidFill>
                <a:latin typeface="Arial" panose="020B0604020202020204" pitchFamily="34" charset="0"/>
                <a:cs typeface="Arial" panose="020B0604020202020204" pitchFamily="34" charset="0"/>
              </a:rPr>
              <a:t>* </a:t>
            </a:r>
            <a:r>
              <a:rPr lang="fi-FI" sz="2000" err="1">
                <a:solidFill>
                  <a:schemeClr val="tx2"/>
                </a:solidFill>
                <a:latin typeface="Arial" panose="020B0604020202020204" pitchFamily="34" charset="0"/>
                <a:cs typeface="Arial" panose="020B0604020202020204" pitchFamily="34" charset="0"/>
              </a:rPr>
              <a:t>Laajahvk</a:t>
            </a:r>
            <a:r>
              <a:rPr lang="fi-FI" sz="2000">
                <a:solidFill>
                  <a:schemeClr val="tx2"/>
                </a:solidFill>
                <a:latin typeface="Arial" panose="020B0604020202020204" pitchFamily="34" charset="0"/>
                <a:cs typeface="Arial" panose="020B0604020202020204" pitchFamily="34" charset="0"/>
              </a:rPr>
              <a:t>: valtuustokauden ajalta tähän päivän</a:t>
            </a:r>
            <a:br>
              <a:rPr lang="fi-FI" sz="2000">
                <a:solidFill>
                  <a:schemeClr val="tx2"/>
                </a:solidFill>
                <a:latin typeface="Arial" panose="020B0604020202020204" pitchFamily="34" charset="0"/>
                <a:cs typeface="Arial" panose="020B0604020202020204" pitchFamily="34" charset="0"/>
              </a:rPr>
            </a:br>
            <a:r>
              <a:rPr lang="fi-FI" sz="2000">
                <a:solidFill>
                  <a:schemeClr val="tx2"/>
                </a:solidFill>
                <a:latin typeface="Arial" panose="020B0604020202020204" pitchFamily="34" charset="0"/>
                <a:cs typeface="Arial" panose="020B0604020202020204" pitchFamily="34" charset="0"/>
              </a:rPr>
              <a:t/>
            </a:r>
            <a:br>
              <a:rPr lang="fi-FI" sz="2000">
                <a:solidFill>
                  <a:schemeClr val="tx2"/>
                </a:solidFill>
                <a:latin typeface="Arial" panose="020B0604020202020204" pitchFamily="34" charset="0"/>
                <a:cs typeface="Arial" panose="020B0604020202020204" pitchFamily="34" charset="0"/>
              </a:rPr>
            </a:br>
            <a:r>
              <a:rPr lang="fi-FI" sz="2000">
                <a:solidFill>
                  <a:schemeClr val="tx2"/>
                </a:solidFill>
                <a:latin typeface="Arial" panose="020B0604020202020204" pitchFamily="34" charset="0"/>
                <a:cs typeface="Arial" panose="020B0604020202020204" pitchFamily="34" charset="0"/>
              </a:rPr>
              <a:t/>
            </a:r>
            <a:br>
              <a:rPr lang="fi-FI" sz="2000">
                <a:solidFill>
                  <a:schemeClr val="tx2"/>
                </a:solidFill>
                <a:latin typeface="Arial" panose="020B0604020202020204" pitchFamily="34" charset="0"/>
                <a:cs typeface="Arial" panose="020B0604020202020204" pitchFamily="34" charset="0"/>
              </a:rPr>
            </a:br>
            <a:r>
              <a:rPr lang="fi-FI" sz="2400" b="1">
                <a:solidFill>
                  <a:schemeClr val="tx2"/>
                </a:solidFill>
                <a:latin typeface="Arial" panose="020B0604020202020204" pitchFamily="34" charset="0"/>
                <a:cs typeface="Arial" panose="020B0604020202020204" pitchFamily="34" charset="0"/>
              </a:rPr>
              <a:t>OSA 2: ”suunnitelma” tulevalle valtuustokaudelle</a:t>
            </a:r>
            <a:r>
              <a:rPr lang="fi-FI" sz="2000">
                <a:solidFill>
                  <a:schemeClr val="tx2"/>
                </a:solidFill>
                <a:latin typeface="Arial" panose="020B0604020202020204" pitchFamily="34" charset="0"/>
                <a:cs typeface="Arial" panose="020B0604020202020204" pitchFamily="34" charset="0"/>
              </a:rPr>
              <a:t/>
            </a:r>
            <a:br>
              <a:rPr lang="fi-FI" sz="2000">
                <a:solidFill>
                  <a:schemeClr val="tx2"/>
                </a:solidFill>
                <a:latin typeface="Arial" panose="020B0604020202020204" pitchFamily="34" charset="0"/>
                <a:cs typeface="Arial" panose="020B0604020202020204" pitchFamily="34" charset="0"/>
              </a:rPr>
            </a:br>
            <a:r>
              <a:rPr lang="fi-FI" sz="2000">
                <a:solidFill>
                  <a:schemeClr val="tx2"/>
                </a:solidFill>
                <a:latin typeface="Arial" panose="020B0604020202020204" pitchFamily="34" charset="0"/>
                <a:cs typeface="Arial" panose="020B0604020202020204" pitchFamily="34" charset="0"/>
              </a:rPr>
              <a:t>Tavoitteet, toimenpiteet, vastuutahot ja resurssit sekä arviointimittarit hyvinvoinnin edistämiseksi, </a:t>
            </a:r>
            <a:r>
              <a:rPr lang="fi-FI" sz="2000">
                <a:solidFill>
                  <a:srgbClr val="7030A0"/>
                </a:solidFill>
                <a:latin typeface="Arial" panose="020B0604020202020204" pitchFamily="34" charset="0"/>
                <a:cs typeface="Arial" panose="020B0604020202020204" pitchFamily="34" charset="0"/>
              </a:rPr>
              <a:t>hyvinvointivajeiden korjaamiseksi</a:t>
            </a:r>
            <a:r>
              <a:rPr lang="fi-FI">
                <a:solidFill>
                  <a:schemeClr val="tx2"/>
                </a:solidFill>
                <a:latin typeface="Arial" panose="020B0604020202020204" pitchFamily="34" charset="0"/>
                <a:cs typeface="Arial" panose="020B0604020202020204" pitchFamily="34" charset="0"/>
              </a:rPr>
              <a:t/>
            </a:r>
            <a:br>
              <a:rPr lang="fi-FI">
                <a:solidFill>
                  <a:schemeClr val="tx2"/>
                </a:solidFill>
                <a:latin typeface="Arial" panose="020B0604020202020204" pitchFamily="34" charset="0"/>
                <a:cs typeface="Arial" panose="020B0604020202020204" pitchFamily="34" charset="0"/>
              </a:rPr>
            </a:br>
            <a:r>
              <a:rPr lang="fi-FI" sz="1300">
                <a:solidFill>
                  <a:schemeClr val="tx2"/>
                </a:solidFill>
                <a:latin typeface="Arial" panose="020B0604020202020204" pitchFamily="34" charset="0"/>
                <a:cs typeface="Arial" panose="020B0604020202020204" pitchFamily="34" charset="0"/>
              </a:rPr>
              <a:t/>
            </a:r>
            <a:br>
              <a:rPr lang="fi-FI" sz="1300">
                <a:solidFill>
                  <a:schemeClr val="tx2"/>
                </a:solidFill>
                <a:latin typeface="Arial" panose="020B0604020202020204" pitchFamily="34" charset="0"/>
                <a:cs typeface="Arial" panose="020B0604020202020204" pitchFamily="34" charset="0"/>
              </a:rPr>
            </a:br>
            <a:r>
              <a:rPr lang="fi-FI" sz="1300">
                <a:solidFill>
                  <a:schemeClr val="tx2"/>
                </a:solidFill>
                <a:latin typeface="Arial" panose="020B0604020202020204" pitchFamily="34" charset="0"/>
                <a:cs typeface="Arial" panose="020B0604020202020204" pitchFamily="34" charset="0"/>
              </a:rPr>
              <a:t/>
            </a:r>
            <a:br>
              <a:rPr lang="fi-FI" sz="1300">
                <a:solidFill>
                  <a:schemeClr val="tx2"/>
                </a:solidFill>
                <a:latin typeface="Arial" panose="020B0604020202020204" pitchFamily="34" charset="0"/>
                <a:cs typeface="Arial" panose="020B0604020202020204" pitchFamily="34" charset="0"/>
              </a:rPr>
            </a:br>
            <a:r>
              <a:rPr lang="fi-FI" sz="1300" b="1">
                <a:solidFill>
                  <a:schemeClr val="tx2"/>
                </a:solidFill>
                <a:latin typeface="Arial" panose="020B0604020202020204" pitchFamily="34" charset="0"/>
                <a:cs typeface="Arial" panose="020B0604020202020204" pitchFamily="34" charset="0"/>
              </a:rPr>
              <a:t/>
            </a:r>
            <a:br>
              <a:rPr lang="fi-FI" sz="1300" b="1">
                <a:solidFill>
                  <a:schemeClr val="tx2"/>
                </a:solidFill>
                <a:latin typeface="Arial" panose="020B0604020202020204" pitchFamily="34" charset="0"/>
                <a:cs typeface="Arial" panose="020B0604020202020204" pitchFamily="34" charset="0"/>
              </a:rPr>
            </a:br>
            <a:r>
              <a:rPr lang="fi-FI" sz="2400" b="1">
                <a:solidFill>
                  <a:schemeClr val="tx2"/>
                </a:solidFill>
                <a:latin typeface="Arial" panose="020B0604020202020204" pitchFamily="34" charset="0"/>
                <a:cs typeface="Arial" panose="020B0604020202020204" pitchFamily="34" charset="0"/>
              </a:rPr>
              <a:t>OSA 3: Valtuustohyväksyntä ja toteuttaminen</a:t>
            </a:r>
            <a:r>
              <a:rPr lang="fi-FI" sz="2000" b="1">
                <a:solidFill>
                  <a:schemeClr val="tx2"/>
                </a:solidFill>
                <a:latin typeface="Arial" panose="020B0604020202020204" pitchFamily="34" charset="0"/>
                <a:cs typeface="Arial" panose="020B0604020202020204" pitchFamily="34" charset="0"/>
              </a:rPr>
              <a:t/>
            </a:r>
            <a:br>
              <a:rPr lang="fi-FI" sz="2000" b="1">
                <a:solidFill>
                  <a:schemeClr val="tx2"/>
                </a:solidFill>
                <a:latin typeface="Arial" panose="020B0604020202020204" pitchFamily="34" charset="0"/>
                <a:cs typeface="Arial" panose="020B0604020202020204" pitchFamily="34" charset="0"/>
              </a:rPr>
            </a:br>
            <a:r>
              <a:rPr lang="fi-FI" sz="2000">
                <a:solidFill>
                  <a:schemeClr val="tx2"/>
                </a:solidFill>
                <a:latin typeface="Arial" panose="020B0604020202020204" pitchFamily="34" charset="0"/>
                <a:cs typeface="Arial" panose="020B0604020202020204" pitchFamily="34" charset="0"/>
              </a:rPr>
              <a:t>Suunnitelman hyväksyminen ja vieminen toteutukseen</a:t>
            </a:r>
          </a:p>
        </p:txBody>
      </p:sp>
      <p:sp>
        <p:nvSpPr>
          <p:cNvPr id="3" name="Nuoli oikealle 2"/>
          <p:cNvSpPr/>
          <p:nvPr/>
        </p:nvSpPr>
        <p:spPr>
          <a:xfrm rot="5400000">
            <a:off x="3892266" y="4198909"/>
            <a:ext cx="227434" cy="329133"/>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fi-FI" sz="900" b="0" i="0" u="none" strike="noStrike" kern="1200" cap="none" spc="0" normalizeH="0" baseline="0" noProof="0">
              <a:ln>
                <a:noFill/>
              </a:ln>
              <a:solidFill>
                <a:srgbClr val="0F0F0F"/>
              </a:solidFill>
              <a:effectLst/>
              <a:uLnTx/>
              <a:uFillTx/>
              <a:latin typeface="Calibri"/>
              <a:ea typeface="+mn-ea"/>
              <a:cs typeface="+mn-cs"/>
            </a:endParaRPr>
          </a:p>
        </p:txBody>
      </p:sp>
      <p:sp>
        <p:nvSpPr>
          <p:cNvPr id="6" name="Nuoli oikealle 5"/>
          <p:cNvSpPr/>
          <p:nvPr/>
        </p:nvSpPr>
        <p:spPr>
          <a:xfrm rot="5400000">
            <a:off x="3892267" y="5421681"/>
            <a:ext cx="227434" cy="329133"/>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fi-FI" sz="900" b="0" i="0" u="none" strike="noStrike" kern="1200" cap="none" spc="0" normalizeH="0" baseline="0" noProof="0">
              <a:ln>
                <a:noFill/>
              </a:ln>
              <a:solidFill>
                <a:srgbClr val="0F0F0F"/>
              </a:solidFill>
              <a:effectLst/>
              <a:uLnTx/>
              <a:uFillTx/>
              <a:latin typeface="Calibri"/>
              <a:ea typeface="+mn-ea"/>
              <a:cs typeface="+mn-cs"/>
            </a:endParaRPr>
          </a:p>
        </p:txBody>
      </p:sp>
    </p:spTree>
    <p:extLst>
      <p:ext uri="{BB962C8B-B14F-4D97-AF65-F5344CB8AC3E}">
        <p14:creationId xmlns:p14="http://schemas.microsoft.com/office/powerpoint/2010/main" val="4093906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3"/>
          <p:cNvSpPr txBox="1">
            <a:spLocks/>
          </p:cNvSpPr>
          <p:nvPr/>
        </p:nvSpPr>
        <p:spPr>
          <a:xfrm>
            <a:off x="2676911" y="6371493"/>
            <a:ext cx="5943600" cy="228600"/>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srgbClr val="9A5315"/>
                </a:solidFill>
                <a:effectLst/>
                <a:uLnTx/>
                <a:uFillTx/>
                <a:latin typeface="Segoe Print"/>
                <a:ea typeface="+mn-ea"/>
                <a:cs typeface="+mn-cs"/>
              </a:rPr>
              <a:t>sade.rytkonen(at)kuh.fi</a:t>
            </a:r>
          </a:p>
        </p:txBody>
      </p:sp>
      <p:sp>
        <p:nvSpPr>
          <p:cNvPr id="5" name="Tekstiruutu 4"/>
          <p:cNvSpPr txBox="1"/>
          <p:nvPr/>
        </p:nvSpPr>
        <p:spPr>
          <a:xfrm>
            <a:off x="3948499" y="3686019"/>
            <a:ext cx="1071418" cy="584775"/>
          </a:xfrm>
          <a:prstGeom prst="rect">
            <a:avLst/>
          </a:prstGeom>
          <a:solidFill>
            <a:schemeClr val="accent2">
              <a:lumMod val="60000"/>
              <a:lumOff val="40000"/>
            </a:schemeClr>
          </a:solidFill>
          <a:ln>
            <a:solidFill>
              <a:schemeClr val="tx1"/>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a:t>Vuosi-raportti</a:t>
            </a:r>
          </a:p>
        </p:txBody>
      </p:sp>
      <p:sp>
        <p:nvSpPr>
          <p:cNvPr id="6" name="Sisällön paikkamerkki 8"/>
          <p:cNvSpPr txBox="1">
            <a:spLocks/>
          </p:cNvSpPr>
          <p:nvPr/>
        </p:nvSpPr>
        <p:spPr>
          <a:xfrm>
            <a:off x="5618693" y="3667549"/>
            <a:ext cx="1031441" cy="584775"/>
          </a:xfrm>
          <a:prstGeom prst="rect">
            <a:avLst/>
          </a:prstGeom>
          <a:solidFill>
            <a:schemeClr val="accent2">
              <a:lumMod val="60000"/>
              <a:lumOff val="40000"/>
            </a:schemeClr>
          </a:solidFill>
          <a:ln>
            <a:solidFill>
              <a:schemeClr val="tx1"/>
            </a:solidFill>
            <a:prstDash val="solid"/>
          </a:ln>
        </p:spPr>
        <p:txBody>
          <a:bodyPr wrap="square" rtlCol="0">
            <a:spAutoFit/>
          </a:bodyPr>
          <a:lstStyle>
            <a:lvl1pPr marL="457189" indent="-457189"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i-FI" sz="16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panose="020B0604020202020204" pitchFamily="34" charset="0"/>
              </a:rPr>
              <a:t>Vuosi-raportti</a:t>
            </a:r>
          </a:p>
        </p:txBody>
      </p:sp>
      <p:sp>
        <p:nvSpPr>
          <p:cNvPr id="7" name="Tekstiruutu 6"/>
          <p:cNvSpPr txBox="1"/>
          <p:nvPr/>
        </p:nvSpPr>
        <p:spPr>
          <a:xfrm>
            <a:off x="7103306" y="3667549"/>
            <a:ext cx="1071418" cy="584775"/>
          </a:xfrm>
          <a:prstGeom prst="rect">
            <a:avLst/>
          </a:prstGeom>
          <a:solidFill>
            <a:schemeClr val="accent2">
              <a:lumMod val="60000"/>
              <a:lumOff val="40000"/>
            </a:schemeClr>
          </a:solidFill>
          <a:ln>
            <a:solidFill>
              <a:schemeClr val="tx1"/>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a:t>Vuosi-raportti</a:t>
            </a:r>
          </a:p>
        </p:txBody>
      </p:sp>
      <p:cxnSp>
        <p:nvCxnSpPr>
          <p:cNvPr id="8" name="Suora yhdysviiva 7"/>
          <p:cNvCxnSpPr/>
          <p:nvPr/>
        </p:nvCxnSpPr>
        <p:spPr>
          <a:xfrm>
            <a:off x="2335960" y="2356122"/>
            <a:ext cx="8539811" cy="0"/>
          </a:xfrm>
          <a:prstGeom prst="line">
            <a:avLst/>
          </a:prstGeom>
          <a:ln w="38100"/>
        </p:spPr>
        <p:style>
          <a:lnRef idx="1">
            <a:schemeClr val="dk1"/>
          </a:lnRef>
          <a:fillRef idx="0">
            <a:schemeClr val="dk1"/>
          </a:fillRef>
          <a:effectRef idx="0">
            <a:schemeClr val="dk1"/>
          </a:effectRef>
          <a:fontRef idx="minor">
            <a:schemeClr val="tx1"/>
          </a:fontRef>
        </p:style>
      </p:cxnSp>
      <p:sp>
        <p:nvSpPr>
          <p:cNvPr id="9" name="Tekstiruutu 8"/>
          <p:cNvSpPr txBox="1"/>
          <p:nvPr/>
        </p:nvSpPr>
        <p:spPr>
          <a:xfrm>
            <a:off x="2335960" y="1831542"/>
            <a:ext cx="530305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srgbClr val="9A5315"/>
                </a:solidFill>
                <a:effectLst/>
                <a:uLnTx/>
                <a:uFillTx/>
                <a:latin typeface="Segoe Print"/>
                <a:ea typeface="+mn-ea"/>
                <a:cs typeface="+mn-cs"/>
              </a:rPr>
              <a:t>VALTUUSTOKAUSITTAIN TOISTUVA SYKLI</a:t>
            </a:r>
          </a:p>
        </p:txBody>
      </p:sp>
      <p:cxnSp>
        <p:nvCxnSpPr>
          <p:cNvPr id="10" name="Suora yhdysviiva 9"/>
          <p:cNvCxnSpPr/>
          <p:nvPr/>
        </p:nvCxnSpPr>
        <p:spPr>
          <a:xfrm>
            <a:off x="3199867" y="2356122"/>
            <a:ext cx="0" cy="85935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Suora yhdysviiva 10"/>
          <p:cNvCxnSpPr/>
          <p:nvPr/>
        </p:nvCxnSpPr>
        <p:spPr>
          <a:xfrm>
            <a:off x="5240828" y="2356122"/>
            <a:ext cx="0" cy="85935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Suora yhdysviiva 11"/>
          <p:cNvCxnSpPr/>
          <p:nvPr/>
        </p:nvCxnSpPr>
        <p:spPr>
          <a:xfrm>
            <a:off x="9005358" y="2383647"/>
            <a:ext cx="0" cy="85935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Suora yhdysviiva 12"/>
          <p:cNvCxnSpPr/>
          <p:nvPr/>
        </p:nvCxnSpPr>
        <p:spPr>
          <a:xfrm>
            <a:off x="7093074" y="2383647"/>
            <a:ext cx="0" cy="85935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Tekstiruutu 13"/>
          <p:cNvSpPr txBox="1"/>
          <p:nvPr/>
        </p:nvSpPr>
        <p:spPr>
          <a:xfrm>
            <a:off x="2226524" y="2530527"/>
            <a:ext cx="97334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9A5315"/>
                </a:solidFill>
                <a:effectLst/>
                <a:uLnTx/>
                <a:uFillTx/>
                <a:latin typeface="Segoe Print"/>
                <a:ea typeface="+mn-ea"/>
                <a:cs typeface="+mn-cs"/>
              </a:rPr>
              <a:t>4.vuosi</a:t>
            </a:r>
          </a:p>
        </p:txBody>
      </p:sp>
      <p:sp>
        <p:nvSpPr>
          <p:cNvPr id="15" name="Tekstiruutu 14"/>
          <p:cNvSpPr txBox="1"/>
          <p:nvPr/>
        </p:nvSpPr>
        <p:spPr>
          <a:xfrm>
            <a:off x="3540757" y="2571437"/>
            <a:ext cx="106631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9A5315"/>
                </a:solidFill>
                <a:effectLst/>
                <a:uLnTx/>
                <a:uFillTx/>
                <a:latin typeface="Segoe Print"/>
                <a:ea typeface="+mn-ea"/>
                <a:cs typeface="+mn-cs"/>
              </a:rPr>
              <a:t>1. vuosi</a:t>
            </a:r>
          </a:p>
        </p:txBody>
      </p:sp>
      <p:sp>
        <p:nvSpPr>
          <p:cNvPr id="16" name="Tekstiruutu 15"/>
          <p:cNvSpPr txBox="1"/>
          <p:nvPr/>
        </p:nvSpPr>
        <p:spPr>
          <a:xfrm>
            <a:off x="5454328" y="2571437"/>
            <a:ext cx="106631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9A5315"/>
                </a:solidFill>
                <a:effectLst/>
                <a:uLnTx/>
                <a:uFillTx/>
                <a:latin typeface="Segoe Print"/>
                <a:ea typeface="+mn-ea"/>
                <a:cs typeface="+mn-cs"/>
              </a:rPr>
              <a:t>2. vuosi</a:t>
            </a:r>
          </a:p>
        </p:txBody>
      </p:sp>
      <p:sp>
        <p:nvSpPr>
          <p:cNvPr id="17" name="Tekstiruutu 16"/>
          <p:cNvSpPr txBox="1"/>
          <p:nvPr/>
        </p:nvSpPr>
        <p:spPr>
          <a:xfrm>
            <a:off x="7334009" y="2579281"/>
            <a:ext cx="106631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9A5315"/>
                </a:solidFill>
                <a:effectLst/>
                <a:uLnTx/>
                <a:uFillTx/>
                <a:latin typeface="Segoe Print"/>
                <a:ea typeface="+mn-ea"/>
                <a:cs typeface="+mn-cs"/>
              </a:rPr>
              <a:t>3. vuosi</a:t>
            </a:r>
          </a:p>
        </p:txBody>
      </p:sp>
      <p:sp>
        <p:nvSpPr>
          <p:cNvPr id="18" name="Tekstiruutu 17"/>
          <p:cNvSpPr txBox="1"/>
          <p:nvPr/>
        </p:nvSpPr>
        <p:spPr>
          <a:xfrm>
            <a:off x="9005358" y="2571437"/>
            <a:ext cx="106631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9A5315"/>
                </a:solidFill>
                <a:effectLst/>
                <a:uLnTx/>
                <a:uFillTx/>
                <a:latin typeface="Segoe Print"/>
                <a:ea typeface="+mn-ea"/>
                <a:cs typeface="+mn-cs"/>
              </a:rPr>
              <a:t>4. vuosi</a:t>
            </a:r>
          </a:p>
        </p:txBody>
      </p:sp>
      <p:sp>
        <p:nvSpPr>
          <p:cNvPr id="19" name="Tekstiruutu 18"/>
          <p:cNvSpPr txBox="1"/>
          <p:nvPr/>
        </p:nvSpPr>
        <p:spPr>
          <a:xfrm>
            <a:off x="8400327" y="3183652"/>
            <a:ext cx="1768842" cy="1077218"/>
          </a:xfrm>
          <a:prstGeom prst="rect">
            <a:avLst/>
          </a:prstGeom>
          <a:solidFill>
            <a:srgbClr val="DD93C8"/>
          </a:solidFill>
          <a:ln>
            <a:solidFill>
              <a:schemeClr val="tx1"/>
            </a:solidFill>
            <a:prstDash val="solid"/>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a:t>Laaja hyvinvointi-kertomus- ja suunnitelma </a:t>
            </a:r>
          </a:p>
        </p:txBody>
      </p:sp>
      <p:sp>
        <p:nvSpPr>
          <p:cNvPr id="20" name="Tekstiruutu 19"/>
          <p:cNvSpPr txBox="1"/>
          <p:nvPr/>
        </p:nvSpPr>
        <p:spPr>
          <a:xfrm>
            <a:off x="2046007" y="3156083"/>
            <a:ext cx="1768842" cy="1077218"/>
          </a:xfrm>
          <a:prstGeom prst="rect">
            <a:avLst/>
          </a:prstGeom>
          <a:solidFill>
            <a:srgbClr val="DD93C8"/>
          </a:solidFill>
          <a:ln>
            <a:solidFill>
              <a:schemeClr val="tx1"/>
            </a:solidFill>
            <a:prstDash val="solid"/>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a:t>Laaja hyvinvointi-kertomus- ja suunnitelma </a:t>
            </a:r>
          </a:p>
        </p:txBody>
      </p:sp>
      <p:sp>
        <p:nvSpPr>
          <p:cNvPr id="21" name="Tekstiruutu 20"/>
          <p:cNvSpPr txBox="1"/>
          <p:nvPr/>
        </p:nvSpPr>
        <p:spPr>
          <a:xfrm>
            <a:off x="1994435" y="5086805"/>
            <a:ext cx="8902263" cy="923330"/>
          </a:xfrm>
          <a:prstGeom prst="rect">
            <a:avLst/>
          </a:prstGeom>
          <a:noFill/>
          <a:ln w="28575">
            <a:solidFill>
              <a:schemeClr val="accent2"/>
            </a:solidFill>
          </a:ln>
        </p:spPr>
        <p:txBody>
          <a:bodyPr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srgbClr val="000000"/>
                </a:solidFill>
                <a:effectLst/>
                <a:uLnTx/>
                <a:uFillTx/>
                <a:latin typeface="Calibri"/>
                <a:ea typeface="+mn-ea"/>
                <a:cs typeface="+mn-cs"/>
              </a:rPr>
              <a:t>Kerran vuodessa tehdään vuosiraportti </a:t>
            </a:r>
            <a:r>
              <a:rPr kumimoji="0" lang="fi-FI" sz="1800" b="0" i="0" u="none" strike="noStrike" kern="1200" cap="none" spc="0" normalizeH="0" baseline="0" noProof="0">
                <a:ln>
                  <a:noFill/>
                </a:ln>
                <a:solidFill>
                  <a:srgbClr val="000000"/>
                </a:solidFill>
                <a:effectLst/>
                <a:uLnTx/>
                <a:uFillTx/>
                <a:latin typeface="Calibri"/>
                <a:ea typeface="+mn-ea"/>
                <a:cs typeface="+mn-cs"/>
              </a:rPr>
              <a:t>(-&gt; tilinpäätökseen) =</a:t>
            </a:r>
            <a:r>
              <a:rPr kumimoji="0" lang="fi-FI" sz="1800" b="1" i="0" u="none" strike="noStrike" kern="1200" cap="none" spc="0" normalizeH="0" baseline="0" noProof="0">
                <a:ln>
                  <a:noFill/>
                </a:ln>
                <a:solidFill>
                  <a:srgbClr val="000000"/>
                </a:solidFill>
                <a:effectLst/>
                <a:uLnTx/>
                <a:uFillTx/>
                <a:latin typeface="Calibri"/>
                <a:ea typeface="+mn-ea"/>
                <a:cs typeface="+mn-cs"/>
              </a:rPr>
              <a:t> </a:t>
            </a:r>
            <a:r>
              <a:rPr kumimoji="0" lang="fi-FI" sz="1800" b="0" i="0" u="none" strike="noStrike" kern="1200" cap="none" spc="0" normalizeH="0" baseline="0" noProof="0">
                <a:ln>
                  <a:noFill/>
                </a:ln>
                <a:solidFill>
                  <a:srgbClr val="000000"/>
                </a:solidFill>
                <a:effectLst/>
                <a:uLnTx/>
                <a:uFillTx/>
                <a:latin typeface="Calibri"/>
                <a:ea typeface="+mn-ea"/>
                <a:cs typeface="+mn-cs"/>
              </a:rPr>
              <a:t>miten hyvinvointitavoitteissa on edetty tilastojen valossa, mitä on tehty hyvinvointitavoitteiden edistämiseksi. Tarvittaessa tarkennetaan hyvinvointitavoitteita ja toimenpiteitä</a:t>
            </a:r>
          </a:p>
        </p:txBody>
      </p:sp>
      <p:sp>
        <p:nvSpPr>
          <p:cNvPr id="22" name="Tekstiruutu 21"/>
          <p:cNvSpPr txBox="1"/>
          <p:nvPr/>
        </p:nvSpPr>
        <p:spPr>
          <a:xfrm>
            <a:off x="636150" y="233061"/>
            <a:ext cx="10772078" cy="1200329"/>
          </a:xfrm>
          <a:prstGeom prst="rect">
            <a:avLst/>
          </a:prstGeom>
          <a:noFill/>
          <a:ln w="28575">
            <a:solidFill>
              <a:srgbClr val="DD93C8"/>
            </a:solidFill>
          </a:ln>
        </p:spPr>
        <p:txBody>
          <a:bodyPr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srgbClr val="000000"/>
                </a:solidFill>
                <a:effectLst/>
                <a:uLnTx/>
                <a:uFillTx/>
                <a:latin typeface="Calibri"/>
                <a:ea typeface="+mn-ea"/>
                <a:cs typeface="+mn-cs"/>
              </a:rPr>
              <a:t>Kerran valtuustokaudessa </a:t>
            </a:r>
            <a:r>
              <a:rPr kumimoji="0" lang="fi-FI" sz="1800" b="0" i="0" u="none" strike="noStrike" kern="1200" cap="none" spc="0" normalizeH="0" baseline="0" noProof="0">
                <a:ln>
                  <a:noFill/>
                </a:ln>
                <a:solidFill>
                  <a:srgbClr val="000000"/>
                </a:solidFill>
                <a:effectLst/>
                <a:uLnTx/>
                <a:uFillTx/>
                <a:latin typeface="Calibri"/>
                <a:ea typeface="+mn-ea"/>
                <a:cs typeface="+mn-cs"/>
              </a:rPr>
              <a:t>tehdään laaja hyvinvointikertomus- ja suunnitelma = hyvinvointikertomus; hyvinvoinnin nykytilan kuvaus ja edellisen valtuustokauden ajalta mitä tehty </a:t>
            </a:r>
            <a:r>
              <a:rPr kumimoji="0" lang="fi-FI" sz="1800" b="0" i="0" u="none" strike="noStrike" kern="1200" cap="none" spc="0" normalizeH="0" baseline="0" noProof="0" err="1">
                <a:ln>
                  <a:noFill/>
                </a:ln>
                <a:solidFill>
                  <a:srgbClr val="000000"/>
                </a:solidFill>
                <a:effectLst/>
                <a:uLnTx/>
                <a:uFillTx/>
                <a:latin typeface="Calibri"/>
                <a:ea typeface="+mn-ea"/>
                <a:cs typeface="+mn-cs"/>
              </a:rPr>
              <a:t>hyten</a:t>
            </a:r>
            <a:r>
              <a:rPr kumimoji="0" lang="fi-FI" sz="1800" b="0" i="0" u="none" strike="noStrike" kern="1200" cap="none" spc="0" normalizeH="0" baseline="0" noProof="0">
                <a:ln>
                  <a:noFill/>
                </a:ln>
                <a:solidFill>
                  <a:srgbClr val="000000"/>
                </a:solidFill>
                <a:effectLst/>
                <a:uLnTx/>
                <a:uFillTx/>
                <a:latin typeface="Calibri"/>
                <a:ea typeface="+mn-ea"/>
                <a:cs typeface="+mn-cs"/>
              </a:rPr>
              <a:t> painopisteiden ja tavoitteiden eteen (vanha valtuusto hyväksyy) ja hyvinvointisuunnitelma; suunnitelma hyvinvointivajeiden korjaamiseksi seuraavalle valtuustokaudelle (=tavoitteet, toimenpiteet, mittarit, vastuut) jonka hyväksyy uusi valtuusto</a:t>
            </a:r>
          </a:p>
        </p:txBody>
      </p:sp>
    </p:spTree>
    <p:extLst>
      <p:ext uri="{BB962C8B-B14F-4D97-AF65-F5344CB8AC3E}">
        <p14:creationId xmlns:p14="http://schemas.microsoft.com/office/powerpoint/2010/main" val="78653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ruutu 2"/>
          <p:cNvSpPr txBox="1">
            <a:spLocks noChangeArrowheads="1"/>
          </p:cNvSpPr>
          <p:nvPr/>
        </p:nvSpPr>
        <p:spPr bwMode="auto">
          <a:xfrm>
            <a:off x="1631505" y="144000"/>
            <a:ext cx="8064896" cy="700826"/>
          </a:xfrm>
          <a:prstGeom prst="rect">
            <a:avLst/>
          </a:prstGeom>
          <a:solidFill>
            <a:srgbClr val="D80017"/>
          </a:solidFill>
          <a:ln w="9525">
            <a:noFill/>
            <a:miter lim="800000"/>
            <a:headEnd/>
            <a:tailEnd/>
          </a:ln>
        </p:spPr>
        <p:txBody>
          <a:bodyPr rot="0" vert="horz" wrap="square" lIns="91440" tIns="45720" rIns="91440" bIns="45720" anchor="t" anchorCtr="0">
            <a:noAutofit/>
          </a:bodyPr>
          <a:lstStyle/>
          <a:p>
            <a:pPr marL="182245" marR="0" lvl="0" indent="0" algn="l" defTabSz="914400" rtl="0" eaLnBrk="1" fontAlgn="auto" latinLnBrk="0" hangingPunct="1">
              <a:lnSpc>
                <a:spcPct val="100000"/>
              </a:lnSpc>
              <a:spcBef>
                <a:spcPts val="0"/>
              </a:spcBef>
              <a:spcAft>
                <a:spcPts val="1000"/>
              </a:spcAft>
              <a:buClrTx/>
              <a:buSzTx/>
              <a:buFontTx/>
              <a:buNone/>
              <a:tabLst>
                <a:tab pos="174625" algn="l"/>
              </a:tabLst>
              <a:defRPr/>
            </a:pPr>
            <a:r>
              <a:rPr lang="fi-FI" sz="2200" kern="0" noProof="0">
                <a:solidFill>
                  <a:srgbClr val="FFFFFF"/>
                </a:solidFill>
                <a:latin typeface="Arial"/>
                <a:ea typeface="Calibri"/>
                <a:cs typeface="Times New Roman"/>
              </a:rPr>
              <a:t>Hyvinvointisuunnitelman t</a:t>
            </a:r>
            <a:r>
              <a:rPr kumimoji="0" lang="fi-FI" sz="2200" b="0" i="0" u="none" strike="noStrike" kern="0" cap="none" spc="0" normalizeH="0" baseline="0" noProof="0">
                <a:ln>
                  <a:noFill/>
                </a:ln>
                <a:solidFill>
                  <a:srgbClr val="FFFFFF"/>
                </a:solidFill>
                <a:effectLst/>
                <a:uLnTx/>
                <a:uFillTx/>
                <a:latin typeface="Arial"/>
                <a:ea typeface="Calibri"/>
                <a:cs typeface="Times New Roman"/>
              </a:rPr>
              <a:t>avoitteet pohjautuvat tietoon </a:t>
            </a:r>
            <a:r>
              <a:rPr lang="fi-FI" sz="2200" kern="0">
                <a:solidFill>
                  <a:srgbClr val="FFFFFF"/>
                </a:solidFill>
                <a:latin typeface="Arial"/>
                <a:ea typeface="Calibri"/>
                <a:cs typeface="Times New Roman"/>
              </a:rPr>
              <a:t>asukkaiden</a:t>
            </a:r>
            <a:r>
              <a:rPr kumimoji="0" lang="fi-FI" sz="2200" b="0" i="0" u="none" strike="noStrike" kern="0" cap="none" spc="0" normalizeH="0" baseline="0" noProof="0">
                <a:ln>
                  <a:noFill/>
                </a:ln>
                <a:solidFill>
                  <a:srgbClr val="FFFFFF"/>
                </a:solidFill>
                <a:effectLst/>
                <a:uLnTx/>
                <a:uFillTx/>
                <a:latin typeface="Arial"/>
                <a:ea typeface="Calibri"/>
                <a:cs typeface="Times New Roman"/>
              </a:rPr>
              <a:t> hyvinvoinnista 		</a:t>
            </a:r>
            <a:endParaRPr lang="fi-FI" sz="1100" b="0" i="0" u="none" strike="noStrike" kern="0" cap="none" spc="0" normalizeH="0" baseline="0" noProof="0">
              <a:ln>
                <a:noFill/>
              </a:ln>
              <a:solidFill>
                <a:sysClr val="windowText" lastClr="000000"/>
              </a:solidFill>
              <a:effectLst/>
              <a:uLnTx/>
              <a:uFillTx/>
              <a:latin typeface="Calibri"/>
              <a:ea typeface="Calibri"/>
              <a:cs typeface="Times New Roman"/>
            </a:endParaRPr>
          </a:p>
        </p:txBody>
      </p:sp>
      <p:sp>
        <p:nvSpPr>
          <p:cNvPr id="2" name="Tekstiruutu 1"/>
          <p:cNvSpPr txBox="1"/>
          <p:nvPr/>
        </p:nvSpPr>
        <p:spPr>
          <a:xfrm>
            <a:off x="5951984" y="1344228"/>
            <a:ext cx="3240361" cy="287002"/>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fi-FI" sz="1100" b="0" i="0" u="none" strike="noStrike" kern="1200" cap="none" spc="0" normalizeH="0" baseline="0" noProof="0">
                <a:ln>
                  <a:noFill/>
                </a:ln>
                <a:solidFill>
                  <a:srgbClr val="0F0F0F"/>
                </a:solidFill>
                <a:effectLst/>
                <a:uLnTx/>
                <a:uFillTx/>
                <a:latin typeface="Arial" panose="020B0604020202020204" pitchFamily="34" charset="0"/>
                <a:ea typeface="Times New Roman"/>
                <a:cs typeface="Arial" panose="020B0604020202020204" pitchFamily="34" charset="0"/>
              </a:rPr>
              <a:t>. </a:t>
            </a:r>
            <a:endParaRPr kumimoji="0" lang="fi-FI" sz="1100" b="0" i="0" u="none" strike="noStrike" kern="1200" cap="none" spc="0" normalizeH="0" baseline="0" noProof="0">
              <a:ln>
                <a:noFill/>
              </a:ln>
              <a:solidFill>
                <a:srgbClr val="0F0F0F"/>
              </a:solidFill>
              <a:effectLst/>
              <a:uLnTx/>
              <a:uFillTx/>
              <a:latin typeface="Arial" panose="020B0604020202020204" pitchFamily="34" charset="0"/>
              <a:ea typeface="Calibri"/>
              <a:cs typeface="Arial" panose="020B0604020202020204" pitchFamily="34" charset="0"/>
            </a:endParaRPr>
          </a:p>
        </p:txBody>
      </p:sp>
      <p:sp>
        <p:nvSpPr>
          <p:cNvPr id="8" name="Sisällön paikkamerkki 2"/>
          <p:cNvSpPr txBox="1">
            <a:spLocks/>
          </p:cNvSpPr>
          <p:nvPr/>
        </p:nvSpPr>
        <p:spPr>
          <a:xfrm>
            <a:off x="1631506" y="908720"/>
            <a:ext cx="7927274" cy="3031827"/>
          </a:xfrm>
          <a:prstGeom prst="rect">
            <a:avLst/>
          </a:prstGeom>
          <a:solidFill>
            <a:schemeClr val="bg2">
              <a:lumMod val="95000"/>
            </a:schemeClr>
          </a:solidFill>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4000"/>
              </a:lnSpc>
              <a:buNone/>
              <a:defRPr/>
            </a:pPr>
            <a:r>
              <a:rPr kumimoji="0" lang="fi-FI" sz="1300" b="1" i="0" u="none" strike="noStrike" kern="1200" cap="none" spc="0" normalizeH="0" baseline="0" noProof="0" dirty="0">
                <a:ln>
                  <a:noFill/>
                </a:ln>
                <a:solidFill>
                  <a:srgbClr val="0F0F0F"/>
                </a:solidFill>
                <a:effectLst/>
                <a:uLnTx/>
                <a:uFillTx/>
                <a:latin typeface="Arial"/>
                <a:cs typeface="Arial"/>
              </a:rPr>
              <a:t>Indikaattoritieto </a:t>
            </a:r>
            <a:r>
              <a:rPr kumimoji="0" lang="fi-FI" sz="1300" b="0" i="0" u="none" strike="noStrike" kern="1200" cap="none" spc="0" normalizeH="0" baseline="0" noProof="0" dirty="0">
                <a:ln>
                  <a:noFill/>
                </a:ln>
                <a:solidFill>
                  <a:srgbClr val="0F0F0F"/>
                </a:solidFill>
                <a:effectLst/>
                <a:uLnTx/>
                <a:uFillTx/>
                <a:latin typeface="Arial"/>
                <a:cs typeface="Arial"/>
              </a:rPr>
              <a:t>kuntalaisten hyvinvoinnista ja terveydestä saadaan</a:t>
            </a:r>
            <a:r>
              <a:rPr kumimoji="0" lang="fi-FI" sz="1300" b="0" i="0" u="none" strike="noStrike" kern="1200" cap="none" spc="0" normalizeH="0" baseline="0" noProof="0" dirty="0">
                <a:ln>
                  <a:noFill/>
                </a:ln>
                <a:solidFill>
                  <a:srgbClr val="0070C0"/>
                </a:solidFill>
                <a:effectLst/>
                <a:uLnTx/>
                <a:uFillTx/>
                <a:latin typeface="Arial"/>
                <a:cs typeface="Arial"/>
              </a:rPr>
              <a:t> </a:t>
            </a:r>
            <a:r>
              <a:rPr kumimoji="0" lang="fi-FI" sz="1300" b="0" i="0" u="none" strike="noStrike" kern="1200" cap="none" spc="0" normalizeH="0" baseline="0" noProof="0" dirty="0">
                <a:ln>
                  <a:noFill/>
                </a:ln>
                <a:solidFill>
                  <a:srgbClr val="0F0F0F"/>
                </a:solidFill>
                <a:effectLst/>
                <a:uLnTx/>
                <a:uFillTx/>
                <a:latin typeface="Arial"/>
                <a:cs typeface="Arial"/>
              </a:rPr>
              <a:t>niistä tietokannoista, joista se on </a:t>
            </a:r>
            <a:r>
              <a:rPr kumimoji="0" lang="fi-FI" sz="1300" b="0" i="0" u="none" strike="noStrike" kern="1200" cap="none" spc="0" normalizeH="0" baseline="0" noProof="0">
                <a:ln>
                  <a:noFill/>
                </a:ln>
                <a:solidFill>
                  <a:srgbClr val="0F0F0F"/>
                </a:solidFill>
                <a:effectLst/>
                <a:uLnTx/>
                <a:uFillTx/>
                <a:latin typeface="Arial"/>
                <a:cs typeface="Arial"/>
              </a:rPr>
              <a:t>toistaiseksi mahdollista</a:t>
            </a:r>
            <a:r>
              <a:rPr lang="fi-FI" sz="1300">
                <a:solidFill>
                  <a:srgbClr val="0F0F0F"/>
                </a:solidFill>
                <a:latin typeface="Arial"/>
                <a:cs typeface="Arial"/>
              </a:rPr>
              <a:t>, mm.:</a:t>
            </a:r>
            <a:endParaRPr kumimoji="0" lang="fi-FI" sz="1300" b="0" i="0" u="none" strike="noStrike" kern="1200" cap="none" spc="0" normalizeH="0" baseline="0" noProof="0">
              <a:ln>
                <a:noFill/>
              </a:ln>
              <a:solidFill>
                <a:srgbClr val="0F0F0F"/>
              </a:solidFill>
              <a:effectLst/>
              <a:uLnTx/>
              <a:uFillTx/>
              <a:latin typeface="Arial" panose="020B0604020202020204" pitchFamily="34" charset="0"/>
              <a:ea typeface="+mn-ea"/>
              <a:cs typeface="Arial" panose="020B0604020202020204" pitchFamily="34" charset="0"/>
            </a:endParaRPr>
          </a:p>
          <a:p>
            <a:pPr marL="171450" marR="0" lvl="1"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i-FI" sz="1300" b="1" i="0" u="none" strike="noStrike" kern="1200" cap="none" spc="0" normalizeH="0" baseline="0" noProof="0">
                <a:ln>
                  <a:noFill/>
                </a:ln>
                <a:solidFill>
                  <a:srgbClr val="0F0F0F"/>
                </a:solidFill>
                <a:effectLst/>
                <a:uLnTx/>
                <a:uFillTx/>
                <a:latin typeface="Arial" panose="020B0604020202020204" pitchFamily="34" charset="0"/>
                <a:ea typeface="+mn-ea"/>
                <a:cs typeface="Arial" panose="020B0604020202020204" pitchFamily="34" charset="0"/>
              </a:rPr>
              <a:t>Sotkanet </a:t>
            </a:r>
            <a:r>
              <a:rPr kumimoji="0" lang="fi-FI" sz="1300" b="0" i="0" u="none" strike="noStrike" kern="1200" cap="none" spc="0" normalizeH="0" baseline="0" noProof="0">
                <a:ln>
                  <a:noFill/>
                </a:ln>
                <a:solidFill>
                  <a:srgbClr val="0F0F0F"/>
                </a:solidFill>
                <a:effectLst/>
                <a:uLnTx/>
                <a:uFillTx/>
                <a:latin typeface="Arial" panose="020B0604020202020204" pitchFamily="34" charset="0"/>
                <a:ea typeface="+mn-ea"/>
                <a:cs typeface="Arial" panose="020B0604020202020204" pitchFamily="34" charset="0"/>
              </a:rPr>
              <a:t>www.sotkanet.fi</a:t>
            </a:r>
            <a:r>
              <a:rPr kumimoji="0" lang="fi-FI" sz="1300" b="0"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 </a:t>
            </a:r>
          </a:p>
          <a:p>
            <a:pPr marL="171450" marR="0" lvl="1"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i-FI" sz="1300" b="1" i="0" u="none" strike="noStrike" kern="1200" cap="none" spc="0" normalizeH="0" baseline="0" noProof="0" err="1">
                <a:ln>
                  <a:noFill/>
                </a:ln>
                <a:solidFill>
                  <a:srgbClr val="0F0F0F"/>
                </a:solidFill>
                <a:effectLst/>
                <a:uLnTx/>
                <a:uFillTx/>
                <a:latin typeface="Arial" panose="020B0604020202020204" pitchFamily="34" charset="0"/>
                <a:ea typeface="+mn-ea"/>
                <a:cs typeface="Arial" panose="020B0604020202020204" pitchFamily="34" charset="0"/>
              </a:rPr>
              <a:t>FinSote</a:t>
            </a:r>
            <a:r>
              <a:rPr kumimoji="0" lang="fi-FI" sz="1300" b="1" i="0" u="none" strike="noStrike" kern="1200" cap="none" spc="0" normalizeH="0" baseline="0" noProof="0">
                <a:ln>
                  <a:noFill/>
                </a:ln>
                <a:solidFill>
                  <a:srgbClr val="0F0F0F"/>
                </a:solidFill>
                <a:effectLst/>
                <a:uLnTx/>
                <a:uFillTx/>
                <a:latin typeface="Arial" panose="020B0604020202020204" pitchFamily="34" charset="0"/>
                <a:ea typeface="+mn-ea"/>
                <a:cs typeface="Arial" panose="020B0604020202020204" pitchFamily="34" charset="0"/>
              </a:rPr>
              <a:t> </a:t>
            </a:r>
            <a:r>
              <a:rPr kumimoji="0" lang="fi-FI" sz="1300" b="0" i="0" u="none" strike="noStrike" kern="1200" cap="none" spc="0" normalizeH="0" baseline="0" noProof="0">
                <a:ln>
                  <a:noFill/>
                </a:ln>
                <a:solidFill>
                  <a:srgbClr val="0F0F0F"/>
                </a:solidFill>
                <a:effectLst/>
                <a:uLnTx/>
                <a:uFillTx/>
                <a:latin typeface="Arial" panose="020B0604020202020204" pitchFamily="34" charset="0"/>
                <a:ea typeface="+mn-ea"/>
                <a:cs typeface="Arial" panose="020B0604020202020204" pitchFamily="34" charset="0"/>
              </a:rPr>
              <a:t>Kansallinen terveys-, hyvinvointi- ja palvelututkimus (entinen ATH) ww.terveytemme.fi/</a:t>
            </a:r>
            <a:r>
              <a:rPr kumimoji="0" lang="fi-FI" sz="1300" b="0" i="0" u="none" strike="noStrike" kern="1200" cap="none" spc="0" normalizeH="0" baseline="0" noProof="0" err="1">
                <a:ln>
                  <a:noFill/>
                </a:ln>
                <a:solidFill>
                  <a:srgbClr val="0F0F0F"/>
                </a:solidFill>
                <a:effectLst/>
                <a:uLnTx/>
                <a:uFillTx/>
                <a:latin typeface="Arial" panose="020B0604020202020204" pitchFamily="34" charset="0"/>
                <a:ea typeface="+mn-ea"/>
                <a:cs typeface="Arial" panose="020B0604020202020204" pitchFamily="34" charset="0"/>
              </a:rPr>
              <a:t>ath</a:t>
            </a:r>
            <a:endParaRPr kumimoji="0" lang="fi-FI" sz="1300" b="0" i="0" u="none" strike="noStrike" kern="1200" cap="none" spc="0" normalizeH="0" baseline="0" noProof="0">
              <a:ln>
                <a:noFill/>
              </a:ln>
              <a:solidFill>
                <a:srgbClr val="0F0F0F"/>
              </a:solidFill>
              <a:effectLst/>
              <a:uLnTx/>
              <a:uFillTx/>
              <a:latin typeface="Arial" panose="020B0604020202020204" pitchFamily="34" charset="0"/>
              <a:ea typeface="+mn-ea"/>
              <a:cs typeface="Arial" panose="020B0604020202020204" pitchFamily="34" charset="0"/>
            </a:endParaRPr>
          </a:p>
          <a:p>
            <a:pPr marL="171450" marR="0" lvl="1"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i-FI" sz="1300" b="1" i="0" u="none" strike="noStrike" kern="1200" cap="none" spc="0" normalizeH="0" baseline="0" noProof="0" err="1">
                <a:ln>
                  <a:noFill/>
                </a:ln>
                <a:solidFill>
                  <a:srgbClr val="0F0F0F"/>
                </a:solidFill>
                <a:effectLst/>
                <a:uLnTx/>
                <a:uFillTx/>
                <a:latin typeface="Arial" panose="020B0604020202020204" pitchFamily="34" charset="0"/>
                <a:ea typeface="+mn-ea"/>
                <a:cs typeface="Arial" panose="020B0604020202020204" pitchFamily="34" charset="0"/>
              </a:rPr>
              <a:t>FinLapset</a:t>
            </a:r>
            <a:r>
              <a:rPr kumimoji="0" lang="fi-FI" sz="1300" b="1" i="0" u="none" strike="noStrike" kern="1200" cap="none" spc="0" normalizeH="0" baseline="0" noProof="0">
                <a:ln>
                  <a:noFill/>
                </a:ln>
                <a:solidFill>
                  <a:srgbClr val="0F0F0F"/>
                </a:solidFill>
                <a:effectLst/>
                <a:uLnTx/>
                <a:uFillTx/>
                <a:latin typeface="Arial" panose="020B0604020202020204" pitchFamily="34" charset="0"/>
                <a:ea typeface="+mn-ea"/>
                <a:cs typeface="Arial" panose="020B0604020202020204" pitchFamily="34" charset="0"/>
              </a:rPr>
              <a:t> </a:t>
            </a:r>
            <a:r>
              <a:rPr kumimoji="0" lang="fi-FI" sz="1300" b="0" i="0" u="none" strike="noStrike" kern="1200" cap="none" spc="0" normalizeH="0" baseline="0" noProof="0">
                <a:ln>
                  <a:noFill/>
                </a:ln>
                <a:solidFill>
                  <a:srgbClr val="0F0F0F"/>
                </a:solidFill>
                <a:effectLst/>
                <a:uLnTx/>
                <a:uFillTx/>
                <a:latin typeface="Arial" panose="020B0604020202020204" pitchFamily="34" charset="0"/>
                <a:ea typeface="+mn-ea"/>
                <a:cs typeface="Arial" panose="020B0604020202020204" pitchFamily="34" charset="0"/>
              </a:rPr>
              <a:t>Lasten, nuorten ja perheiden terveys ja hyvinvointi</a:t>
            </a:r>
          </a:p>
          <a:p>
            <a:pPr marL="171450" marR="0" lvl="1"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i-FI" sz="13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Kouluterveyskysely</a:t>
            </a:r>
            <a:r>
              <a:rPr kumimoji="0" lang="fi-FI" sz="1300" b="0" i="0" u="none" strike="noStrike" kern="1200" cap="none" spc="0" normalizeH="0" baseline="0" noProof="0">
                <a:ln>
                  <a:noFill/>
                </a:ln>
                <a:solidFill>
                  <a:srgbClr val="9A5315"/>
                </a:solidFill>
                <a:effectLst/>
                <a:uLnTx/>
                <a:uFillTx/>
                <a:latin typeface="Arial" panose="020B0604020202020204" pitchFamily="34" charset="0"/>
                <a:ea typeface="+mn-ea"/>
                <a:cs typeface="Arial" panose="020B0604020202020204" pitchFamily="34" charset="0"/>
              </a:rPr>
              <a:t> </a:t>
            </a:r>
            <a:r>
              <a:rPr kumimoji="0" lang="fi-FI" sz="1300" b="0" i="0" u="none" strike="noStrike" kern="1200" cap="none" spc="0" normalizeH="0" baseline="0" noProof="0">
                <a:ln>
                  <a:noFill/>
                </a:ln>
                <a:solidFill>
                  <a:srgbClr val="0F0F0F"/>
                </a:solidFill>
                <a:effectLst/>
                <a:uLnTx/>
                <a:uFillTx/>
                <a:latin typeface="Arial" panose="020B0604020202020204" pitchFamily="34" charset="0"/>
                <a:ea typeface="+mn-ea"/>
                <a:cs typeface="Arial" panose="020B0604020202020204" pitchFamily="34" charset="0"/>
              </a:rPr>
              <a:t>http://www.thl.fi/fi/tutkimus-ja-asiantuntijatyo/vaestotutkimukset/kouluterveyskysely</a:t>
            </a:r>
          </a:p>
          <a:p>
            <a:pPr marL="171450" marR="0" lvl="1"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i-FI" sz="13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Tea-viisari</a:t>
            </a:r>
            <a:r>
              <a:rPr kumimoji="0" lang="fi-FI"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fi-FI" sz="1300" b="0" i="0" u="none" strike="noStrike" kern="1200" cap="none" spc="0" normalizeH="0" baseline="0" noProof="0">
                <a:ln>
                  <a:noFill/>
                </a:ln>
                <a:solidFill>
                  <a:srgbClr val="0F0F0F"/>
                </a:solidFill>
                <a:effectLst/>
                <a:uLnTx/>
                <a:uFillTx/>
                <a:latin typeface="Arial" panose="020B0604020202020204" pitchFamily="34" charset="0"/>
                <a:ea typeface="+mn-ea"/>
                <a:cs typeface="Arial" panose="020B0604020202020204" pitchFamily="34" charset="0"/>
                <a:hlinkClick r:id="rId3"/>
              </a:rPr>
              <a:t>https://www.thl.fi/fi/web/terveyden-edistaminen/johtaminen/tyokaluja/teaviisari</a:t>
            </a:r>
            <a:endParaRPr kumimoji="0" lang="fi-FI" sz="1300" b="0" i="0" u="none" strike="noStrike" kern="1200" cap="none" spc="0" normalizeH="0" baseline="0" noProof="0">
              <a:ln>
                <a:noFill/>
              </a:ln>
              <a:solidFill>
                <a:srgbClr val="0F0F0F"/>
              </a:solidFill>
              <a:effectLst/>
              <a:uLnTx/>
              <a:uFillTx/>
              <a:latin typeface="Arial" panose="020B0604020202020204" pitchFamily="34" charset="0"/>
              <a:ea typeface="+mn-ea"/>
              <a:cs typeface="Arial" panose="020B0604020202020204" pitchFamily="34" charset="0"/>
            </a:endParaRPr>
          </a:p>
          <a:p>
            <a:pPr marL="571500" marR="0" lvl="2"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0F0F0F"/>
                </a:solidFill>
                <a:effectLst/>
                <a:uLnTx/>
                <a:uFillTx/>
                <a:latin typeface="Arial" panose="020B0604020202020204" pitchFamily="34" charset="0"/>
                <a:ea typeface="+mn-ea"/>
                <a:cs typeface="Arial" panose="020B0604020202020204" pitchFamily="34" charset="0"/>
              </a:rPr>
              <a:t>Esim. </a:t>
            </a:r>
            <a:r>
              <a:rPr kumimoji="0" lang="fi-FI" sz="1200" b="0" i="0" u="none" strike="noStrike" kern="1200" cap="none" spc="0" normalizeH="0" baseline="0" noProof="0" err="1">
                <a:ln>
                  <a:noFill/>
                </a:ln>
                <a:solidFill>
                  <a:srgbClr val="0F0F0F"/>
                </a:solidFill>
                <a:effectLst/>
                <a:uLnTx/>
                <a:uFillTx/>
                <a:latin typeface="Arial" panose="020B0604020202020204" pitchFamily="34" charset="0"/>
                <a:ea typeface="+mn-ea"/>
                <a:cs typeface="Arial" panose="020B0604020202020204" pitchFamily="34" charset="0"/>
              </a:rPr>
              <a:t>TEAkulttuuri</a:t>
            </a:r>
            <a:r>
              <a:rPr kumimoji="0" lang="fi-FI" sz="1200" b="0" i="0" u="none" strike="noStrike" kern="1200" cap="none" spc="0" normalizeH="0" baseline="0" noProof="0">
                <a:ln>
                  <a:noFill/>
                </a:ln>
                <a:solidFill>
                  <a:srgbClr val="0F0F0F"/>
                </a:solidFill>
                <a:effectLst/>
                <a:uLnTx/>
                <a:uFillTx/>
                <a:latin typeface="Arial" panose="020B0604020202020204" pitchFamily="34" charset="0"/>
                <a:ea typeface="+mn-ea"/>
                <a:cs typeface="Arial" panose="020B0604020202020204" pitchFamily="34" charset="0"/>
              </a:rPr>
              <a:t> tulokset</a:t>
            </a:r>
          </a:p>
          <a:p>
            <a:pPr marL="171450" marR="0" lvl="1"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i-FI" sz="13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Kunnan /maakunnan omat indikaattorit ja tilastot – esim. nykytila.fi</a:t>
            </a:r>
          </a:p>
          <a:p>
            <a:pPr marL="171450" lvl="1" indent="-171450">
              <a:buFont typeface="Arial" panose="020B0604020202020204" pitchFamily="34" charset="0"/>
              <a:buChar char="•"/>
              <a:defRPr/>
            </a:pPr>
            <a:r>
              <a:rPr kumimoji="0" lang="fi-FI" sz="1300" b="1" i="0" u="none" strike="noStrike" kern="1200" cap="none" spc="0" normalizeH="0" baseline="0" noProof="0">
                <a:ln>
                  <a:noFill/>
                </a:ln>
                <a:solidFill>
                  <a:srgbClr val="000000"/>
                </a:solidFill>
                <a:effectLst/>
                <a:uLnTx/>
                <a:uFillTx/>
                <a:latin typeface="Arial"/>
                <a:cs typeface="Arial"/>
              </a:rPr>
              <a:t>Poliisin tilastot</a:t>
            </a:r>
            <a:r>
              <a:rPr lang="fi-FI" sz="1300" b="1">
                <a:solidFill>
                  <a:srgbClr val="000000"/>
                </a:solidFill>
                <a:latin typeface="Arial"/>
                <a:cs typeface="Arial"/>
              </a:rPr>
              <a:t>, Onnettomuusinstituutti OTI, </a:t>
            </a:r>
            <a:endParaRPr lang="fi-FI" sz="13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171450" lvl="1" indent="-171450">
              <a:buFont typeface="Arial" panose="020B0604020202020204" pitchFamily="34" charset="0"/>
              <a:buChar char="•"/>
              <a:defRPr/>
            </a:pPr>
            <a:r>
              <a:rPr kumimoji="0" lang="fi-FI" sz="1300" b="1" i="0" u="none" strike="noStrike" kern="1200" cap="none" spc="0" normalizeH="0" baseline="0" noProof="0" dirty="0">
                <a:ln>
                  <a:noFill/>
                </a:ln>
                <a:solidFill>
                  <a:srgbClr val="000000"/>
                </a:solidFill>
                <a:effectLst/>
                <a:uLnTx/>
                <a:uFillTx/>
                <a:latin typeface="Arial"/>
                <a:cs typeface="Arial"/>
              </a:rPr>
              <a:t>Lasten ja nuorten ylipaino ja lihavuus</a:t>
            </a:r>
            <a:r>
              <a:rPr lang="fi-FI" sz="1300" b="1" dirty="0">
                <a:solidFill>
                  <a:srgbClr val="000000"/>
                </a:solidFill>
                <a:latin typeface="Arial"/>
                <a:cs typeface="Arial"/>
              </a:rPr>
              <a:t> </a:t>
            </a:r>
            <a:r>
              <a:rPr lang="fi-FI" sz="1300" dirty="0">
                <a:solidFill>
                  <a:srgbClr val="000000"/>
                </a:solidFill>
                <a:latin typeface="Arial"/>
                <a:cs typeface="Arial"/>
              </a:rPr>
              <a:t>(</a:t>
            </a:r>
            <a:r>
              <a:rPr lang="fi-FI" sz="1300" dirty="0">
                <a:latin typeface="Arial"/>
                <a:ea typeface="+mn-lt"/>
                <a:cs typeface="+mn-lt"/>
                <a:hlinkClick r:id="rId4">
                  <a:extLst>
                    <a:ext uri="{A12FA001-AC4F-418D-AE19-62706E023703}">
                      <ahyp:hlinkClr xmlns:ahyp="http://schemas.microsoft.com/office/drawing/2018/hyperlinkcolor" xmlns="" val="tx"/>
                    </a:ext>
                  </a:extLst>
                </a:hlinkClick>
              </a:rPr>
              <a:t>FinLapset-rekisteriseuranta - Terveytemme - THL</a:t>
            </a:r>
            <a:r>
              <a:rPr lang="fi-FI" sz="1300" dirty="0">
                <a:solidFill>
                  <a:srgbClr val="000000"/>
                </a:solidFill>
                <a:latin typeface="Arial"/>
                <a:cs typeface="Arial"/>
              </a:rPr>
              <a:t>)</a:t>
            </a:r>
            <a:endParaRPr lang="fi-FI" sz="13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171450" marR="0" lvl="2"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i-FI" sz="1300" b="1" i="0" u="none" strike="noStrike" kern="1200" cap="none" spc="0" normalizeH="0" baseline="0" noProof="0">
                <a:ln>
                  <a:noFill/>
                </a:ln>
                <a:solidFill>
                  <a:srgbClr val="0F0F0F"/>
                </a:solidFill>
                <a:effectLst/>
                <a:uLnTx/>
                <a:uFillTx/>
                <a:latin typeface="Arial" panose="020B0604020202020204" pitchFamily="34" charset="0"/>
                <a:ea typeface="+mn-ea"/>
                <a:cs typeface="Arial" panose="020B0604020202020204" pitchFamily="34" charset="0"/>
              </a:rPr>
              <a:t>Laadulliset </a:t>
            </a:r>
            <a:r>
              <a:rPr kumimoji="0" lang="fi-FI" sz="1300" b="0" i="0" u="none" strike="noStrike" kern="1200" cap="none" spc="0" normalizeH="0" baseline="0" noProof="0">
                <a:ln>
                  <a:noFill/>
                </a:ln>
                <a:solidFill>
                  <a:srgbClr val="0F0F0F"/>
                </a:solidFill>
                <a:effectLst/>
                <a:uLnTx/>
                <a:uFillTx/>
                <a:latin typeface="Arial" panose="020B0604020202020204" pitchFamily="34" charset="0"/>
                <a:ea typeface="+mn-ea"/>
                <a:cs typeface="Arial" panose="020B0604020202020204" pitchFamily="34" charset="0"/>
              </a:rPr>
              <a:t>kyselyt</a:t>
            </a:r>
            <a:r>
              <a:rPr kumimoji="0" lang="fi-FI" sz="1300" b="1" i="0" u="none" strike="noStrike" kern="1200" cap="none" spc="0" normalizeH="0" baseline="0" noProof="0">
                <a:ln>
                  <a:noFill/>
                </a:ln>
                <a:solidFill>
                  <a:srgbClr val="0F0F0F"/>
                </a:solidFill>
                <a:effectLst/>
                <a:uLnTx/>
                <a:uFillTx/>
                <a:latin typeface="Arial" panose="020B0604020202020204" pitchFamily="34" charset="0"/>
                <a:ea typeface="+mn-ea"/>
                <a:cs typeface="Arial" panose="020B0604020202020204" pitchFamily="34" charset="0"/>
              </a:rPr>
              <a:t> </a:t>
            </a:r>
            <a:r>
              <a:rPr kumimoji="0" lang="fi-FI" sz="1300" b="0" i="0" u="none" strike="noStrike" kern="1200" cap="none" spc="0" normalizeH="0" baseline="0" noProof="0">
                <a:ln>
                  <a:noFill/>
                </a:ln>
                <a:solidFill>
                  <a:srgbClr val="0F0F0F"/>
                </a:solidFill>
                <a:effectLst/>
                <a:uLnTx/>
                <a:uFillTx/>
                <a:latin typeface="Arial" panose="020B0604020202020204" pitchFamily="34" charset="0"/>
                <a:ea typeface="+mn-ea"/>
                <a:cs typeface="Arial" panose="020B0604020202020204" pitchFamily="34" charset="0"/>
              </a:rPr>
              <a:t>ja asiakaspalautteet – mm. kokemuksellinen hyvinvointikysely</a:t>
            </a:r>
          </a:p>
        </p:txBody>
      </p:sp>
      <p:sp>
        <p:nvSpPr>
          <p:cNvPr id="11" name="Tekstiruutu 3"/>
          <p:cNvSpPr txBox="1"/>
          <p:nvPr/>
        </p:nvSpPr>
        <p:spPr>
          <a:xfrm>
            <a:off x="5541343" y="4084563"/>
            <a:ext cx="1993776" cy="2554545"/>
          </a:xfrm>
          <a:prstGeom prst="rect">
            <a:avLst/>
          </a:prstGeom>
          <a:noFill/>
          <a:ln w="28575">
            <a:solidFill>
              <a:srgbClr val="B0173E"/>
            </a:solidFill>
          </a:ln>
        </p:spPr>
        <p:txBody>
          <a:bodyPr wrap="square" rtlCol="0">
            <a:spAutoFit/>
          </a:bodyPr>
          <a:lstStyle>
            <a:defPPr>
              <a:defRPr lang="fi-FI"/>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i-FI" sz="1600" b="1" i="0" u="none" strike="noStrike" kern="1200" cap="none" spc="0" normalizeH="0" baseline="0" noProof="0" err="1">
                <a:ln>
                  <a:noFill/>
                </a:ln>
                <a:solidFill>
                  <a:srgbClr val="0F0F0F"/>
                </a:solidFill>
                <a:effectLst/>
                <a:uLnTx/>
                <a:uFillTx/>
                <a:latin typeface="Arial" charset="0"/>
                <a:ea typeface="ＭＳ Ｐゴシック" charset="-128"/>
                <a:cs typeface="+mn-cs"/>
              </a:rPr>
              <a:t>Pohjois</a:t>
            </a:r>
            <a:r>
              <a:rPr kumimoji="0" lang="fi-FI" sz="1600" b="1" i="0" u="none" strike="noStrike" kern="1200" cap="none" spc="0" normalizeH="0" baseline="0" noProof="0">
                <a:ln>
                  <a:noFill/>
                </a:ln>
                <a:solidFill>
                  <a:srgbClr val="0F0F0F"/>
                </a:solidFill>
                <a:effectLst/>
                <a:uLnTx/>
                <a:uFillTx/>
                <a:latin typeface="Arial" charset="0"/>
                <a:ea typeface="ＭＳ Ｐゴシック" charset="-128"/>
                <a:cs typeface="+mn-cs"/>
              </a:rPr>
              <a:t>-Savon vertailumaakunnat</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i-FI" sz="1600" b="1" i="0" u="none" strike="noStrike" kern="1200" cap="none" spc="0" normalizeH="0" baseline="0" noProof="0">
              <a:ln>
                <a:noFill/>
              </a:ln>
              <a:solidFill>
                <a:srgbClr val="0F0F0F"/>
              </a:solidFill>
              <a:effectLst/>
              <a:uLnTx/>
              <a:uFillTx/>
              <a:latin typeface="Arial" charset="0"/>
              <a:ea typeface="ＭＳ Ｐゴシック" charset="-128"/>
              <a:cs typeface="+mn-cs"/>
            </a:endParaRPr>
          </a:p>
          <a:p>
            <a:pPr marL="285750" marR="0" lvl="0" indent="-285750" algn="l" defTabSz="457200" rtl="0" eaLnBrk="1" fontAlgn="base" latinLnBrk="0" hangingPunct="1">
              <a:lnSpc>
                <a:spcPct val="100000"/>
              </a:lnSpc>
              <a:spcBef>
                <a:spcPct val="0"/>
              </a:spcBef>
              <a:spcAft>
                <a:spcPct val="0"/>
              </a:spcAft>
              <a:buClrTx/>
              <a:buSzTx/>
              <a:buFontTx/>
              <a:buChar char="-"/>
              <a:tabLst/>
              <a:defRPr/>
            </a:pPr>
            <a:r>
              <a:rPr kumimoji="0" lang="fi-FI" sz="1600" b="1" i="0" u="none" strike="noStrike" kern="1200" cap="none" spc="0" normalizeH="0" baseline="0" noProof="0">
                <a:ln>
                  <a:noFill/>
                </a:ln>
                <a:solidFill>
                  <a:srgbClr val="0F0F0F"/>
                </a:solidFill>
                <a:effectLst/>
                <a:uLnTx/>
                <a:uFillTx/>
                <a:latin typeface="Arial" charset="0"/>
                <a:ea typeface="ＭＳ Ｐゴシック" charset="-128"/>
                <a:cs typeface="+mn-cs"/>
              </a:rPr>
              <a:t>Etelä-Savo</a:t>
            </a:r>
          </a:p>
          <a:p>
            <a:pPr marL="285750" marR="0" lvl="0" indent="-285750" algn="l" defTabSz="457200" rtl="0" eaLnBrk="1" fontAlgn="base" latinLnBrk="0" hangingPunct="1">
              <a:lnSpc>
                <a:spcPct val="100000"/>
              </a:lnSpc>
              <a:spcBef>
                <a:spcPct val="0"/>
              </a:spcBef>
              <a:spcAft>
                <a:spcPct val="0"/>
              </a:spcAft>
              <a:buClrTx/>
              <a:buSzTx/>
              <a:buFontTx/>
              <a:buChar char="-"/>
              <a:tabLst/>
              <a:defRPr/>
            </a:pPr>
            <a:r>
              <a:rPr kumimoji="0" lang="fi-FI" sz="1600" b="1" i="0" u="none" strike="noStrike" kern="1200" cap="none" spc="0" normalizeH="0" baseline="0" noProof="0">
                <a:ln>
                  <a:noFill/>
                </a:ln>
                <a:solidFill>
                  <a:srgbClr val="0F0F0F"/>
                </a:solidFill>
                <a:effectLst/>
                <a:uLnTx/>
                <a:uFillTx/>
                <a:latin typeface="Arial" charset="0"/>
                <a:ea typeface="ＭＳ Ｐゴシック" charset="-128"/>
                <a:cs typeface="+mn-cs"/>
              </a:rPr>
              <a:t>Keski-Suomi</a:t>
            </a:r>
          </a:p>
          <a:p>
            <a:pPr marL="285750" marR="0" lvl="0" indent="-285750" algn="l" defTabSz="457200" rtl="0" eaLnBrk="1" fontAlgn="base" latinLnBrk="0" hangingPunct="1">
              <a:lnSpc>
                <a:spcPct val="100000"/>
              </a:lnSpc>
              <a:spcBef>
                <a:spcPct val="0"/>
              </a:spcBef>
              <a:spcAft>
                <a:spcPct val="0"/>
              </a:spcAft>
              <a:buClrTx/>
              <a:buSzTx/>
              <a:buFontTx/>
              <a:buChar char="-"/>
              <a:tabLst/>
              <a:defRPr/>
            </a:pPr>
            <a:r>
              <a:rPr kumimoji="0" lang="fi-FI" sz="1600" b="1" i="0" u="none" strike="noStrike" kern="1200" cap="none" spc="0" normalizeH="0" baseline="0" noProof="0">
                <a:ln>
                  <a:noFill/>
                </a:ln>
                <a:solidFill>
                  <a:srgbClr val="0F0F0F"/>
                </a:solidFill>
                <a:effectLst/>
                <a:uLnTx/>
                <a:uFillTx/>
                <a:latin typeface="Arial" charset="0"/>
                <a:ea typeface="ＭＳ Ｐゴシック" charset="-128"/>
                <a:cs typeface="+mn-cs"/>
              </a:rPr>
              <a:t>Pirkanmaa</a:t>
            </a:r>
          </a:p>
          <a:p>
            <a:pPr marL="285750" marR="0" lvl="0" indent="-285750" algn="l" defTabSz="457200" rtl="0" eaLnBrk="1" fontAlgn="base" latinLnBrk="0" hangingPunct="1">
              <a:lnSpc>
                <a:spcPct val="100000"/>
              </a:lnSpc>
              <a:spcBef>
                <a:spcPct val="0"/>
              </a:spcBef>
              <a:spcAft>
                <a:spcPct val="0"/>
              </a:spcAft>
              <a:buClrTx/>
              <a:buSzTx/>
              <a:buFontTx/>
              <a:buChar char="-"/>
              <a:tabLst/>
              <a:defRPr/>
            </a:pPr>
            <a:r>
              <a:rPr kumimoji="0" lang="fi-FI" sz="1600" b="1" i="0" u="none" strike="noStrike" kern="1200" cap="none" spc="0" normalizeH="0" baseline="0" noProof="0" err="1">
                <a:ln>
                  <a:noFill/>
                </a:ln>
                <a:solidFill>
                  <a:srgbClr val="0F0F0F"/>
                </a:solidFill>
                <a:effectLst/>
                <a:uLnTx/>
                <a:uFillTx/>
                <a:latin typeface="Arial" charset="0"/>
                <a:ea typeface="ＭＳ Ｐゴシック" charset="-128"/>
                <a:cs typeface="+mn-cs"/>
              </a:rPr>
              <a:t>Pohjois</a:t>
            </a:r>
            <a:r>
              <a:rPr kumimoji="0" lang="fi-FI" sz="1600" b="1" i="0" u="none" strike="noStrike" kern="1200" cap="none" spc="0" normalizeH="0" baseline="0" noProof="0">
                <a:ln>
                  <a:noFill/>
                </a:ln>
                <a:solidFill>
                  <a:srgbClr val="0F0F0F"/>
                </a:solidFill>
                <a:effectLst/>
                <a:uLnTx/>
                <a:uFillTx/>
                <a:latin typeface="Arial" charset="0"/>
                <a:ea typeface="ＭＳ Ｐゴシック" charset="-128"/>
                <a:cs typeface="+mn-cs"/>
              </a:rPr>
              <a:t>-Pohjanmaa</a:t>
            </a:r>
          </a:p>
          <a:p>
            <a:pPr marL="285750" marR="0" lvl="0" indent="-285750" algn="l" defTabSz="457200" rtl="0" eaLnBrk="1" fontAlgn="base" latinLnBrk="0" hangingPunct="1">
              <a:lnSpc>
                <a:spcPct val="100000"/>
              </a:lnSpc>
              <a:spcBef>
                <a:spcPct val="0"/>
              </a:spcBef>
              <a:spcAft>
                <a:spcPct val="0"/>
              </a:spcAft>
              <a:buClrTx/>
              <a:buSzTx/>
              <a:buFontTx/>
              <a:buChar char="-"/>
              <a:tabLst/>
              <a:defRPr/>
            </a:pPr>
            <a:r>
              <a:rPr kumimoji="0" lang="fi-FI" sz="1600" b="1" i="0" u="none" strike="noStrike" kern="1200" cap="none" spc="0" normalizeH="0" baseline="0" noProof="0" err="1">
                <a:ln>
                  <a:noFill/>
                </a:ln>
                <a:solidFill>
                  <a:srgbClr val="0F0F0F"/>
                </a:solidFill>
                <a:effectLst/>
                <a:uLnTx/>
                <a:uFillTx/>
                <a:latin typeface="Arial" charset="0"/>
                <a:ea typeface="ＭＳ Ｐゴシック" charset="-128"/>
                <a:cs typeface="+mn-cs"/>
              </a:rPr>
              <a:t>Pohjois</a:t>
            </a:r>
            <a:r>
              <a:rPr kumimoji="0" lang="fi-FI" sz="1600" b="1" i="0" u="none" strike="noStrike" kern="1200" cap="none" spc="0" normalizeH="0" baseline="0" noProof="0">
                <a:ln>
                  <a:noFill/>
                </a:ln>
                <a:solidFill>
                  <a:srgbClr val="0F0F0F"/>
                </a:solidFill>
                <a:effectLst/>
                <a:uLnTx/>
                <a:uFillTx/>
                <a:latin typeface="Arial" charset="0"/>
                <a:ea typeface="ＭＳ Ｐゴシック" charset="-128"/>
                <a:cs typeface="+mn-cs"/>
              </a:rPr>
              <a:t>-Karjala</a:t>
            </a:r>
          </a:p>
          <a:p>
            <a:pPr marL="285750" marR="0" lvl="0" indent="-285750" algn="l" defTabSz="457200" rtl="0" eaLnBrk="1" fontAlgn="base" latinLnBrk="0" hangingPunct="1">
              <a:lnSpc>
                <a:spcPct val="100000"/>
              </a:lnSpc>
              <a:spcBef>
                <a:spcPct val="0"/>
              </a:spcBef>
              <a:spcAft>
                <a:spcPct val="0"/>
              </a:spcAft>
              <a:buClrTx/>
              <a:buSzTx/>
              <a:buFontTx/>
              <a:buChar char="-"/>
              <a:tabLst/>
              <a:defRPr/>
            </a:pPr>
            <a:r>
              <a:rPr kumimoji="0" lang="fi-FI" sz="1600" b="1" i="0" u="none" strike="noStrike" kern="1200" cap="none" spc="0" normalizeH="0" baseline="0" noProof="0">
                <a:ln>
                  <a:noFill/>
                </a:ln>
                <a:solidFill>
                  <a:srgbClr val="0F0F0F"/>
                </a:solidFill>
                <a:effectLst/>
                <a:uLnTx/>
                <a:uFillTx/>
                <a:latin typeface="Arial" charset="0"/>
                <a:ea typeface="ＭＳ Ｐゴシック" charset="-128"/>
                <a:cs typeface="+mn-cs"/>
              </a:rPr>
              <a:t>Koko maa</a:t>
            </a: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8853" y="4397681"/>
            <a:ext cx="2261226" cy="246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iruutu 2"/>
          <p:cNvSpPr txBox="1"/>
          <p:nvPr/>
        </p:nvSpPr>
        <p:spPr>
          <a:xfrm>
            <a:off x="1765388" y="4259635"/>
            <a:ext cx="3287564"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a:ln>
                  <a:noFill/>
                </a:ln>
                <a:solidFill>
                  <a:srgbClr val="0F0F0F"/>
                </a:solidFill>
                <a:effectLst/>
                <a:uLnTx/>
                <a:uFillTx/>
                <a:latin typeface="Calibri"/>
                <a:ea typeface="+mn-ea"/>
                <a:cs typeface="+mn-cs"/>
              </a:rPr>
              <a:t>Hyvinvoinnin tilan kuvaus eli koottu indikaattoritieto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a:ln>
                  <a:noFill/>
                </a:ln>
                <a:solidFill>
                  <a:srgbClr val="0F0F0F"/>
                </a:solidFill>
                <a:effectLst/>
                <a:uLnTx/>
                <a:uFillTx/>
                <a:latin typeface="Calibri"/>
                <a:ea typeface="+mn-ea"/>
                <a:cs typeface="+mn-cs"/>
              </a:rPr>
              <a:t>-&gt; mikä hyvää</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a:ln>
                  <a:noFill/>
                </a:ln>
                <a:solidFill>
                  <a:srgbClr val="0F0F0F"/>
                </a:solidFill>
                <a:effectLst/>
                <a:uLnTx/>
                <a:uFillTx/>
                <a:latin typeface="Calibri"/>
                <a:ea typeface="+mn-ea"/>
                <a:cs typeface="+mn-cs"/>
              </a:rPr>
              <a:t>-&gt; </a:t>
            </a:r>
            <a:r>
              <a:rPr kumimoji="0" lang="fi-FI" sz="2000" b="1" i="0" u="none" strike="noStrike" kern="1200" cap="none" spc="0" normalizeH="0" baseline="0" noProof="0">
                <a:ln>
                  <a:noFill/>
                </a:ln>
                <a:solidFill>
                  <a:srgbClr val="FF0000"/>
                </a:solidFill>
                <a:effectLst/>
                <a:uLnTx/>
                <a:uFillTx/>
                <a:latin typeface="Calibri"/>
                <a:ea typeface="+mn-ea"/>
                <a:cs typeface="+mn-cs"/>
              </a:rPr>
              <a:t>mikä kehitettävää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a:ln>
                  <a:noFill/>
                </a:ln>
                <a:solidFill>
                  <a:srgbClr val="0F0F0F"/>
                </a:solidFill>
                <a:effectLst/>
                <a:uLnTx/>
                <a:uFillTx/>
                <a:latin typeface="Calibri"/>
                <a:ea typeface="+mn-ea"/>
                <a:cs typeface="+mn-cs"/>
              </a:rPr>
              <a:t>	-&gt; </a:t>
            </a:r>
            <a:r>
              <a:rPr kumimoji="0" lang="fi-FI" sz="2000" b="1" i="0" u="none" strike="noStrike" kern="1200" cap="none" spc="0" normalizeH="0" baseline="0" noProof="0">
                <a:ln>
                  <a:noFill/>
                </a:ln>
                <a:solidFill>
                  <a:srgbClr val="FF0000"/>
                </a:solidFill>
                <a:effectLst/>
                <a:uLnTx/>
                <a:uFillTx/>
                <a:latin typeface="Calibri"/>
                <a:ea typeface="+mn-ea"/>
                <a:cs typeface="+mn-cs"/>
              </a:rPr>
              <a:t>painopisteet</a:t>
            </a:r>
            <a:r>
              <a:rPr kumimoji="0" lang="fi-FI" sz="2000" b="1" i="0" u="none" strike="noStrike" kern="1200" cap="none" spc="0" normalizeH="0" noProof="0">
                <a:ln>
                  <a:noFill/>
                </a:ln>
                <a:solidFill>
                  <a:srgbClr val="FF0000"/>
                </a:solidFill>
                <a:effectLst/>
                <a:uLnTx/>
                <a:uFillTx/>
                <a:latin typeface="Calibri"/>
                <a:ea typeface="+mn-ea"/>
                <a:cs typeface="+mn-cs"/>
              </a:rPr>
              <a:t> ja 	</a:t>
            </a:r>
            <a:r>
              <a:rPr kumimoji="0" lang="fi-FI" sz="2000" b="1" i="0" u="none" strike="noStrike" kern="1200" cap="none" spc="0" normalizeH="0" baseline="0" noProof="0">
                <a:ln>
                  <a:noFill/>
                </a:ln>
                <a:solidFill>
                  <a:srgbClr val="FF0000"/>
                </a:solidFill>
                <a:effectLst/>
                <a:uLnTx/>
                <a:uFillTx/>
                <a:latin typeface="Calibri"/>
                <a:ea typeface="+mn-ea"/>
                <a:cs typeface="+mn-cs"/>
              </a:rPr>
              <a:t>tavoitteet 	seuraavalle</a:t>
            </a:r>
            <a:r>
              <a:rPr kumimoji="0" lang="fi-FI" sz="2000" b="1" i="0" u="none" strike="noStrike" kern="1200" cap="none" spc="0" normalizeH="0" noProof="0">
                <a:ln>
                  <a:noFill/>
                </a:ln>
                <a:solidFill>
                  <a:srgbClr val="FF0000"/>
                </a:solidFill>
                <a:effectLst/>
                <a:uLnTx/>
                <a:uFillTx/>
                <a:latin typeface="Calibri"/>
                <a:ea typeface="+mn-ea"/>
                <a:cs typeface="+mn-cs"/>
              </a:rPr>
              <a:t> 	</a:t>
            </a:r>
            <a:r>
              <a:rPr kumimoji="0" lang="fi-FI" sz="2000" b="1" i="0" u="none" strike="noStrike" kern="1200" cap="none" spc="0" normalizeH="0" baseline="0" noProof="0">
                <a:ln>
                  <a:noFill/>
                </a:ln>
                <a:solidFill>
                  <a:srgbClr val="FF0000"/>
                </a:solidFill>
                <a:effectLst/>
                <a:uLnTx/>
                <a:uFillTx/>
                <a:latin typeface="Calibri"/>
                <a:ea typeface="+mn-ea"/>
                <a:cs typeface="+mn-cs"/>
              </a:rPr>
              <a:t>valtuustokaudelle</a:t>
            </a:r>
          </a:p>
        </p:txBody>
      </p:sp>
      <p:sp>
        <p:nvSpPr>
          <p:cNvPr id="5" name="Alanuoli 4"/>
          <p:cNvSpPr/>
          <p:nvPr/>
        </p:nvSpPr>
        <p:spPr>
          <a:xfrm>
            <a:off x="2722479" y="4004441"/>
            <a:ext cx="178376" cy="3932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a:ea typeface="+mn-ea"/>
              <a:cs typeface="+mn-cs"/>
            </a:endParaRPr>
          </a:p>
        </p:txBody>
      </p:sp>
      <p:pic>
        <p:nvPicPr>
          <p:cNvPr id="4" name="Kuva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57810" y="764704"/>
            <a:ext cx="2375022" cy="4242018"/>
          </a:xfrm>
          <a:prstGeom prst="rect">
            <a:avLst/>
          </a:prstGeom>
        </p:spPr>
      </p:pic>
      <p:sp>
        <p:nvSpPr>
          <p:cNvPr id="10" name="Suorakulmio 9"/>
          <p:cNvSpPr/>
          <p:nvPr/>
        </p:nvSpPr>
        <p:spPr>
          <a:xfrm>
            <a:off x="10116180" y="6289159"/>
            <a:ext cx="1478290" cy="369332"/>
          </a:xfrm>
          <a:prstGeom prst="rect">
            <a:avLst/>
          </a:prstGeom>
        </p:spPr>
        <p:txBody>
          <a:bodyPr wrap="none">
            <a:spAutoFit/>
          </a:bodyPr>
          <a:lstStyle/>
          <a:p>
            <a:fld id="{FCF95473-7271-43C3-BA3A-90E0154EEEDE}" type="datetime1">
              <a:rPr lang="fi-FI">
                <a:solidFill>
                  <a:srgbClr val="9A5315"/>
                </a:solidFill>
              </a:rPr>
              <a:pPr/>
              <a:t>12.10.2021</a:t>
            </a:fld>
            <a:endParaRPr lang="fi-FI"/>
          </a:p>
        </p:txBody>
      </p:sp>
    </p:spTree>
    <p:extLst>
      <p:ext uri="{BB962C8B-B14F-4D97-AF65-F5344CB8AC3E}">
        <p14:creationId xmlns:p14="http://schemas.microsoft.com/office/powerpoint/2010/main" val="2983814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noAutofit/>
          </a:bodyPr>
          <a:lstStyle/>
          <a:p>
            <a:r>
              <a:rPr lang="fi-FI" sz="3200"/>
              <a:t>POHJOIS-SAVON HYVINVOINTIKERTOMUS – POHJA HYVINVOINTISUUNNTELMALLE</a:t>
            </a:r>
          </a:p>
        </p:txBody>
      </p:sp>
      <p:sp>
        <p:nvSpPr>
          <p:cNvPr id="3" name="Alaotsikko 2"/>
          <p:cNvSpPr>
            <a:spLocks noGrp="1"/>
          </p:cNvSpPr>
          <p:nvPr>
            <p:ph type="subTitle" idx="1"/>
          </p:nvPr>
        </p:nvSpPr>
        <p:spPr>
          <a:xfrm>
            <a:off x="4265610" y="3733800"/>
            <a:ext cx="6858002" cy="1344038"/>
          </a:xfrm>
        </p:spPr>
        <p:txBody>
          <a:bodyPr vert="horz" lIns="91440" tIns="45720" rIns="91440" bIns="45720" rtlCol="0" anchor="t">
            <a:normAutofit fontScale="70000" lnSpcReduction="20000"/>
          </a:bodyPr>
          <a:lstStyle/>
          <a:p>
            <a:r>
              <a:rPr lang="fi-FI"/>
              <a:t>TIIVISTELMÄ</a:t>
            </a:r>
          </a:p>
          <a:p>
            <a:endParaRPr lang="fi-FI"/>
          </a:p>
          <a:p>
            <a:r>
              <a:rPr lang="fi-FI"/>
              <a:t>Varsinainen hyvinvointikertomuksen dokumentti löytyy osoitteesta: </a:t>
            </a:r>
            <a:r>
              <a:rPr lang="fi-FI" u="sng">
                <a:hlinkClick r:id="rId2"/>
              </a:rPr>
              <a:t>https://www.hyvinvointikertomus.fi/#/document/preview/11522043326</a:t>
            </a:r>
            <a:endParaRPr lang="fi-FI"/>
          </a:p>
        </p:txBody>
      </p:sp>
    </p:spTree>
    <p:extLst>
      <p:ext uri="{BB962C8B-B14F-4D97-AF65-F5344CB8AC3E}">
        <p14:creationId xmlns:p14="http://schemas.microsoft.com/office/powerpoint/2010/main" val="1881413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urveypal">
  <a:themeElements>
    <a:clrScheme name="Mukautettu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Kuopion kaupunki esitysmalli">
  <a:themeElements>
    <a:clrScheme name="Kuopion kaupunki 2018">
      <a:dk1>
        <a:srgbClr val="0F0F0F"/>
      </a:dk1>
      <a:lt1>
        <a:srgbClr val="FFFFFF"/>
      </a:lt1>
      <a:dk2>
        <a:srgbClr val="C5CAD6"/>
      </a:dk2>
      <a:lt2>
        <a:srgbClr val="FFFFFF"/>
      </a:lt2>
      <a:accent1>
        <a:srgbClr val="F01E00"/>
      </a:accent1>
      <a:accent2>
        <a:srgbClr val="E961A5"/>
      </a:accent2>
      <a:accent3>
        <a:srgbClr val="192D9B"/>
      </a:accent3>
      <a:accent4>
        <a:srgbClr val="5998E5"/>
      </a:accent4>
      <a:accent5>
        <a:srgbClr val="253055"/>
      </a:accent5>
      <a:accent6>
        <a:srgbClr val="ADB4C5"/>
      </a:accent6>
      <a:hlink>
        <a:srgbClr val="D80017"/>
      </a:hlink>
      <a:folHlink>
        <a:srgbClr val="4B4B4B"/>
      </a:folHlink>
    </a:clrScheme>
    <a:fontScheme name="Kuopion kaupunki 201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itysmalli_laajakuva_2018_kevyt" id="{7B8EAA18-2754-4FDD-AD0F-CE380211F05D}" vid="{F16D8048-85F3-4CD3-B538-0A3527577344}"/>
    </a:ext>
  </a:extLst>
</a:theme>
</file>

<file path=ppt/theme/theme4.xml><?xml version="1.0" encoding="utf-8"?>
<a:theme xmlns:a="http://schemas.openxmlformats.org/drawingml/2006/main" name="Luontoaiheinen piirros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34_TF03431377" id="{9A2B0FE7-A02A-4C63-861A-191406C1FEE6}" vid="{DF6041FB-8817-41F9-8BD7-7DC30C544BD4}"/>
    </a:ext>
  </a:extLst>
</a:theme>
</file>

<file path=ppt/theme/theme5.xml><?xml version="1.0" encoding="utf-8"?>
<a:theme xmlns:a="http://schemas.openxmlformats.org/drawingml/2006/main" name="1_Luontoaiheinen piirros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34_TF03431377" id="{9A2B0FE7-A02A-4C63-861A-191406C1FEE6}" vid="{DF6041FB-8817-41F9-8BD7-7DC30C544BD4}"/>
    </a:ext>
  </a:extLst>
</a:theme>
</file>

<file path=ppt/theme/theme6.xml><?xml version="1.0" encoding="utf-8"?>
<a:theme xmlns:a="http://schemas.openxmlformats.org/drawingml/2006/main" name="2_Pohjois-Savo 2019 powerpoint (1)">
  <a:themeElements>
    <a:clrScheme name="Pohjois-Savo 2019">
      <a:dk1>
        <a:srgbClr val="000000"/>
      </a:dk1>
      <a:lt1>
        <a:srgbClr val="FFFFFF"/>
      </a:lt1>
      <a:dk2>
        <a:srgbClr val="878787"/>
      </a:dk2>
      <a:lt2>
        <a:srgbClr val="DADAD9"/>
      </a:lt2>
      <a:accent1>
        <a:srgbClr val="FFDD00"/>
      </a:accent1>
      <a:accent2>
        <a:srgbClr val="FBB900"/>
      </a:accent2>
      <a:accent3>
        <a:srgbClr val="AFCA0A"/>
      </a:accent3>
      <a:accent4>
        <a:srgbClr val="4F81BD"/>
      </a:accent4>
      <a:accent5>
        <a:srgbClr val="1F497D"/>
      </a:accent5>
      <a:accent6>
        <a:srgbClr val="000000"/>
      </a:accent6>
      <a:hlink>
        <a:srgbClr val="1F497D"/>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sitys1" id="{83F163A0-1659-43C4-B23A-226237F335CB}" vid="{ECF23CE6-86C3-4B1F-937F-49B0DDD0063F}"/>
    </a:ext>
  </a:extLst>
</a:theme>
</file>

<file path=ppt/theme/theme7.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13EB21D36F08A4BA80246746ED189F0" ma:contentTypeVersion="16" ma:contentTypeDescription="Create a new document." ma:contentTypeScope="" ma:versionID="125e36ea2da69406e7b53de0f7c833bc">
  <xsd:schema xmlns:xsd="http://www.w3.org/2001/XMLSchema" xmlns:xs="http://www.w3.org/2001/XMLSchema" xmlns:p="http://schemas.microsoft.com/office/2006/metadata/properties" xmlns:ns1="http://schemas.microsoft.com/sharepoint/v3" xmlns:ns3="502019fa-07ad-4047-ab1d-d30de8693389" xmlns:ns4="64e57a27-bddb-4439-9191-65f6d1aaea3a" targetNamespace="http://schemas.microsoft.com/office/2006/metadata/properties" ma:root="true" ma:fieldsID="ef38c0bdc62d26f710a2131fa3fd707c" ns1:_="" ns3:_="" ns4:_="">
    <xsd:import namespace="http://schemas.microsoft.com/sharepoint/v3"/>
    <xsd:import namespace="502019fa-07ad-4047-ab1d-d30de8693389"/>
    <xsd:import namespace="64e57a27-bddb-4439-9191-65f6d1aaea3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2019fa-07ad-4047-ab1d-d30de86933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4e57a27-bddb-4439-9191-65f6d1aaea3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3A818A-4F68-4D06-9F05-14EF3BC619F2}">
  <ds:schemaRefs>
    <ds:schemaRef ds:uri="http://schemas.microsoft.com/sharepoint/v3/contenttype/forms"/>
  </ds:schemaRefs>
</ds:datastoreItem>
</file>

<file path=customXml/itemProps2.xml><?xml version="1.0" encoding="utf-8"?>
<ds:datastoreItem xmlns:ds="http://schemas.openxmlformats.org/officeDocument/2006/customXml" ds:itemID="{453A78C3-4DDF-4046-95B5-0A92A072AB0B}">
  <ds:schemaRefs>
    <ds:schemaRef ds:uri="http://schemas.openxmlformats.org/package/2006/metadata/core-properties"/>
    <ds:schemaRef ds:uri="502019fa-07ad-4047-ab1d-d30de8693389"/>
    <ds:schemaRef ds:uri="http://schemas.microsoft.com/office/infopath/2007/PartnerControls"/>
    <ds:schemaRef ds:uri="http://purl.org/dc/terms/"/>
    <ds:schemaRef ds:uri="64e57a27-bddb-4439-9191-65f6d1aaea3a"/>
    <ds:schemaRef ds:uri="http://schemas.microsoft.com/office/2006/documentManagement/types"/>
    <ds:schemaRef ds:uri="http://schemas.microsoft.com/sharepoint/v3"/>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11BF3A32-7B1C-4844-A890-5DD7DAEE07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02019fa-07ad-4047-ab1d-d30de8693389"/>
    <ds:schemaRef ds:uri="64e57a27-bddb-4439-9191-65f6d1aaea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8105</Words>
  <Application>Microsoft Office PowerPoint</Application>
  <PresentationFormat>Laajakuva</PresentationFormat>
  <Paragraphs>1065</Paragraphs>
  <Slides>43</Slides>
  <Notes>21</Notes>
  <HiddenSlides>0</HiddenSlides>
  <MMClips>0</MMClips>
  <ScaleCrop>false</ScaleCrop>
  <HeadingPairs>
    <vt:vector size="6" baseType="variant">
      <vt:variant>
        <vt:lpstr>Käytetyt fontit</vt:lpstr>
      </vt:variant>
      <vt:variant>
        <vt:i4>11</vt:i4>
      </vt:variant>
      <vt:variant>
        <vt:lpstr>Teema</vt:lpstr>
      </vt:variant>
      <vt:variant>
        <vt:i4>6</vt:i4>
      </vt:variant>
      <vt:variant>
        <vt:lpstr>Dian otsikot</vt:lpstr>
      </vt:variant>
      <vt:variant>
        <vt:i4>43</vt:i4>
      </vt:variant>
    </vt:vector>
  </HeadingPairs>
  <TitlesOfParts>
    <vt:vector size="60" baseType="lpstr">
      <vt:lpstr>ＭＳ Ｐゴシック</vt:lpstr>
      <vt:lpstr>Arial</vt:lpstr>
      <vt:lpstr>Arial,Sans-Serif</vt:lpstr>
      <vt:lpstr>Calibri</vt:lpstr>
      <vt:lpstr>Calibri Light</vt:lpstr>
      <vt:lpstr>Georgia</vt:lpstr>
      <vt:lpstr>Segoe Print</vt:lpstr>
      <vt:lpstr>Times New Roman</vt:lpstr>
      <vt:lpstr>Verdana</vt:lpstr>
      <vt:lpstr>Wingdings</vt:lpstr>
      <vt:lpstr>Wingdings,Sans-Serif</vt:lpstr>
      <vt:lpstr>Office-teema</vt:lpstr>
      <vt:lpstr>Surveypal</vt:lpstr>
      <vt:lpstr>1_Kuopion kaupunki esitysmalli</vt:lpstr>
      <vt:lpstr>Luontoaiheinen piirros 16x9</vt:lpstr>
      <vt:lpstr>1_Luontoaiheinen piirros 16x9</vt:lpstr>
      <vt:lpstr>2_Pohjois-Savo 2019 powerpoint (1)</vt:lpstr>
      <vt:lpstr>   Pohjois-Savon laaja hyvinvointikertomus ja -suunnitelma 2021-2025  </vt:lpstr>
      <vt:lpstr>Hyvinvointikertomuksen ja -suunnitelman laatinut rukkasryhmä, pj. Säde Rytkönen</vt:lpstr>
      <vt:lpstr>Hyvinvointikertomuksen ja –suunnitelman työstämiseen ovat osallistuneet useat eri tahot</vt:lpstr>
      <vt:lpstr>Terveydenhuoltolaki 12§</vt:lpstr>
      <vt:lpstr>Terveydenhuoltolaki 12§ jatkuu…</vt:lpstr>
      <vt:lpstr>Mikä on hyvinvointikertomus ja -suunnitelma    Tiivis asiakirja, jonka laativat eri hallinnonalojen asiantuntijat yhdessä (myös järjestöt, srk, yritykset, kokemuksellinen tieto) ja se koostuu seuraavista osista:  OSA1: ”kertomus” Tilastojen valossa yhteenveto hyvinvoinnin nykytilasta ja siihen vaikuttavista tekijöistä, painopisteiden ja tavoitteiden arviointia ja mitä toimenpiteitä tehty * Laajahvk: valtuustokauden ajalta tähän päivän   OSA 2: ”suunnitelma” tulevalle valtuustokaudelle Tavoitteet, toimenpiteet, vastuutahot ja resurssit sekä arviointimittarit hyvinvoinnin edistämiseksi, hyvinvointivajeiden korjaamiseksi    OSA 3: Valtuustohyväksyntä ja toteuttaminen Suunnitelman hyväksyminen ja vieminen toteutukseen</vt:lpstr>
      <vt:lpstr>PowerPoint-esitys</vt:lpstr>
      <vt:lpstr>PowerPoint-esitys</vt:lpstr>
      <vt:lpstr>POHJOIS-SAVON HYVINVOINTIKERTOMUS – POHJA HYVINVOINTISUUNNTELMALLE</vt:lpstr>
      <vt:lpstr>POHJOIS-SAVON HYVINVOINTISUUNNTELMA VUOSILLE 2021-2025</vt:lpstr>
      <vt:lpstr>Hyvinvointisuunnitelma pohjautuu hyvinvointikertomukseen</vt:lpstr>
      <vt:lpstr>Hyvinvointisuunnitelmaa läpileikkaavat näkökulmat</vt:lpstr>
      <vt:lpstr>Millä menetelmillä saavutetaan tavoitteet</vt:lpstr>
      <vt:lpstr>HYTE-työn menetelmien valinnassa pyritty toteuttamaan seuraavaa priorisointia</vt:lpstr>
      <vt:lpstr>Hyvinvointisuunnitelma menetelmävalikkona kunnille</vt:lpstr>
      <vt:lpstr>Asukkaiden osallistaminen Pohjois-Savon hyvinvointikertomuksen ja –suunnitelman laadintaan</vt:lpstr>
      <vt:lpstr>Pohjois-Savon hyvinvointitavoitteet 2021-2025</vt:lpstr>
      <vt:lpstr>Painopiste: Osallisuuden vahvistuminen ja yksinäisyyden vähentäminen</vt:lpstr>
      <vt:lpstr>Painopiste: Osallisuuden vahvistuminen ja yksinäisyyden vähentäminen</vt:lpstr>
      <vt:lpstr>Painopiste: Vanhemmuus vahvistuu</vt:lpstr>
      <vt:lpstr>Painopiste: Vanhemmuus vahvistuu</vt:lpstr>
      <vt:lpstr>Painopiste: Itsestä huolehtimisen ja terveellisten elintapojen edistäminen </vt:lpstr>
      <vt:lpstr>Painopiste: Itsestä huolehtimisen ja terveellisten elintapojen edistäminen </vt:lpstr>
      <vt:lpstr>Painopiste: Itsestä huolehtimisen ja terveellisten elintapojen edistäminen </vt:lpstr>
      <vt:lpstr>Painopiste: Itsestä huolehtimisen ja terveellisten elintapojen edistäminen </vt:lpstr>
      <vt:lpstr>Painopiste: Itsestä huolehtimisen ja terveellisten elintapojen edistäminen </vt:lpstr>
      <vt:lpstr>Painopiste: Mielen hyvinvointi ja riippuvuuksien ehkäisy </vt:lpstr>
      <vt:lpstr>Painopiste: Mielen hyvinvointi ja riippuvuuksien ehkäisy </vt:lpstr>
      <vt:lpstr>Painopiste: Mielen hyvinvointi ja riippuvuuksien ehkäisy </vt:lpstr>
      <vt:lpstr>Painopiste: Mielen hyvinvointi ja riippuvuuksien ehkäisy </vt:lpstr>
      <vt:lpstr>Painopiste: Tapaturmien ja väkivallan ehkäiseminen</vt:lpstr>
      <vt:lpstr>Painopiste: Tapaturmien ja väkivallan ehkäiseminen</vt:lpstr>
      <vt:lpstr>Painopiste: Tapaturmien ja väkivallan ehkäiseminen</vt:lpstr>
      <vt:lpstr>Painopiste: Tapaturmien ja väkivallan ehkäiseminen</vt:lpstr>
      <vt:lpstr>Painopiste: Hyte- resurssien, rakenteiden ja prosessien vahvistuminen</vt:lpstr>
      <vt:lpstr>Painopiste: Hyte- resurssien, rakenteiden ja prosessien vahvistuminen</vt:lpstr>
      <vt:lpstr>Edellä mainittuja toimenpiteitä toteuttavat:</vt:lpstr>
      <vt:lpstr>Vaikuttavuus ja pitkän aikavälin seuranta</vt:lpstr>
      <vt:lpstr>Vaikuttavuuden seuranta - pitkän aikavälin seurantamittarit</vt:lpstr>
      <vt:lpstr>Vaikuttavuuden seuranta - pitkän aikavälin seurantamittarit</vt:lpstr>
      <vt:lpstr>Pohjois-Savon ohjelmat ja –suunnitelmat  </vt:lpstr>
      <vt:lpstr>Pohjois-Savo, hankkeita terveyden ja hyvinvoinnin edistämiseksi  </vt:lpstr>
      <vt:lpstr>Pohjois-Savo, hankkeita terveyden ja hyvinvoinnin edistämiseksi  </vt:lpstr>
    </vt:vector>
  </TitlesOfParts>
  <Company>Istekki Oy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Pohjois-Savo</dc:title>
  <dc:creator>Rytkönen Säde</dc:creator>
  <cp:lastModifiedBy>Rytkönen Säde</cp:lastModifiedBy>
  <cp:revision>157</cp:revision>
  <cp:lastPrinted>2021-04-27T20:30:36Z</cp:lastPrinted>
  <dcterms:created xsi:type="dcterms:W3CDTF">2019-10-02T06:20:40Z</dcterms:created>
  <dcterms:modified xsi:type="dcterms:W3CDTF">2021-10-12T02:39:48Z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0x010100A13EB21D36F08A4BA80246746ED189F0</vt:lpwstr>
  </property>
</Properties>
</file>